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8"/>
  </p:notesMasterIdLst>
  <p:handoutMasterIdLst>
    <p:handoutMasterId r:id="rId19"/>
  </p:handoutMasterIdLst>
  <p:sldIdLst>
    <p:sldId id="341" r:id="rId3"/>
    <p:sldId id="304" r:id="rId4"/>
    <p:sldId id="346" r:id="rId5"/>
    <p:sldId id="344" r:id="rId6"/>
    <p:sldId id="365" r:id="rId7"/>
    <p:sldId id="366" r:id="rId8"/>
    <p:sldId id="355" r:id="rId9"/>
    <p:sldId id="356" r:id="rId10"/>
    <p:sldId id="359" r:id="rId11"/>
    <p:sldId id="326" r:id="rId12"/>
    <p:sldId id="350" r:id="rId13"/>
    <p:sldId id="331" r:id="rId14"/>
    <p:sldId id="332" r:id="rId15"/>
    <p:sldId id="354" r:id="rId16"/>
    <p:sldId id="360" r:id="rId17"/>
  </p:sldIdLst>
  <p:sldSz cx="9906000" cy="6858000" type="A4"/>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4"/>
    <a:srgbClr val="DA5800"/>
    <a:srgbClr val="AAAAAA"/>
    <a:srgbClr val="002395"/>
    <a:srgbClr val="0E2B8D"/>
    <a:srgbClr val="00A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900" autoAdjust="0"/>
  </p:normalViewPr>
  <p:slideViewPr>
    <p:cSldViewPr>
      <p:cViewPr varScale="1">
        <p:scale>
          <a:sx n="110" d="100"/>
          <a:sy n="110" d="100"/>
        </p:scale>
        <p:origin x="1470"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AAAAAA"/>
                </a:solidFill>
              </a:defRPr>
            </a:pPr>
            <a:r>
              <a:rPr lang="ru-RU" sz="1270" dirty="0">
                <a:solidFill>
                  <a:schemeClr val="bg1">
                    <a:lumMod val="50000"/>
                  </a:schemeClr>
                </a:solidFill>
              </a:rPr>
              <a:t>ОБОРОТ, МЛРД. РУБ.</a:t>
            </a:r>
          </a:p>
        </c:rich>
      </c:tx>
      <c:layout>
        <c:manualLayout>
          <c:xMode val="edge"/>
          <c:yMode val="edge"/>
          <c:x val="7.9941753880565375E-2"/>
          <c:y val="5.900102008867701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Оборот, млрд руб</c:v>
          </c:tx>
          <c:spPr>
            <a:solidFill>
              <a:srgbClr val="FE6700"/>
            </a:solidFill>
          </c:spPr>
          <c:invertIfNegative val="0"/>
          <c:cat>
            <c:numRef>
              <c:f>Лист1!$A$1:$G$1</c:f>
              <c:numCache>
                <c:formatCode>General</c:formatCode>
                <c:ptCount val="7"/>
                <c:pt idx="0">
                  <c:v>2010</c:v>
                </c:pt>
                <c:pt idx="1">
                  <c:v>2011</c:v>
                </c:pt>
                <c:pt idx="2">
                  <c:v>2012</c:v>
                </c:pt>
                <c:pt idx="3">
                  <c:v>2013</c:v>
                </c:pt>
                <c:pt idx="4">
                  <c:v>2014</c:v>
                </c:pt>
                <c:pt idx="5">
                  <c:v>2015</c:v>
                </c:pt>
                <c:pt idx="6">
                  <c:v>2016</c:v>
                </c:pt>
              </c:numCache>
            </c:numRef>
          </c:cat>
          <c:val>
            <c:numRef>
              <c:f>Лист1!$A$2:$G$2</c:f>
              <c:numCache>
                <c:formatCode>General</c:formatCode>
                <c:ptCount val="7"/>
                <c:pt idx="0">
                  <c:v>98</c:v>
                </c:pt>
                <c:pt idx="1">
                  <c:v>138</c:v>
                </c:pt>
                <c:pt idx="2">
                  <c:v>198</c:v>
                </c:pt>
                <c:pt idx="3">
                  <c:v>297</c:v>
                </c:pt>
                <c:pt idx="4">
                  <c:v>237</c:v>
                </c:pt>
                <c:pt idx="5">
                  <c:v>234</c:v>
                </c:pt>
                <c:pt idx="6">
                  <c:v>344</c:v>
                </c:pt>
              </c:numCache>
            </c:numRef>
          </c:val>
          <c:extLst xmlns:c16r2="http://schemas.microsoft.com/office/drawing/2015/06/chart">
            <c:ext xmlns:c16="http://schemas.microsoft.com/office/drawing/2014/chart" uri="{C3380CC4-5D6E-409C-BE32-E72D297353CC}">
              <c16:uniqueId val="{00000000-3673-4684-8D0E-B159A88BB151}"/>
            </c:ext>
          </c:extLst>
        </c:ser>
        <c:dLbls>
          <c:showLegendKey val="0"/>
          <c:showVal val="0"/>
          <c:showCatName val="0"/>
          <c:showSerName val="0"/>
          <c:showPercent val="0"/>
          <c:showBubbleSize val="0"/>
        </c:dLbls>
        <c:gapWidth val="150"/>
        <c:shape val="cylinder"/>
        <c:axId val="142193192"/>
        <c:axId val="142195624"/>
        <c:axId val="0"/>
      </c:bar3DChart>
      <c:catAx>
        <c:axId val="142193192"/>
        <c:scaling>
          <c:orientation val="minMax"/>
        </c:scaling>
        <c:delete val="0"/>
        <c:axPos val="b"/>
        <c:numFmt formatCode="General" sourceLinked="1"/>
        <c:majorTickMark val="out"/>
        <c:minorTickMark val="none"/>
        <c:tickLblPos val="nextTo"/>
        <c:crossAx val="142195624"/>
        <c:crosses val="autoZero"/>
        <c:auto val="1"/>
        <c:lblAlgn val="ctr"/>
        <c:lblOffset val="100"/>
        <c:noMultiLvlLbl val="0"/>
      </c:catAx>
      <c:valAx>
        <c:axId val="142195624"/>
        <c:scaling>
          <c:orientation val="minMax"/>
        </c:scaling>
        <c:delete val="0"/>
        <c:axPos val="l"/>
        <c:majorGridlines/>
        <c:numFmt formatCode="General" sourceLinked="1"/>
        <c:majorTickMark val="out"/>
        <c:minorTickMark val="none"/>
        <c:tickLblPos val="nextTo"/>
        <c:crossAx val="1421931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2FC98-B951-4244-AA8A-02B9D51F55D0}"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3139F3F4-95BE-4E68-89E1-2FF1A676BC06}">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400" b="0" i="0" baseline="0" dirty="0" smtClean="0">
              <a:latin typeface="+mn-lt"/>
              <a:cs typeface="Arial" pitchFamily="34" charset="0"/>
            </a:rPr>
            <a:t>История отношений от 6 месяцев</a:t>
          </a:r>
        </a:p>
      </dgm:t>
    </dgm:pt>
    <dgm:pt modelId="{467157C5-018F-48F0-99B9-368C93E2587B}" type="parTrans" cxnId="{F1B4BE6F-E5CD-4869-9A65-764C2FB3DC52}">
      <dgm:prSet/>
      <dgm:spPr/>
      <dgm:t>
        <a:bodyPr/>
        <a:lstStyle/>
        <a:p>
          <a:endParaRPr lang="ru-RU"/>
        </a:p>
      </dgm:t>
    </dgm:pt>
    <dgm:pt modelId="{C62BFFCD-8179-4558-A413-89BC0A4DAE30}" type="sibTrans" cxnId="{F1B4BE6F-E5CD-4869-9A65-764C2FB3DC52}">
      <dgm:prSet/>
      <dgm:spPr/>
      <dgm:t>
        <a:bodyPr/>
        <a:lstStyle/>
        <a:p>
          <a:endParaRPr lang="ru-RU"/>
        </a:p>
      </dgm:t>
    </dgm:pt>
    <dgm:pt modelId="{6BF4C392-2738-44C6-9924-3C1DBC442496}">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400" b="0" i="0" baseline="0" dirty="0" smtClean="0">
              <a:latin typeface="+mn-lt"/>
              <a:cs typeface="Arial" pitchFamily="34" charset="0"/>
            </a:rPr>
            <a:t>Быстрая процедура принятия решения</a:t>
          </a:r>
          <a:endParaRPr lang="ru-RU" sz="1400" b="0" i="0" baseline="0" dirty="0">
            <a:latin typeface="+mn-lt"/>
            <a:cs typeface="Arial" pitchFamily="34" charset="0"/>
          </a:endParaRPr>
        </a:p>
      </dgm:t>
    </dgm:pt>
    <dgm:pt modelId="{3EAC4C52-D461-4029-9EF8-BFA791E81441}" type="parTrans" cxnId="{9DE898CF-6F87-4C72-9250-2190A83CB00E}">
      <dgm:prSet/>
      <dgm:spPr/>
      <dgm:t>
        <a:bodyPr/>
        <a:lstStyle/>
        <a:p>
          <a:endParaRPr lang="ru-RU"/>
        </a:p>
      </dgm:t>
    </dgm:pt>
    <dgm:pt modelId="{F63977E6-879B-4C64-B685-B93531746AD9}" type="sibTrans" cxnId="{9DE898CF-6F87-4C72-9250-2190A83CB00E}">
      <dgm:prSet/>
      <dgm:spPr/>
      <dgm:t>
        <a:bodyPr/>
        <a:lstStyle/>
        <a:p>
          <a:endParaRPr lang="ru-RU"/>
        </a:p>
      </dgm:t>
    </dgm:pt>
    <dgm:pt modelId="{E06E9621-BB18-428D-B47E-94B0491EBD84}">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lIns="36000" rIns="36000"/>
        <a:lstStyle/>
        <a:p>
          <a:r>
            <a:rPr lang="ru-RU" sz="1400" b="0" i="0" baseline="0" dirty="0" smtClean="0">
              <a:latin typeface="+mn-lt"/>
              <a:cs typeface="Arial" pitchFamily="34" charset="0"/>
            </a:rPr>
            <a:t>Минимальный пакет документов</a:t>
          </a:r>
          <a:endParaRPr lang="ru-RU" sz="1400" b="0" i="0" baseline="0" dirty="0">
            <a:latin typeface="+mn-lt"/>
            <a:cs typeface="Arial" pitchFamily="34" charset="0"/>
          </a:endParaRPr>
        </a:p>
      </dgm:t>
    </dgm:pt>
    <dgm:pt modelId="{FB340F19-5386-4668-9DF7-A78348B3F2DD}" type="parTrans" cxnId="{B5CE16BF-36B1-453F-97C6-554602F4239C}">
      <dgm:prSet/>
      <dgm:spPr/>
      <dgm:t>
        <a:bodyPr/>
        <a:lstStyle/>
        <a:p>
          <a:endParaRPr lang="ru-RU"/>
        </a:p>
      </dgm:t>
    </dgm:pt>
    <dgm:pt modelId="{877213B2-DB51-414F-A05A-C3C5D842232A}" type="sibTrans" cxnId="{B5CE16BF-36B1-453F-97C6-554602F4239C}">
      <dgm:prSet/>
      <dgm:spPr/>
      <dgm:t>
        <a:bodyPr/>
        <a:lstStyle/>
        <a:p>
          <a:endParaRPr lang="ru-RU"/>
        </a:p>
      </dgm:t>
    </dgm:pt>
    <dgm:pt modelId="{B18B6314-43E7-482D-99CE-FEAD5D8465A2}">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lIns="36000" rIns="36000"/>
        <a:lstStyle/>
        <a:p>
          <a:r>
            <a:rPr lang="ru-RU" sz="1400" b="0" i="0" baseline="0" dirty="0" smtClean="0">
              <a:latin typeface="+mn-lt"/>
              <a:cs typeface="Arial" pitchFamily="34" charset="0"/>
            </a:rPr>
            <a:t>Упрощенные требования к покупателям</a:t>
          </a:r>
          <a:endParaRPr lang="ru-RU" sz="1400" b="0" i="0" baseline="0" dirty="0">
            <a:latin typeface="+mn-lt"/>
            <a:cs typeface="Arial" pitchFamily="34" charset="0"/>
          </a:endParaRPr>
        </a:p>
      </dgm:t>
    </dgm:pt>
    <dgm:pt modelId="{FECCDA63-0D6E-4A19-A5E2-6501579CCEE2}" type="parTrans" cxnId="{3705F3DE-015A-4FC3-A2FA-24B3F9DEFACA}">
      <dgm:prSet/>
      <dgm:spPr/>
      <dgm:t>
        <a:bodyPr/>
        <a:lstStyle/>
        <a:p>
          <a:endParaRPr lang="ru-RU"/>
        </a:p>
      </dgm:t>
    </dgm:pt>
    <dgm:pt modelId="{A93AF8A5-4CEC-4005-857F-91BB246A5DBE}" type="sibTrans" cxnId="{3705F3DE-015A-4FC3-A2FA-24B3F9DEFACA}">
      <dgm:prSet/>
      <dgm:spPr/>
      <dgm:t>
        <a:bodyPr/>
        <a:lstStyle/>
        <a:p>
          <a:endParaRPr lang="ru-RU"/>
        </a:p>
      </dgm:t>
    </dgm:pt>
    <dgm:pt modelId="{A67702EA-24B8-429F-ACBB-BB0FF1D03747}">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400" b="0" i="0" baseline="0" dirty="0" smtClean="0">
              <a:latin typeface="+mn-lt"/>
              <a:cs typeface="Arial" pitchFamily="34" charset="0"/>
            </a:rPr>
            <a:t>Бесперебойное </a:t>
          </a:r>
          <a:r>
            <a:rPr lang="ru-RU" sz="1400" b="0" i="0" baseline="0" dirty="0" err="1" smtClean="0">
              <a:latin typeface="+mn-lt"/>
              <a:cs typeface="Arial" pitchFamily="34" charset="0"/>
            </a:rPr>
            <a:t>финанси-рование</a:t>
          </a:r>
          <a:endParaRPr lang="ru-RU" sz="1400" b="0" i="0" baseline="0" dirty="0">
            <a:latin typeface="+mn-lt"/>
            <a:cs typeface="Arial" pitchFamily="34" charset="0"/>
          </a:endParaRPr>
        </a:p>
      </dgm:t>
    </dgm:pt>
    <dgm:pt modelId="{9F6FC99F-2B02-4C40-B8B7-5988F78DB261}" type="parTrans" cxnId="{F5869BC6-DAF7-4DCE-BC78-A301CF1991DE}">
      <dgm:prSet/>
      <dgm:spPr/>
      <dgm:t>
        <a:bodyPr/>
        <a:lstStyle/>
        <a:p>
          <a:endParaRPr lang="ru-RU"/>
        </a:p>
      </dgm:t>
    </dgm:pt>
    <dgm:pt modelId="{710D95B0-2000-43AE-8B82-CFE564ACAAD9}" type="sibTrans" cxnId="{F5869BC6-DAF7-4DCE-BC78-A301CF1991DE}">
      <dgm:prSet/>
      <dgm:spPr/>
      <dgm:t>
        <a:bodyPr/>
        <a:lstStyle/>
        <a:p>
          <a:endParaRPr lang="ru-RU"/>
        </a:p>
      </dgm:t>
    </dgm:pt>
    <dgm:pt modelId="{60DEB79E-0A92-42D4-8317-B9FD0CDD3512}">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400" b="0" i="0" baseline="0" dirty="0" smtClean="0">
              <a:latin typeface="+mn-lt"/>
              <a:cs typeface="Arial" pitchFamily="34" charset="0"/>
            </a:rPr>
            <a:t>Финансирование до 90% от суммы поставки</a:t>
          </a:r>
          <a:endParaRPr lang="ru-RU" sz="1400" b="0" baseline="0" dirty="0">
            <a:latin typeface="+mn-lt"/>
          </a:endParaRPr>
        </a:p>
      </dgm:t>
    </dgm:pt>
    <dgm:pt modelId="{9B760746-2F6F-4315-A072-AB8E8DA79E94}" type="parTrans" cxnId="{F0057BD7-D787-4BA9-BB57-3C5F3D2399CF}">
      <dgm:prSet/>
      <dgm:spPr/>
      <dgm:t>
        <a:bodyPr/>
        <a:lstStyle/>
        <a:p>
          <a:endParaRPr lang="ru-RU"/>
        </a:p>
      </dgm:t>
    </dgm:pt>
    <dgm:pt modelId="{8A6C90F0-D9D0-40DF-8D2A-693F64785841}" type="sibTrans" cxnId="{F0057BD7-D787-4BA9-BB57-3C5F3D2399CF}">
      <dgm:prSet/>
      <dgm:spPr/>
      <dgm:t>
        <a:bodyPr/>
        <a:lstStyle/>
        <a:p>
          <a:endParaRPr lang="ru-RU"/>
        </a:p>
      </dgm:t>
    </dgm:pt>
    <dgm:pt modelId="{04AF657A-16CF-42F1-B1A6-2AB8387BB3C5}" type="pres">
      <dgm:prSet presAssocID="{3452FC98-B951-4244-AA8A-02B9D51F55D0}" presName="CompostProcess" presStyleCnt="0">
        <dgm:presLayoutVars>
          <dgm:dir/>
          <dgm:resizeHandles val="exact"/>
        </dgm:presLayoutVars>
      </dgm:prSet>
      <dgm:spPr/>
      <dgm:t>
        <a:bodyPr/>
        <a:lstStyle/>
        <a:p>
          <a:endParaRPr lang="ru-RU"/>
        </a:p>
      </dgm:t>
    </dgm:pt>
    <dgm:pt modelId="{4C60A895-A6C2-484D-A1E2-BD9855BCF4E7}" type="pres">
      <dgm:prSet presAssocID="{3452FC98-B951-4244-AA8A-02B9D51F55D0}" presName="arrow" presStyleLbl="bgShp" presStyleIdx="0" presStyleCnt="1" custScaleX="117092" custLinFactNeighborY="-2500"/>
      <dgm:spPr>
        <a:solidFill>
          <a:schemeClr val="bg2">
            <a:lumMod val="60000"/>
            <a:lumOff val="40000"/>
          </a:schemeClr>
        </a:solidFill>
      </dgm:spPr>
      <dgm:t>
        <a:bodyPr/>
        <a:lstStyle/>
        <a:p>
          <a:endParaRPr lang="ru-RU"/>
        </a:p>
      </dgm:t>
    </dgm:pt>
    <dgm:pt modelId="{C4CC7F26-0779-430C-8BB9-74E97DDA191A}" type="pres">
      <dgm:prSet presAssocID="{3452FC98-B951-4244-AA8A-02B9D51F55D0}" presName="linearProcess" presStyleCnt="0"/>
      <dgm:spPr/>
    </dgm:pt>
    <dgm:pt modelId="{DCDEE870-B361-451A-8E2C-0775ACFB7235}" type="pres">
      <dgm:prSet presAssocID="{3139F3F4-95BE-4E68-89E1-2FF1A676BC06}" presName="textNode" presStyleLbl="node1" presStyleIdx="0" presStyleCnt="6" custScaleX="214861">
        <dgm:presLayoutVars>
          <dgm:bulletEnabled val="1"/>
        </dgm:presLayoutVars>
      </dgm:prSet>
      <dgm:spPr/>
      <dgm:t>
        <a:bodyPr/>
        <a:lstStyle/>
        <a:p>
          <a:endParaRPr lang="ru-RU"/>
        </a:p>
      </dgm:t>
    </dgm:pt>
    <dgm:pt modelId="{F590A4D4-D53C-4B6D-9B53-507CCA11CF19}" type="pres">
      <dgm:prSet presAssocID="{C62BFFCD-8179-4558-A413-89BC0A4DAE30}" presName="sibTrans" presStyleCnt="0"/>
      <dgm:spPr/>
    </dgm:pt>
    <dgm:pt modelId="{1AAC8858-6E6A-437A-B967-5F8101D709DF}" type="pres">
      <dgm:prSet presAssocID="{60DEB79E-0A92-42D4-8317-B9FD0CDD3512}" presName="textNode" presStyleLbl="node1" presStyleIdx="1" presStyleCnt="6" custScaleX="249077">
        <dgm:presLayoutVars>
          <dgm:bulletEnabled val="1"/>
        </dgm:presLayoutVars>
      </dgm:prSet>
      <dgm:spPr/>
      <dgm:t>
        <a:bodyPr/>
        <a:lstStyle/>
        <a:p>
          <a:endParaRPr lang="ru-RU"/>
        </a:p>
      </dgm:t>
    </dgm:pt>
    <dgm:pt modelId="{086E497D-E777-4E32-A02F-FC331F7D168C}" type="pres">
      <dgm:prSet presAssocID="{8A6C90F0-D9D0-40DF-8D2A-693F64785841}" presName="sibTrans" presStyleCnt="0"/>
      <dgm:spPr/>
    </dgm:pt>
    <dgm:pt modelId="{C7CFABBF-7855-4264-BB20-B836A2B4146E}" type="pres">
      <dgm:prSet presAssocID="{6BF4C392-2738-44C6-9924-3C1DBC442496}" presName="textNode" presStyleLbl="node1" presStyleIdx="2" presStyleCnt="6" custScaleX="221458">
        <dgm:presLayoutVars>
          <dgm:bulletEnabled val="1"/>
        </dgm:presLayoutVars>
      </dgm:prSet>
      <dgm:spPr/>
      <dgm:t>
        <a:bodyPr/>
        <a:lstStyle/>
        <a:p>
          <a:endParaRPr lang="ru-RU"/>
        </a:p>
      </dgm:t>
    </dgm:pt>
    <dgm:pt modelId="{378EE924-F501-425A-9BDB-A089BA94D4FE}" type="pres">
      <dgm:prSet presAssocID="{F63977E6-879B-4C64-B685-B93531746AD9}" presName="sibTrans" presStyleCnt="0"/>
      <dgm:spPr/>
    </dgm:pt>
    <dgm:pt modelId="{B45C1D5C-E0E2-4A43-AB2E-38717229EE3F}" type="pres">
      <dgm:prSet presAssocID="{B18B6314-43E7-482D-99CE-FEAD5D8465A2}" presName="textNode" presStyleLbl="node1" presStyleIdx="3" presStyleCnt="6" custScaleX="213033">
        <dgm:presLayoutVars>
          <dgm:bulletEnabled val="1"/>
        </dgm:presLayoutVars>
      </dgm:prSet>
      <dgm:spPr/>
      <dgm:t>
        <a:bodyPr/>
        <a:lstStyle/>
        <a:p>
          <a:endParaRPr lang="ru-RU"/>
        </a:p>
      </dgm:t>
    </dgm:pt>
    <dgm:pt modelId="{8F6B784E-9266-4F9A-81BD-CCACE8ADFF8E}" type="pres">
      <dgm:prSet presAssocID="{A93AF8A5-4CEC-4005-857F-91BB246A5DBE}" presName="sibTrans" presStyleCnt="0"/>
      <dgm:spPr/>
    </dgm:pt>
    <dgm:pt modelId="{D227EB3D-A425-4465-980D-CE4418BE6D41}" type="pres">
      <dgm:prSet presAssocID="{A67702EA-24B8-429F-ACBB-BB0FF1D03747}" presName="textNode" presStyleLbl="node1" presStyleIdx="4" presStyleCnt="6" custScaleX="215449">
        <dgm:presLayoutVars>
          <dgm:bulletEnabled val="1"/>
        </dgm:presLayoutVars>
      </dgm:prSet>
      <dgm:spPr/>
      <dgm:t>
        <a:bodyPr/>
        <a:lstStyle/>
        <a:p>
          <a:endParaRPr lang="ru-RU"/>
        </a:p>
      </dgm:t>
    </dgm:pt>
    <dgm:pt modelId="{CE439639-5FAC-4DFB-B739-B1604CF163A6}" type="pres">
      <dgm:prSet presAssocID="{710D95B0-2000-43AE-8B82-CFE564ACAAD9}" presName="sibTrans" presStyleCnt="0"/>
      <dgm:spPr/>
    </dgm:pt>
    <dgm:pt modelId="{605D4E1F-2E4B-4561-80C1-D2EF4FCD8E30}" type="pres">
      <dgm:prSet presAssocID="{E06E9621-BB18-428D-B47E-94B0491EBD84}" presName="textNode" presStyleLbl="node1" presStyleIdx="5" presStyleCnt="6" custScaleX="234692">
        <dgm:presLayoutVars>
          <dgm:bulletEnabled val="1"/>
        </dgm:presLayoutVars>
      </dgm:prSet>
      <dgm:spPr/>
      <dgm:t>
        <a:bodyPr/>
        <a:lstStyle/>
        <a:p>
          <a:endParaRPr lang="ru-RU"/>
        </a:p>
      </dgm:t>
    </dgm:pt>
  </dgm:ptLst>
  <dgm:cxnLst>
    <dgm:cxn modelId="{3705F3DE-015A-4FC3-A2FA-24B3F9DEFACA}" srcId="{3452FC98-B951-4244-AA8A-02B9D51F55D0}" destId="{B18B6314-43E7-482D-99CE-FEAD5D8465A2}" srcOrd="3" destOrd="0" parTransId="{FECCDA63-0D6E-4A19-A5E2-6501579CCEE2}" sibTransId="{A93AF8A5-4CEC-4005-857F-91BB246A5DBE}"/>
    <dgm:cxn modelId="{F0057BD7-D787-4BA9-BB57-3C5F3D2399CF}" srcId="{3452FC98-B951-4244-AA8A-02B9D51F55D0}" destId="{60DEB79E-0A92-42D4-8317-B9FD0CDD3512}" srcOrd="1" destOrd="0" parTransId="{9B760746-2F6F-4315-A072-AB8E8DA79E94}" sibTransId="{8A6C90F0-D9D0-40DF-8D2A-693F64785841}"/>
    <dgm:cxn modelId="{9DE898CF-6F87-4C72-9250-2190A83CB00E}" srcId="{3452FC98-B951-4244-AA8A-02B9D51F55D0}" destId="{6BF4C392-2738-44C6-9924-3C1DBC442496}" srcOrd="2" destOrd="0" parTransId="{3EAC4C52-D461-4029-9EF8-BFA791E81441}" sibTransId="{F63977E6-879B-4C64-B685-B93531746AD9}"/>
    <dgm:cxn modelId="{90EF1A55-31FA-4B95-B5D6-704BCAAEB722}" type="presOf" srcId="{3452FC98-B951-4244-AA8A-02B9D51F55D0}" destId="{04AF657A-16CF-42F1-B1A6-2AB8387BB3C5}" srcOrd="0" destOrd="0" presId="urn:microsoft.com/office/officeart/2005/8/layout/hProcess9"/>
    <dgm:cxn modelId="{C4EBCE12-EBD6-428A-BC47-373FFF0E2BB0}" type="presOf" srcId="{60DEB79E-0A92-42D4-8317-B9FD0CDD3512}" destId="{1AAC8858-6E6A-437A-B967-5F8101D709DF}" srcOrd="0" destOrd="0" presId="urn:microsoft.com/office/officeart/2005/8/layout/hProcess9"/>
    <dgm:cxn modelId="{F5869BC6-DAF7-4DCE-BC78-A301CF1991DE}" srcId="{3452FC98-B951-4244-AA8A-02B9D51F55D0}" destId="{A67702EA-24B8-429F-ACBB-BB0FF1D03747}" srcOrd="4" destOrd="0" parTransId="{9F6FC99F-2B02-4C40-B8B7-5988F78DB261}" sibTransId="{710D95B0-2000-43AE-8B82-CFE564ACAAD9}"/>
    <dgm:cxn modelId="{19FA139D-5F98-4A68-A1E6-CAC8E9ED65FF}" type="presOf" srcId="{6BF4C392-2738-44C6-9924-3C1DBC442496}" destId="{C7CFABBF-7855-4264-BB20-B836A2B4146E}" srcOrd="0" destOrd="0" presId="urn:microsoft.com/office/officeart/2005/8/layout/hProcess9"/>
    <dgm:cxn modelId="{F09FF093-3CCE-4355-8D3D-35B9A729534B}" type="presOf" srcId="{3139F3F4-95BE-4E68-89E1-2FF1A676BC06}" destId="{DCDEE870-B361-451A-8E2C-0775ACFB7235}" srcOrd="0" destOrd="0" presId="urn:microsoft.com/office/officeart/2005/8/layout/hProcess9"/>
    <dgm:cxn modelId="{F192702D-B4A0-4F42-91A5-53B796E183B8}" type="presOf" srcId="{B18B6314-43E7-482D-99CE-FEAD5D8465A2}" destId="{B45C1D5C-E0E2-4A43-AB2E-38717229EE3F}" srcOrd="0" destOrd="0" presId="urn:microsoft.com/office/officeart/2005/8/layout/hProcess9"/>
    <dgm:cxn modelId="{F1B4BE6F-E5CD-4869-9A65-764C2FB3DC52}" srcId="{3452FC98-B951-4244-AA8A-02B9D51F55D0}" destId="{3139F3F4-95BE-4E68-89E1-2FF1A676BC06}" srcOrd="0" destOrd="0" parTransId="{467157C5-018F-48F0-99B9-368C93E2587B}" sibTransId="{C62BFFCD-8179-4558-A413-89BC0A4DAE30}"/>
    <dgm:cxn modelId="{2638EC6D-E8BA-4AB6-8F02-BEF4C7FB81FF}" type="presOf" srcId="{E06E9621-BB18-428D-B47E-94B0491EBD84}" destId="{605D4E1F-2E4B-4561-80C1-D2EF4FCD8E30}" srcOrd="0" destOrd="0" presId="urn:microsoft.com/office/officeart/2005/8/layout/hProcess9"/>
    <dgm:cxn modelId="{F6470CC1-60FA-48F9-B70F-58EA4E82E074}" type="presOf" srcId="{A67702EA-24B8-429F-ACBB-BB0FF1D03747}" destId="{D227EB3D-A425-4465-980D-CE4418BE6D41}" srcOrd="0" destOrd="0" presId="urn:microsoft.com/office/officeart/2005/8/layout/hProcess9"/>
    <dgm:cxn modelId="{B5CE16BF-36B1-453F-97C6-554602F4239C}" srcId="{3452FC98-B951-4244-AA8A-02B9D51F55D0}" destId="{E06E9621-BB18-428D-B47E-94B0491EBD84}" srcOrd="5" destOrd="0" parTransId="{FB340F19-5386-4668-9DF7-A78348B3F2DD}" sibTransId="{877213B2-DB51-414F-A05A-C3C5D842232A}"/>
    <dgm:cxn modelId="{AA2CE5C5-16DB-4498-920A-84059A71400E}" type="presParOf" srcId="{04AF657A-16CF-42F1-B1A6-2AB8387BB3C5}" destId="{4C60A895-A6C2-484D-A1E2-BD9855BCF4E7}" srcOrd="0" destOrd="0" presId="urn:microsoft.com/office/officeart/2005/8/layout/hProcess9"/>
    <dgm:cxn modelId="{FBB746A9-13FE-4321-A1FC-2E32B37195B0}" type="presParOf" srcId="{04AF657A-16CF-42F1-B1A6-2AB8387BB3C5}" destId="{C4CC7F26-0779-430C-8BB9-74E97DDA191A}" srcOrd="1" destOrd="0" presId="urn:microsoft.com/office/officeart/2005/8/layout/hProcess9"/>
    <dgm:cxn modelId="{A46A9765-3196-4979-8D37-A62AFFF689A6}" type="presParOf" srcId="{C4CC7F26-0779-430C-8BB9-74E97DDA191A}" destId="{DCDEE870-B361-451A-8E2C-0775ACFB7235}" srcOrd="0" destOrd="0" presId="urn:microsoft.com/office/officeart/2005/8/layout/hProcess9"/>
    <dgm:cxn modelId="{2686907B-036E-4CDB-9A59-7DE21C80562B}" type="presParOf" srcId="{C4CC7F26-0779-430C-8BB9-74E97DDA191A}" destId="{F590A4D4-D53C-4B6D-9B53-507CCA11CF19}" srcOrd="1" destOrd="0" presId="urn:microsoft.com/office/officeart/2005/8/layout/hProcess9"/>
    <dgm:cxn modelId="{B7A434BC-4568-41BB-924E-BAE655CBEC10}" type="presParOf" srcId="{C4CC7F26-0779-430C-8BB9-74E97DDA191A}" destId="{1AAC8858-6E6A-437A-B967-5F8101D709DF}" srcOrd="2" destOrd="0" presId="urn:microsoft.com/office/officeart/2005/8/layout/hProcess9"/>
    <dgm:cxn modelId="{6F8C3391-681D-499B-9C47-CC648CB6A8EB}" type="presParOf" srcId="{C4CC7F26-0779-430C-8BB9-74E97DDA191A}" destId="{086E497D-E777-4E32-A02F-FC331F7D168C}" srcOrd="3" destOrd="0" presId="urn:microsoft.com/office/officeart/2005/8/layout/hProcess9"/>
    <dgm:cxn modelId="{93DBA2C0-7EF1-4061-8050-E7808B7B903B}" type="presParOf" srcId="{C4CC7F26-0779-430C-8BB9-74E97DDA191A}" destId="{C7CFABBF-7855-4264-BB20-B836A2B4146E}" srcOrd="4" destOrd="0" presId="urn:microsoft.com/office/officeart/2005/8/layout/hProcess9"/>
    <dgm:cxn modelId="{C840FCE4-9DB9-442F-AB73-C2BBCB678D8B}" type="presParOf" srcId="{C4CC7F26-0779-430C-8BB9-74E97DDA191A}" destId="{378EE924-F501-425A-9BDB-A089BA94D4FE}" srcOrd="5" destOrd="0" presId="urn:microsoft.com/office/officeart/2005/8/layout/hProcess9"/>
    <dgm:cxn modelId="{87653E8E-5E4B-4CE0-A71F-CBEAADF06E5D}" type="presParOf" srcId="{C4CC7F26-0779-430C-8BB9-74E97DDA191A}" destId="{B45C1D5C-E0E2-4A43-AB2E-38717229EE3F}" srcOrd="6" destOrd="0" presId="urn:microsoft.com/office/officeart/2005/8/layout/hProcess9"/>
    <dgm:cxn modelId="{07066AA2-902F-4381-9CBA-176F69BA2B10}" type="presParOf" srcId="{C4CC7F26-0779-430C-8BB9-74E97DDA191A}" destId="{8F6B784E-9266-4F9A-81BD-CCACE8ADFF8E}" srcOrd="7" destOrd="0" presId="urn:microsoft.com/office/officeart/2005/8/layout/hProcess9"/>
    <dgm:cxn modelId="{4A1867EA-3F7F-4B55-86CB-9DC74D6E32AA}" type="presParOf" srcId="{C4CC7F26-0779-430C-8BB9-74E97DDA191A}" destId="{D227EB3D-A425-4465-980D-CE4418BE6D41}" srcOrd="8" destOrd="0" presId="urn:microsoft.com/office/officeart/2005/8/layout/hProcess9"/>
    <dgm:cxn modelId="{493BAA59-FCC0-4887-B98C-84C22F142B2B}" type="presParOf" srcId="{C4CC7F26-0779-430C-8BB9-74E97DDA191A}" destId="{CE439639-5FAC-4DFB-B739-B1604CF163A6}" srcOrd="9" destOrd="0" presId="urn:microsoft.com/office/officeart/2005/8/layout/hProcess9"/>
    <dgm:cxn modelId="{34D38CEB-5153-4D36-9493-E7E25AB0D1CB}" type="presParOf" srcId="{C4CC7F26-0779-430C-8BB9-74E97DDA191A}" destId="{605D4E1F-2E4B-4561-80C1-D2EF4FCD8E3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2FC98-B951-4244-AA8A-02B9D51F55D0}"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3139F3F4-95BE-4E68-89E1-2FF1A676BC06}">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Минимальная ставка комиссий</a:t>
          </a:r>
        </a:p>
      </dgm:t>
    </dgm:pt>
    <dgm:pt modelId="{467157C5-018F-48F0-99B9-368C93E2587B}" type="parTrans" cxnId="{F1B4BE6F-E5CD-4869-9A65-764C2FB3DC52}">
      <dgm:prSet/>
      <dgm:spPr/>
      <dgm:t>
        <a:bodyPr/>
        <a:lstStyle/>
        <a:p>
          <a:endParaRPr lang="ru-RU"/>
        </a:p>
      </dgm:t>
    </dgm:pt>
    <dgm:pt modelId="{C62BFFCD-8179-4558-A413-89BC0A4DAE30}" type="sibTrans" cxnId="{F1B4BE6F-E5CD-4869-9A65-764C2FB3DC52}">
      <dgm:prSet/>
      <dgm:spPr/>
      <dgm:t>
        <a:bodyPr/>
        <a:lstStyle/>
        <a:p>
          <a:endParaRPr lang="ru-RU"/>
        </a:p>
      </dgm:t>
    </dgm:pt>
    <dgm:pt modelId="{83DB1894-F566-4CB2-9096-343E14D30068}">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Финансирование до 90% от суммы поставки</a:t>
          </a:r>
        </a:p>
      </dgm:t>
    </dgm:pt>
    <dgm:pt modelId="{A7ECC361-33E2-4FCA-B8B1-E0113AC919A5}" type="parTrans" cxnId="{BFEA5AD2-9FBE-4B8F-8ACE-B69D656232DE}">
      <dgm:prSet/>
      <dgm:spPr/>
      <dgm:t>
        <a:bodyPr/>
        <a:lstStyle/>
        <a:p>
          <a:endParaRPr lang="ru-RU"/>
        </a:p>
      </dgm:t>
    </dgm:pt>
    <dgm:pt modelId="{0FEE6960-F3D1-4ED4-B156-2C17F78859F8}" type="sibTrans" cxnId="{BFEA5AD2-9FBE-4B8F-8ACE-B69D656232DE}">
      <dgm:prSet/>
      <dgm:spPr/>
      <dgm:t>
        <a:bodyPr/>
        <a:lstStyle/>
        <a:p>
          <a:endParaRPr lang="ru-RU"/>
        </a:p>
      </dgm:t>
    </dgm:pt>
    <dgm:pt modelId="{72278B66-703E-4983-9CCA-2A3A67577115}">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Предварительное решение за 1 час</a:t>
          </a:r>
        </a:p>
      </dgm:t>
    </dgm:pt>
    <dgm:pt modelId="{18C98F9E-B29F-4685-8925-93541D625A07}" type="parTrans" cxnId="{3DA461D9-3E8D-4EFD-9794-E435DDFF4E0F}">
      <dgm:prSet/>
      <dgm:spPr/>
      <dgm:t>
        <a:bodyPr/>
        <a:lstStyle/>
        <a:p>
          <a:endParaRPr lang="ru-RU"/>
        </a:p>
      </dgm:t>
    </dgm:pt>
    <dgm:pt modelId="{DB478BFC-831A-47F1-8719-2869E58F6614}" type="sibTrans" cxnId="{3DA461D9-3E8D-4EFD-9794-E435DDFF4E0F}">
      <dgm:prSet/>
      <dgm:spPr/>
      <dgm:t>
        <a:bodyPr/>
        <a:lstStyle/>
        <a:p>
          <a:endParaRPr lang="ru-RU"/>
        </a:p>
      </dgm:t>
    </dgm:pt>
    <dgm:pt modelId="{83300690-371F-46C7-BE30-DF0F3EDE9709}">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Партнерские отношения с торговыми сетями</a:t>
          </a:r>
        </a:p>
      </dgm:t>
    </dgm:pt>
    <dgm:pt modelId="{4C85C74D-38E3-4A1A-A1FA-54C9C90A9BE4}" type="parTrans" cxnId="{8E122C1E-5A51-4AE4-80FA-F1DE78BB0A23}">
      <dgm:prSet/>
      <dgm:spPr/>
      <dgm:t>
        <a:bodyPr/>
        <a:lstStyle/>
        <a:p>
          <a:endParaRPr lang="ru-RU"/>
        </a:p>
      </dgm:t>
    </dgm:pt>
    <dgm:pt modelId="{100E4FFD-18A6-4EF9-BA70-DA32A5F7BB0E}" type="sibTrans" cxnId="{8E122C1E-5A51-4AE4-80FA-F1DE78BB0A23}">
      <dgm:prSet/>
      <dgm:spPr/>
      <dgm:t>
        <a:bodyPr/>
        <a:lstStyle/>
        <a:p>
          <a:endParaRPr lang="ru-RU"/>
        </a:p>
      </dgm:t>
    </dgm:pt>
    <dgm:pt modelId="{C852A52F-FD0F-4DC7-B72B-3D9D28C6BD29}">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Закрытый факторинг (уникальная услуга)</a:t>
          </a:r>
        </a:p>
      </dgm:t>
    </dgm:pt>
    <dgm:pt modelId="{7AFECDE4-F2DC-4FF1-BA2A-5A77E6667746}" type="parTrans" cxnId="{6CC9B0CD-AF4E-4E2B-ADD8-7B67AAB00C78}">
      <dgm:prSet/>
      <dgm:spPr/>
      <dgm:t>
        <a:bodyPr/>
        <a:lstStyle/>
        <a:p>
          <a:endParaRPr lang="ru-RU"/>
        </a:p>
      </dgm:t>
    </dgm:pt>
    <dgm:pt modelId="{F0FDE5DD-B110-4453-A1C3-E8C4B2ACD39C}" type="sibTrans" cxnId="{6CC9B0CD-AF4E-4E2B-ADD8-7B67AAB00C78}">
      <dgm:prSet/>
      <dgm:spPr/>
      <dgm:t>
        <a:bodyPr/>
        <a:lstStyle/>
        <a:p>
          <a:endParaRPr lang="ru-RU"/>
        </a:p>
      </dgm:t>
    </dgm:pt>
    <dgm:pt modelId="{566478DB-1F0B-4215-90A5-42C152B200D2}">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Авансовые лимиты         (с первой поставки)</a:t>
          </a:r>
        </a:p>
      </dgm:t>
    </dgm:pt>
    <dgm:pt modelId="{489BC827-8C42-4B32-9585-A3B383B63AED}" type="parTrans" cxnId="{45E141D5-2979-459E-BFC6-8E1DB0FD8B5F}">
      <dgm:prSet/>
      <dgm:spPr/>
      <dgm:t>
        <a:bodyPr/>
        <a:lstStyle/>
        <a:p>
          <a:endParaRPr lang="ru-RU"/>
        </a:p>
      </dgm:t>
    </dgm:pt>
    <dgm:pt modelId="{471EB6EA-9AFE-4D65-B206-4C4466DE5F17}" type="sibTrans" cxnId="{45E141D5-2979-459E-BFC6-8E1DB0FD8B5F}">
      <dgm:prSet/>
      <dgm:spPr/>
      <dgm:t>
        <a:bodyPr/>
        <a:lstStyle/>
        <a:p>
          <a:endParaRPr lang="ru-RU"/>
        </a:p>
      </dgm:t>
    </dgm:pt>
    <dgm:pt modelId="{4B218732-03B5-4295-B4AA-A8226B20F6E1}">
      <dgm:prSet phldrT="[Текст]" custT="1"/>
      <dgm:spPr>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a:solidFill>
            <a:srgbClr val="0E2B8D"/>
          </a:solidFill>
        </a:ln>
      </dgm:spPr>
      <dgm:t>
        <a:bodyPr/>
        <a:lstStyle/>
        <a:p>
          <a:r>
            <a:rPr lang="ru-RU" sz="1300" b="0" i="0" baseline="0" dirty="0" smtClean="0">
              <a:latin typeface="+mn-lt"/>
              <a:cs typeface="Arial" pitchFamily="34" charset="0"/>
            </a:rPr>
            <a:t>Минимальный пакет документов </a:t>
          </a:r>
        </a:p>
      </dgm:t>
    </dgm:pt>
    <dgm:pt modelId="{6203E5DE-6DA6-4AA6-A5EB-73C0D0833D2A}" type="parTrans" cxnId="{58A587FB-EC25-437E-A981-3AB193EBAE23}">
      <dgm:prSet/>
      <dgm:spPr/>
      <dgm:t>
        <a:bodyPr/>
        <a:lstStyle/>
        <a:p>
          <a:endParaRPr lang="ru-RU"/>
        </a:p>
      </dgm:t>
    </dgm:pt>
    <dgm:pt modelId="{1C0F83DF-F790-4FE3-980A-32211D3E03C7}" type="sibTrans" cxnId="{58A587FB-EC25-437E-A981-3AB193EBAE23}">
      <dgm:prSet/>
      <dgm:spPr/>
      <dgm:t>
        <a:bodyPr/>
        <a:lstStyle/>
        <a:p>
          <a:endParaRPr lang="ru-RU"/>
        </a:p>
      </dgm:t>
    </dgm:pt>
    <dgm:pt modelId="{04AF657A-16CF-42F1-B1A6-2AB8387BB3C5}" type="pres">
      <dgm:prSet presAssocID="{3452FC98-B951-4244-AA8A-02B9D51F55D0}" presName="CompostProcess" presStyleCnt="0">
        <dgm:presLayoutVars>
          <dgm:dir/>
          <dgm:resizeHandles val="exact"/>
        </dgm:presLayoutVars>
      </dgm:prSet>
      <dgm:spPr/>
      <dgm:t>
        <a:bodyPr/>
        <a:lstStyle/>
        <a:p>
          <a:endParaRPr lang="ru-RU"/>
        </a:p>
      </dgm:t>
    </dgm:pt>
    <dgm:pt modelId="{4C60A895-A6C2-484D-A1E2-BD9855BCF4E7}" type="pres">
      <dgm:prSet presAssocID="{3452FC98-B951-4244-AA8A-02B9D51F55D0}" presName="arrow" presStyleLbl="bgShp" presStyleIdx="0" presStyleCnt="1" custScaleX="117647"/>
      <dgm:spPr>
        <a:solidFill>
          <a:schemeClr val="bg2">
            <a:lumMod val="60000"/>
            <a:lumOff val="40000"/>
          </a:schemeClr>
        </a:solidFill>
      </dgm:spPr>
      <dgm:t>
        <a:bodyPr/>
        <a:lstStyle/>
        <a:p>
          <a:endParaRPr lang="ru-RU"/>
        </a:p>
      </dgm:t>
    </dgm:pt>
    <dgm:pt modelId="{C4CC7F26-0779-430C-8BB9-74E97DDA191A}" type="pres">
      <dgm:prSet presAssocID="{3452FC98-B951-4244-AA8A-02B9D51F55D0}" presName="linearProcess" presStyleCnt="0"/>
      <dgm:spPr/>
    </dgm:pt>
    <dgm:pt modelId="{DCDEE870-B361-451A-8E2C-0775ACFB7235}" type="pres">
      <dgm:prSet presAssocID="{3139F3F4-95BE-4E68-89E1-2FF1A676BC06}" presName="textNode" presStyleLbl="node1" presStyleIdx="0" presStyleCnt="7" custScaleX="274191">
        <dgm:presLayoutVars>
          <dgm:bulletEnabled val="1"/>
        </dgm:presLayoutVars>
      </dgm:prSet>
      <dgm:spPr/>
      <dgm:t>
        <a:bodyPr/>
        <a:lstStyle/>
        <a:p>
          <a:endParaRPr lang="ru-RU"/>
        </a:p>
      </dgm:t>
    </dgm:pt>
    <dgm:pt modelId="{F590A4D4-D53C-4B6D-9B53-507CCA11CF19}" type="pres">
      <dgm:prSet presAssocID="{C62BFFCD-8179-4558-A413-89BC0A4DAE30}" presName="sibTrans" presStyleCnt="0"/>
      <dgm:spPr/>
    </dgm:pt>
    <dgm:pt modelId="{52681BAE-F7DE-4392-89ED-098ABC7F666F}" type="pres">
      <dgm:prSet presAssocID="{83DB1894-F566-4CB2-9096-343E14D30068}" presName="textNode" presStyleLbl="node1" presStyleIdx="1" presStyleCnt="7" custScaleX="338832">
        <dgm:presLayoutVars>
          <dgm:bulletEnabled val="1"/>
        </dgm:presLayoutVars>
      </dgm:prSet>
      <dgm:spPr/>
      <dgm:t>
        <a:bodyPr/>
        <a:lstStyle/>
        <a:p>
          <a:endParaRPr lang="ru-RU"/>
        </a:p>
      </dgm:t>
    </dgm:pt>
    <dgm:pt modelId="{6031E0AE-652E-4917-9955-4D8AFDB93E62}" type="pres">
      <dgm:prSet presAssocID="{0FEE6960-F3D1-4ED4-B156-2C17F78859F8}" presName="sibTrans" presStyleCnt="0"/>
      <dgm:spPr/>
    </dgm:pt>
    <dgm:pt modelId="{E1D8C27B-1FF8-4072-A394-E550F7250C0A}" type="pres">
      <dgm:prSet presAssocID="{72278B66-703E-4983-9CCA-2A3A67577115}" presName="textNode" presStyleLbl="node1" presStyleIdx="2" presStyleCnt="7" custScaleX="334611">
        <dgm:presLayoutVars>
          <dgm:bulletEnabled val="1"/>
        </dgm:presLayoutVars>
      </dgm:prSet>
      <dgm:spPr/>
      <dgm:t>
        <a:bodyPr/>
        <a:lstStyle/>
        <a:p>
          <a:endParaRPr lang="ru-RU"/>
        </a:p>
      </dgm:t>
    </dgm:pt>
    <dgm:pt modelId="{9120B4E5-DDE8-40DE-AE22-AC659E3E9CE0}" type="pres">
      <dgm:prSet presAssocID="{DB478BFC-831A-47F1-8719-2869E58F6614}" presName="sibTrans" presStyleCnt="0"/>
      <dgm:spPr/>
    </dgm:pt>
    <dgm:pt modelId="{417EFB11-D5E8-423A-8A17-E65B155C8516}" type="pres">
      <dgm:prSet presAssocID="{83300690-371F-46C7-BE30-DF0F3EDE9709}" presName="textNode" presStyleLbl="node1" presStyleIdx="3" presStyleCnt="7" custScaleX="268347">
        <dgm:presLayoutVars>
          <dgm:bulletEnabled val="1"/>
        </dgm:presLayoutVars>
      </dgm:prSet>
      <dgm:spPr/>
      <dgm:t>
        <a:bodyPr/>
        <a:lstStyle/>
        <a:p>
          <a:endParaRPr lang="ru-RU"/>
        </a:p>
      </dgm:t>
    </dgm:pt>
    <dgm:pt modelId="{90379015-F039-4D30-A777-7282EAD7D873}" type="pres">
      <dgm:prSet presAssocID="{100E4FFD-18A6-4EF9-BA70-DA32A5F7BB0E}" presName="sibTrans" presStyleCnt="0"/>
      <dgm:spPr/>
    </dgm:pt>
    <dgm:pt modelId="{21322D3C-9A9F-43AC-A891-FF885EABF567}" type="pres">
      <dgm:prSet presAssocID="{C852A52F-FD0F-4DC7-B72B-3D9D28C6BD29}" presName="textNode" presStyleLbl="node1" presStyleIdx="4" presStyleCnt="7" custScaleX="239855">
        <dgm:presLayoutVars>
          <dgm:bulletEnabled val="1"/>
        </dgm:presLayoutVars>
      </dgm:prSet>
      <dgm:spPr/>
      <dgm:t>
        <a:bodyPr/>
        <a:lstStyle/>
        <a:p>
          <a:endParaRPr lang="ru-RU"/>
        </a:p>
      </dgm:t>
    </dgm:pt>
    <dgm:pt modelId="{77866E95-B26D-4B5C-9232-75558AAC8F64}" type="pres">
      <dgm:prSet presAssocID="{F0FDE5DD-B110-4453-A1C3-E8C4B2ACD39C}" presName="sibTrans" presStyleCnt="0"/>
      <dgm:spPr/>
    </dgm:pt>
    <dgm:pt modelId="{B97DA0E8-5B74-4AF2-9201-629375005345}" type="pres">
      <dgm:prSet presAssocID="{566478DB-1F0B-4215-90A5-42C152B200D2}" presName="textNode" presStyleLbl="node1" presStyleIdx="5" presStyleCnt="7" custScaleX="239855">
        <dgm:presLayoutVars>
          <dgm:bulletEnabled val="1"/>
        </dgm:presLayoutVars>
      </dgm:prSet>
      <dgm:spPr/>
      <dgm:t>
        <a:bodyPr/>
        <a:lstStyle/>
        <a:p>
          <a:endParaRPr lang="ru-RU"/>
        </a:p>
      </dgm:t>
    </dgm:pt>
    <dgm:pt modelId="{8C350607-AF53-4C08-9A92-0C9982818A8A}" type="pres">
      <dgm:prSet presAssocID="{471EB6EA-9AFE-4D65-B206-4C4466DE5F17}" presName="sibTrans" presStyleCnt="0"/>
      <dgm:spPr/>
    </dgm:pt>
    <dgm:pt modelId="{8325593A-D54A-44F4-A15D-66BC10199D32}" type="pres">
      <dgm:prSet presAssocID="{4B218732-03B5-4295-B4AA-A8226B20F6E1}" presName="textNode" presStyleLbl="node1" presStyleIdx="6" presStyleCnt="7" custScaleX="271720">
        <dgm:presLayoutVars>
          <dgm:bulletEnabled val="1"/>
        </dgm:presLayoutVars>
      </dgm:prSet>
      <dgm:spPr/>
      <dgm:t>
        <a:bodyPr/>
        <a:lstStyle/>
        <a:p>
          <a:endParaRPr lang="ru-RU"/>
        </a:p>
      </dgm:t>
    </dgm:pt>
  </dgm:ptLst>
  <dgm:cxnLst>
    <dgm:cxn modelId="{45E141D5-2979-459E-BFC6-8E1DB0FD8B5F}" srcId="{3452FC98-B951-4244-AA8A-02B9D51F55D0}" destId="{566478DB-1F0B-4215-90A5-42C152B200D2}" srcOrd="5" destOrd="0" parTransId="{489BC827-8C42-4B32-9585-A3B383B63AED}" sibTransId="{471EB6EA-9AFE-4D65-B206-4C4466DE5F17}"/>
    <dgm:cxn modelId="{6CC9B0CD-AF4E-4E2B-ADD8-7B67AAB00C78}" srcId="{3452FC98-B951-4244-AA8A-02B9D51F55D0}" destId="{C852A52F-FD0F-4DC7-B72B-3D9D28C6BD29}" srcOrd="4" destOrd="0" parTransId="{7AFECDE4-F2DC-4FF1-BA2A-5A77E6667746}" sibTransId="{F0FDE5DD-B110-4453-A1C3-E8C4B2ACD39C}"/>
    <dgm:cxn modelId="{D3164DAE-0CEC-462F-93BB-CA7C50554FAB}" type="presOf" srcId="{3139F3F4-95BE-4E68-89E1-2FF1A676BC06}" destId="{DCDEE870-B361-451A-8E2C-0775ACFB7235}" srcOrd="0" destOrd="0" presId="urn:microsoft.com/office/officeart/2005/8/layout/hProcess9"/>
    <dgm:cxn modelId="{FB901BD3-661F-4321-82F0-257D27DC32D0}" type="presOf" srcId="{C852A52F-FD0F-4DC7-B72B-3D9D28C6BD29}" destId="{21322D3C-9A9F-43AC-A891-FF885EABF567}" srcOrd="0" destOrd="0" presId="urn:microsoft.com/office/officeart/2005/8/layout/hProcess9"/>
    <dgm:cxn modelId="{3DA461D9-3E8D-4EFD-9794-E435DDFF4E0F}" srcId="{3452FC98-B951-4244-AA8A-02B9D51F55D0}" destId="{72278B66-703E-4983-9CCA-2A3A67577115}" srcOrd="2" destOrd="0" parTransId="{18C98F9E-B29F-4685-8925-93541D625A07}" sibTransId="{DB478BFC-831A-47F1-8719-2869E58F6614}"/>
    <dgm:cxn modelId="{58A587FB-EC25-437E-A981-3AB193EBAE23}" srcId="{3452FC98-B951-4244-AA8A-02B9D51F55D0}" destId="{4B218732-03B5-4295-B4AA-A8226B20F6E1}" srcOrd="6" destOrd="0" parTransId="{6203E5DE-6DA6-4AA6-A5EB-73C0D0833D2A}" sibTransId="{1C0F83DF-F790-4FE3-980A-32211D3E03C7}"/>
    <dgm:cxn modelId="{F2BBE756-3918-4C1A-8509-27CCE04DFE77}" type="presOf" srcId="{72278B66-703E-4983-9CCA-2A3A67577115}" destId="{E1D8C27B-1FF8-4072-A394-E550F7250C0A}" srcOrd="0" destOrd="0" presId="urn:microsoft.com/office/officeart/2005/8/layout/hProcess9"/>
    <dgm:cxn modelId="{F1B4BE6F-E5CD-4869-9A65-764C2FB3DC52}" srcId="{3452FC98-B951-4244-AA8A-02B9D51F55D0}" destId="{3139F3F4-95BE-4E68-89E1-2FF1A676BC06}" srcOrd="0" destOrd="0" parTransId="{467157C5-018F-48F0-99B9-368C93E2587B}" sibTransId="{C62BFFCD-8179-4558-A413-89BC0A4DAE30}"/>
    <dgm:cxn modelId="{CE0E3F9C-5F25-49F5-971F-20DCAFAF6026}" type="presOf" srcId="{83300690-371F-46C7-BE30-DF0F3EDE9709}" destId="{417EFB11-D5E8-423A-8A17-E65B155C8516}" srcOrd="0" destOrd="0" presId="urn:microsoft.com/office/officeart/2005/8/layout/hProcess9"/>
    <dgm:cxn modelId="{88554563-99F7-4FFB-98A1-649F2B27B48D}" type="presOf" srcId="{4B218732-03B5-4295-B4AA-A8226B20F6E1}" destId="{8325593A-D54A-44F4-A15D-66BC10199D32}" srcOrd="0" destOrd="0" presId="urn:microsoft.com/office/officeart/2005/8/layout/hProcess9"/>
    <dgm:cxn modelId="{927835DE-D2BC-496C-83D5-2958FD765B80}" type="presOf" srcId="{3452FC98-B951-4244-AA8A-02B9D51F55D0}" destId="{04AF657A-16CF-42F1-B1A6-2AB8387BB3C5}" srcOrd="0" destOrd="0" presId="urn:microsoft.com/office/officeart/2005/8/layout/hProcess9"/>
    <dgm:cxn modelId="{EC072722-2C55-4410-AB11-6FCB1F61AF5A}" type="presOf" srcId="{83DB1894-F566-4CB2-9096-343E14D30068}" destId="{52681BAE-F7DE-4392-89ED-098ABC7F666F}" srcOrd="0" destOrd="0" presId="urn:microsoft.com/office/officeart/2005/8/layout/hProcess9"/>
    <dgm:cxn modelId="{12F9060F-9839-42D4-875F-1363B327B3FA}" type="presOf" srcId="{566478DB-1F0B-4215-90A5-42C152B200D2}" destId="{B97DA0E8-5B74-4AF2-9201-629375005345}" srcOrd="0" destOrd="0" presId="urn:microsoft.com/office/officeart/2005/8/layout/hProcess9"/>
    <dgm:cxn modelId="{8E122C1E-5A51-4AE4-80FA-F1DE78BB0A23}" srcId="{3452FC98-B951-4244-AA8A-02B9D51F55D0}" destId="{83300690-371F-46C7-BE30-DF0F3EDE9709}" srcOrd="3" destOrd="0" parTransId="{4C85C74D-38E3-4A1A-A1FA-54C9C90A9BE4}" sibTransId="{100E4FFD-18A6-4EF9-BA70-DA32A5F7BB0E}"/>
    <dgm:cxn modelId="{BFEA5AD2-9FBE-4B8F-8ACE-B69D656232DE}" srcId="{3452FC98-B951-4244-AA8A-02B9D51F55D0}" destId="{83DB1894-F566-4CB2-9096-343E14D30068}" srcOrd="1" destOrd="0" parTransId="{A7ECC361-33E2-4FCA-B8B1-E0113AC919A5}" sibTransId="{0FEE6960-F3D1-4ED4-B156-2C17F78859F8}"/>
    <dgm:cxn modelId="{427EB20D-8016-425D-9B7C-86D9F02456AD}" type="presParOf" srcId="{04AF657A-16CF-42F1-B1A6-2AB8387BB3C5}" destId="{4C60A895-A6C2-484D-A1E2-BD9855BCF4E7}" srcOrd="0" destOrd="0" presId="urn:microsoft.com/office/officeart/2005/8/layout/hProcess9"/>
    <dgm:cxn modelId="{960011E3-EB12-4187-AE26-22BF82FF33DB}" type="presParOf" srcId="{04AF657A-16CF-42F1-B1A6-2AB8387BB3C5}" destId="{C4CC7F26-0779-430C-8BB9-74E97DDA191A}" srcOrd="1" destOrd="0" presId="urn:microsoft.com/office/officeart/2005/8/layout/hProcess9"/>
    <dgm:cxn modelId="{E9C2B0ED-94F0-4D63-8C12-05DA0446AFF2}" type="presParOf" srcId="{C4CC7F26-0779-430C-8BB9-74E97DDA191A}" destId="{DCDEE870-B361-451A-8E2C-0775ACFB7235}" srcOrd="0" destOrd="0" presId="urn:microsoft.com/office/officeart/2005/8/layout/hProcess9"/>
    <dgm:cxn modelId="{58A2E752-EC70-4177-935C-0E5538EBCB5D}" type="presParOf" srcId="{C4CC7F26-0779-430C-8BB9-74E97DDA191A}" destId="{F590A4D4-D53C-4B6D-9B53-507CCA11CF19}" srcOrd="1" destOrd="0" presId="urn:microsoft.com/office/officeart/2005/8/layout/hProcess9"/>
    <dgm:cxn modelId="{A52D62EA-D383-431E-A455-2B6CBC301365}" type="presParOf" srcId="{C4CC7F26-0779-430C-8BB9-74E97DDA191A}" destId="{52681BAE-F7DE-4392-89ED-098ABC7F666F}" srcOrd="2" destOrd="0" presId="urn:microsoft.com/office/officeart/2005/8/layout/hProcess9"/>
    <dgm:cxn modelId="{D7FBD759-87B6-4795-94C9-2101027E4F6A}" type="presParOf" srcId="{C4CC7F26-0779-430C-8BB9-74E97DDA191A}" destId="{6031E0AE-652E-4917-9955-4D8AFDB93E62}" srcOrd="3" destOrd="0" presId="urn:microsoft.com/office/officeart/2005/8/layout/hProcess9"/>
    <dgm:cxn modelId="{2BE1E5F1-B72F-40CC-B52A-DCDB44430080}" type="presParOf" srcId="{C4CC7F26-0779-430C-8BB9-74E97DDA191A}" destId="{E1D8C27B-1FF8-4072-A394-E550F7250C0A}" srcOrd="4" destOrd="0" presId="urn:microsoft.com/office/officeart/2005/8/layout/hProcess9"/>
    <dgm:cxn modelId="{2E3E354A-395A-4B51-B61A-74654BEE121D}" type="presParOf" srcId="{C4CC7F26-0779-430C-8BB9-74E97DDA191A}" destId="{9120B4E5-DDE8-40DE-AE22-AC659E3E9CE0}" srcOrd="5" destOrd="0" presId="urn:microsoft.com/office/officeart/2005/8/layout/hProcess9"/>
    <dgm:cxn modelId="{DBC1058D-EA64-45EC-815C-CBA3F3F83A26}" type="presParOf" srcId="{C4CC7F26-0779-430C-8BB9-74E97DDA191A}" destId="{417EFB11-D5E8-423A-8A17-E65B155C8516}" srcOrd="6" destOrd="0" presId="urn:microsoft.com/office/officeart/2005/8/layout/hProcess9"/>
    <dgm:cxn modelId="{A3E7B908-C1AA-4381-9981-5234E93DECE7}" type="presParOf" srcId="{C4CC7F26-0779-430C-8BB9-74E97DDA191A}" destId="{90379015-F039-4D30-A777-7282EAD7D873}" srcOrd="7" destOrd="0" presId="urn:microsoft.com/office/officeart/2005/8/layout/hProcess9"/>
    <dgm:cxn modelId="{6C833396-7A97-44D2-BD5D-C6A3CDD19F48}" type="presParOf" srcId="{C4CC7F26-0779-430C-8BB9-74E97DDA191A}" destId="{21322D3C-9A9F-43AC-A891-FF885EABF567}" srcOrd="8" destOrd="0" presId="urn:microsoft.com/office/officeart/2005/8/layout/hProcess9"/>
    <dgm:cxn modelId="{6F45738B-544A-4A78-94D9-624343376BE0}" type="presParOf" srcId="{C4CC7F26-0779-430C-8BB9-74E97DDA191A}" destId="{77866E95-B26D-4B5C-9232-75558AAC8F64}" srcOrd="9" destOrd="0" presId="urn:microsoft.com/office/officeart/2005/8/layout/hProcess9"/>
    <dgm:cxn modelId="{D40718D3-0D62-4AA7-A5BB-A254F53DA3B2}" type="presParOf" srcId="{C4CC7F26-0779-430C-8BB9-74E97DDA191A}" destId="{B97DA0E8-5B74-4AF2-9201-629375005345}" srcOrd="10" destOrd="0" presId="urn:microsoft.com/office/officeart/2005/8/layout/hProcess9"/>
    <dgm:cxn modelId="{FA2CB167-7DAF-48AD-8D43-60F57F695A31}" type="presParOf" srcId="{C4CC7F26-0779-430C-8BB9-74E97DDA191A}" destId="{8C350607-AF53-4C08-9A92-0C9982818A8A}" srcOrd="11" destOrd="0" presId="urn:microsoft.com/office/officeart/2005/8/layout/hProcess9"/>
    <dgm:cxn modelId="{61786CD3-D464-4CFD-92AF-70B6535294AD}" type="presParOf" srcId="{C4CC7F26-0779-430C-8BB9-74E97DDA191A}" destId="{8325593A-D54A-44F4-A15D-66BC10199D32}" srcOrd="12" destOrd="0" presId="urn:microsoft.com/office/officeart/2005/8/layout/hProcess9"/>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0A895-A6C2-484D-A1E2-BD9855BCF4E7}">
      <dsp:nvSpPr>
        <dsp:cNvPr id="0" name=""/>
        <dsp:cNvSpPr/>
      </dsp:nvSpPr>
      <dsp:spPr>
        <a:xfrm>
          <a:off x="22725" y="0"/>
          <a:ext cx="9588069" cy="2880320"/>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DCDEE870-B361-451A-8E2C-0775ACFB7235}">
      <dsp:nvSpPr>
        <dsp:cNvPr id="0" name=""/>
        <dsp:cNvSpPr/>
      </dsp:nvSpPr>
      <dsp:spPr>
        <a:xfrm>
          <a:off x="2573" y="864096"/>
          <a:ext cx="1444763"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История отношений от 6 месяцев</a:t>
          </a:r>
        </a:p>
      </dsp:txBody>
      <dsp:txXfrm>
        <a:off x="58815" y="920338"/>
        <a:ext cx="1332279" cy="1039644"/>
      </dsp:txXfrm>
    </dsp:sp>
    <dsp:sp modelId="{1AAC8858-6E6A-437A-B967-5F8101D709DF}">
      <dsp:nvSpPr>
        <dsp:cNvPr id="0" name=""/>
        <dsp:cNvSpPr/>
      </dsp:nvSpPr>
      <dsp:spPr>
        <a:xfrm>
          <a:off x="1559406" y="864096"/>
          <a:ext cx="1674838"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Финансирование до 90% от суммы поставки</a:t>
          </a:r>
          <a:endParaRPr lang="ru-RU" sz="1400" b="0" kern="1200" baseline="0" dirty="0">
            <a:latin typeface="+mn-lt"/>
          </a:endParaRPr>
        </a:p>
      </dsp:txBody>
      <dsp:txXfrm>
        <a:off x="1615648" y="920338"/>
        <a:ext cx="1562354" cy="1039644"/>
      </dsp:txXfrm>
    </dsp:sp>
    <dsp:sp modelId="{C7CFABBF-7855-4264-BB20-B836A2B4146E}">
      <dsp:nvSpPr>
        <dsp:cNvPr id="0" name=""/>
        <dsp:cNvSpPr/>
      </dsp:nvSpPr>
      <dsp:spPr>
        <a:xfrm>
          <a:off x="3346314" y="864096"/>
          <a:ext cx="1489123"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Быстрая процедура принятия решения</a:t>
          </a:r>
          <a:endParaRPr lang="ru-RU" sz="1400" b="0" i="0" kern="1200" baseline="0" dirty="0">
            <a:latin typeface="+mn-lt"/>
            <a:cs typeface="Arial" pitchFamily="34" charset="0"/>
          </a:endParaRPr>
        </a:p>
      </dsp:txBody>
      <dsp:txXfrm>
        <a:off x="3402556" y="920338"/>
        <a:ext cx="1376639" cy="1039644"/>
      </dsp:txXfrm>
    </dsp:sp>
    <dsp:sp modelId="{B45C1D5C-E0E2-4A43-AB2E-38717229EE3F}">
      <dsp:nvSpPr>
        <dsp:cNvPr id="0" name=""/>
        <dsp:cNvSpPr/>
      </dsp:nvSpPr>
      <dsp:spPr>
        <a:xfrm>
          <a:off x="4947507" y="864096"/>
          <a:ext cx="1432471"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53340" rIns="3600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Упрощенные требования к покупателям</a:t>
          </a:r>
          <a:endParaRPr lang="ru-RU" sz="1400" b="0" i="0" kern="1200" baseline="0" dirty="0">
            <a:latin typeface="+mn-lt"/>
            <a:cs typeface="Arial" pitchFamily="34" charset="0"/>
          </a:endParaRPr>
        </a:p>
      </dsp:txBody>
      <dsp:txXfrm>
        <a:off x="5003749" y="920338"/>
        <a:ext cx="1319987" cy="1039644"/>
      </dsp:txXfrm>
    </dsp:sp>
    <dsp:sp modelId="{D227EB3D-A425-4465-980D-CE4418BE6D41}">
      <dsp:nvSpPr>
        <dsp:cNvPr id="0" name=""/>
        <dsp:cNvSpPr/>
      </dsp:nvSpPr>
      <dsp:spPr>
        <a:xfrm>
          <a:off x="6492048" y="864096"/>
          <a:ext cx="1448717"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Бесперебойное </a:t>
          </a:r>
          <a:r>
            <a:rPr lang="ru-RU" sz="1400" b="0" i="0" kern="1200" baseline="0" dirty="0" err="1" smtClean="0">
              <a:latin typeface="+mn-lt"/>
              <a:cs typeface="Arial" pitchFamily="34" charset="0"/>
            </a:rPr>
            <a:t>финанси-рование</a:t>
          </a:r>
          <a:endParaRPr lang="ru-RU" sz="1400" b="0" i="0" kern="1200" baseline="0" dirty="0">
            <a:latin typeface="+mn-lt"/>
            <a:cs typeface="Arial" pitchFamily="34" charset="0"/>
          </a:endParaRPr>
        </a:p>
      </dsp:txBody>
      <dsp:txXfrm>
        <a:off x="6548290" y="920338"/>
        <a:ext cx="1336233" cy="1039644"/>
      </dsp:txXfrm>
    </dsp:sp>
    <dsp:sp modelId="{605D4E1F-2E4B-4561-80C1-D2EF4FCD8E30}">
      <dsp:nvSpPr>
        <dsp:cNvPr id="0" name=""/>
        <dsp:cNvSpPr/>
      </dsp:nvSpPr>
      <dsp:spPr>
        <a:xfrm>
          <a:off x="8052835" y="864096"/>
          <a:ext cx="1578110"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53340" rIns="36000" bIns="53340" numCol="1" spcCol="1270" anchor="ctr" anchorCtr="0">
          <a:noAutofit/>
        </a:bodyPr>
        <a:lstStyle/>
        <a:p>
          <a:pPr lvl="0" algn="ctr" defTabSz="622300">
            <a:lnSpc>
              <a:spcPct val="90000"/>
            </a:lnSpc>
            <a:spcBef>
              <a:spcPct val="0"/>
            </a:spcBef>
            <a:spcAft>
              <a:spcPct val="35000"/>
            </a:spcAft>
          </a:pPr>
          <a:r>
            <a:rPr lang="ru-RU" sz="1400" b="0" i="0" kern="1200" baseline="0" dirty="0" smtClean="0">
              <a:latin typeface="+mn-lt"/>
              <a:cs typeface="Arial" pitchFamily="34" charset="0"/>
            </a:rPr>
            <a:t>Минимальный пакет документов</a:t>
          </a:r>
          <a:endParaRPr lang="ru-RU" sz="1400" b="0" i="0" kern="1200" baseline="0" dirty="0">
            <a:latin typeface="+mn-lt"/>
            <a:cs typeface="Arial" pitchFamily="34" charset="0"/>
          </a:endParaRPr>
        </a:p>
      </dsp:txBody>
      <dsp:txXfrm>
        <a:off x="8109077" y="920338"/>
        <a:ext cx="1465626" cy="1039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0A895-A6C2-484D-A1E2-BD9855BCF4E7}">
      <dsp:nvSpPr>
        <dsp:cNvPr id="0" name=""/>
        <dsp:cNvSpPr/>
      </dsp:nvSpPr>
      <dsp:spPr>
        <a:xfrm>
          <a:off x="2" y="0"/>
          <a:ext cx="9633515" cy="2880320"/>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DCDEE870-B361-451A-8E2C-0775ACFB7235}">
      <dsp:nvSpPr>
        <dsp:cNvPr id="0" name=""/>
        <dsp:cNvSpPr/>
      </dsp:nvSpPr>
      <dsp:spPr>
        <a:xfrm>
          <a:off x="2970" y="864096"/>
          <a:ext cx="1276860"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Минимальная ставка комиссий</a:t>
          </a:r>
        </a:p>
      </dsp:txBody>
      <dsp:txXfrm>
        <a:off x="59212" y="920338"/>
        <a:ext cx="1164376" cy="1039644"/>
      </dsp:txXfrm>
    </dsp:sp>
    <dsp:sp modelId="{52681BAE-F7DE-4392-89ED-098ABC7F666F}">
      <dsp:nvSpPr>
        <dsp:cNvPr id="0" name=""/>
        <dsp:cNvSpPr/>
      </dsp:nvSpPr>
      <dsp:spPr>
        <a:xfrm>
          <a:off x="1357445" y="864096"/>
          <a:ext cx="1577882"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Финансирование до 90% от суммы поставки</a:t>
          </a:r>
        </a:p>
      </dsp:txBody>
      <dsp:txXfrm>
        <a:off x="1413687" y="920338"/>
        <a:ext cx="1465398" cy="1039644"/>
      </dsp:txXfrm>
    </dsp:sp>
    <dsp:sp modelId="{E1D8C27B-1FF8-4072-A394-E550F7250C0A}">
      <dsp:nvSpPr>
        <dsp:cNvPr id="0" name=""/>
        <dsp:cNvSpPr/>
      </dsp:nvSpPr>
      <dsp:spPr>
        <a:xfrm>
          <a:off x="3012941" y="864096"/>
          <a:ext cx="1558226"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Предварительное решение за 1 час</a:t>
          </a:r>
        </a:p>
      </dsp:txBody>
      <dsp:txXfrm>
        <a:off x="3069183" y="920338"/>
        <a:ext cx="1445742" cy="1039644"/>
      </dsp:txXfrm>
    </dsp:sp>
    <dsp:sp modelId="{417EFB11-D5E8-423A-8A17-E65B155C8516}">
      <dsp:nvSpPr>
        <dsp:cNvPr id="0" name=""/>
        <dsp:cNvSpPr/>
      </dsp:nvSpPr>
      <dsp:spPr>
        <a:xfrm>
          <a:off x="4648781" y="864096"/>
          <a:ext cx="1249645"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Партнерские отношения с торговыми сетями</a:t>
          </a:r>
        </a:p>
      </dsp:txBody>
      <dsp:txXfrm>
        <a:off x="4705023" y="920338"/>
        <a:ext cx="1137161" cy="1039644"/>
      </dsp:txXfrm>
    </dsp:sp>
    <dsp:sp modelId="{21322D3C-9A9F-43AC-A891-FF885EABF567}">
      <dsp:nvSpPr>
        <dsp:cNvPr id="0" name=""/>
        <dsp:cNvSpPr/>
      </dsp:nvSpPr>
      <dsp:spPr>
        <a:xfrm>
          <a:off x="5976040" y="864096"/>
          <a:ext cx="1116963"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Закрытый факторинг (уникальная услуга)</a:t>
          </a:r>
        </a:p>
      </dsp:txBody>
      <dsp:txXfrm>
        <a:off x="6030566" y="918622"/>
        <a:ext cx="1007911" cy="1043076"/>
      </dsp:txXfrm>
    </dsp:sp>
    <dsp:sp modelId="{B97DA0E8-5B74-4AF2-9201-629375005345}">
      <dsp:nvSpPr>
        <dsp:cNvPr id="0" name=""/>
        <dsp:cNvSpPr/>
      </dsp:nvSpPr>
      <dsp:spPr>
        <a:xfrm>
          <a:off x="7170618" y="864096"/>
          <a:ext cx="1116963"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Авансовые лимиты         (с первой поставки)</a:t>
          </a:r>
        </a:p>
      </dsp:txBody>
      <dsp:txXfrm>
        <a:off x="7225144" y="918622"/>
        <a:ext cx="1007911" cy="1043076"/>
      </dsp:txXfrm>
    </dsp:sp>
    <dsp:sp modelId="{8325593A-D54A-44F4-A15D-66BC10199D32}">
      <dsp:nvSpPr>
        <dsp:cNvPr id="0" name=""/>
        <dsp:cNvSpPr/>
      </dsp:nvSpPr>
      <dsp:spPr>
        <a:xfrm>
          <a:off x="8365195" y="864096"/>
          <a:ext cx="1265353" cy="1152128"/>
        </a:xfrm>
        <a:prstGeom prst="roundRect">
          <a:avLst/>
        </a:prstGeom>
        <a:gradFill flip="none" rotWithShape="0">
          <a:gsLst>
            <a:gs pos="0">
              <a:srgbClr val="0E2B8D">
                <a:shade val="30000"/>
                <a:satMod val="115000"/>
              </a:srgbClr>
            </a:gs>
            <a:gs pos="50000">
              <a:srgbClr val="0E2B8D">
                <a:shade val="67500"/>
                <a:satMod val="115000"/>
              </a:srgbClr>
            </a:gs>
            <a:gs pos="100000">
              <a:srgbClr val="0E2B8D">
                <a:shade val="100000"/>
                <a:satMod val="115000"/>
              </a:srgbClr>
            </a:gs>
          </a:gsLst>
          <a:lin ang="10800000" scaled="1"/>
          <a:tileRect/>
        </a:gradFill>
        <a:ln w="25400" cap="flat" cmpd="sng" algn="ctr">
          <a:solidFill>
            <a:srgbClr val="0E2B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baseline="0" dirty="0" smtClean="0">
              <a:latin typeface="+mn-lt"/>
              <a:cs typeface="Arial" pitchFamily="34" charset="0"/>
            </a:rPr>
            <a:t>Минимальный пакет документов </a:t>
          </a:r>
        </a:p>
      </dsp:txBody>
      <dsp:txXfrm>
        <a:off x="8421437" y="920338"/>
        <a:ext cx="1152869" cy="10396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50883"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50884"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50885"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FE5CC2A-BBC4-4F54-9850-D647C6FDAC26}" type="slidenum">
              <a:rPr lang="ru-RU"/>
              <a:pPr>
                <a:defRPr/>
              </a:pPr>
              <a:t>‹#›</a:t>
            </a:fld>
            <a:endParaRPr lang="ru-RU"/>
          </a:p>
        </p:txBody>
      </p:sp>
    </p:spTree>
    <p:extLst>
      <p:ext uri="{BB962C8B-B14F-4D97-AF65-F5344CB8AC3E}">
        <p14:creationId xmlns:p14="http://schemas.microsoft.com/office/powerpoint/2010/main" val="292566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10243"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6"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0247"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1A73C05-F021-4679-8F9D-253E26256044}" type="slidenum">
              <a:rPr lang="ru-RU"/>
              <a:pPr>
                <a:defRPr/>
              </a:pPr>
              <a:t>‹#›</a:t>
            </a:fld>
            <a:endParaRPr lang="ru-RU"/>
          </a:p>
        </p:txBody>
      </p:sp>
    </p:spTree>
    <p:extLst>
      <p:ext uri="{BB962C8B-B14F-4D97-AF65-F5344CB8AC3E}">
        <p14:creationId xmlns:p14="http://schemas.microsoft.com/office/powerpoint/2010/main" val="138849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CC2597B-FC3B-4A19-A702-00F271193F60}" type="slidenum">
              <a:rPr lang="ru-RU" smtClean="0"/>
              <a:pPr/>
              <a:t>1</a:t>
            </a:fld>
            <a:endParaRPr lang="ru-RU"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81842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11</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259850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45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065B2A-9579-42D4-A3C6-65418305105F}" type="slidenum">
              <a:rPr lang="ru-RU" altLang="ru-RU" smtClean="0"/>
              <a:pPr eaLnBrk="1" hangingPunct="1"/>
              <a:t>12</a:t>
            </a:fld>
            <a:endParaRPr lang="ru-RU" altLang="ru-RU" smtClean="0"/>
          </a:p>
        </p:txBody>
      </p:sp>
    </p:spTree>
    <p:extLst>
      <p:ext uri="{BB962C8B-B14F-4D97-AF65-F5344CB8AC3E}">
        <p14:creationId xmlns:p14="http://schemas.microsoft.com/office/powerpoint/2010/main" val="571878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14</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118608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15</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22620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2</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99535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3</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254430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4</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376099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5</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a:t>Since its foundation, PSB has developed a network of 43 offices in Moscow and Moscow region </a:t>
            </a:r>
            <a:r>
              <a:rPr lang="en-US" altLang="ru-RU"/>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a:t>As of end of June 2007 we had a total of 150 outlets</a:t>
            </a:r>
          </a:p>
          <a:p>
            <a:pPr marL="190500" indent="-190500" algn="just">
              <a:spcBef>
                <a:spcPts val="500"/>
              </a:spcBef>
              <a:buClr>
                <a:srgbClr val="003399"/>
              </a:buClr>
              <a:buSzPct val="60000"/>
              <a:buFontTx/>
              <a:buChar char="•"/>
            </a:pPr>
            <a:r>
              <a:rPr lang="en-US" altLang="ru-RU"/>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a:t>We plan to have </a:t>
            </a:r>
            <a:r>
              <a:rPr lang="en-GB" altLang="ja-JP">
                <a:solidFill>
                  <a:srgbClr val="FF0000"/>
                </a:solidFill>
              </a:rPr>
              <a:t>[XX]</a:t>
            </a:r>
            <a:r>
              <a:rPr lang="en-GB" altLang="ja-JP"/>
              <a:t> offices and branches by the end of this year, compared to </a:t>
            </a:r>
            <a:r>
              <a:rPr lang="en-GB" altLang="ja-JP">
                <a:solidFill>
                  <a:srgbClr val="FF0000"/>
                </a:solidFill>
              </a:rPr>
              <a:t>[XX]</a:t>
            </a:r>
            <a:r>
              <a:rPr lang="en-GB" altLang="ja-JP"/>
              <a:t> we have now.  </a:t>
            </a:r>
          </a:p>
          <a:p>
            <a:pPr marL="190500" indent="-190500" algn="just">
              <a:spcBef>
                <a:spcPts val="500"/>
              </a:spcBef>
              <a:buClr>
                <a:srgbClr val="003399"/>
              </a:buClr>
              <a:buSzPct val="60000"/>
              <a:buFontTx/>
              <a:buChar char="•"/>
            </a:pPr>
            <a:r>
              <a:rPr lang="en-US" altLang="ru-RU"/>
              <a:t>In addition to our domestic presence, we have foreign representative offices in Cyprus, China, India and Ukraine and a network of corresponding banking relations, which allows us to maintain a leading position in clearing services. </a:t>
            </a:r>
            <a:endParaRPr lang="en-GB" altLang="ru-RU"/>
          </a:p>
        </p:txBody>
      </p:sp>
    </p:spTree>
    <p:extLst>
      <p:ext uri="{BB962C8B-B14F-4D97-AF65-F5344CB8AC3E}">
        <p14:creationId xmlns:p14="http://schemas.microsoft.com/office/powerpoint/2010/main" val="784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6</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a:t>Since its foundation, PSB has developed a network of 43 offices in Moscow and Moscow region </a:t>
            </a:r>
            <a:r>
              <a:rPr lang="en-US" altLang="ru-RU"/>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a:t>As of end of June 2007 we had a total of 150 outlets</a:t>
            </a:r>
          </a:p>
          <a:p>
            <a:pPr marL="190500" indent="-190500" algn="just">
              <a:spcBef>
                <a:spcPts val="500"/>
              </a:spcBef>
              <a:buClr>
                <a:srgbClr val="003399"/>
              </a:buClr>
              <a:buSzPct val="60000"/>
              <a:buFontTx/>
              <a:buChar char="•"/>
            </a:pPr>
            <a:r>
              <a:rPr lang="en-US" altLang="ru-RU"/>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a:t>We plan to have </a:t>
            </a:r>
            <a:r>
              <a:rPr lang="en-GB" altLang="ja-JP">
                <a:solidFill>
                  <a:srgbClr val="FF0000"/>
                </a:solidFill>
              </a:rPr>
              <a:t>[XX]</a:t>
            </a:r>
            <a:r>
              <a:rPr lang="en-GB" altLang="ja-JP"/>
              <a:t> offices and branches by the end of this year, compared to </a:t>
            </a:r>
            <a:r>
              <a:rPr lang="en-GB" altLang="ja-JP">
                <a:solidFill>
                  <a:srgbClr val="FF0000"/>
                </a:solidFill>
              </a:rPr>
              <a:t>[XX]</a:t>
            </a:r>
            <a:r>
              <a:rPr lang="en-GB" altLang="ja-JP"/>
              <a:t> we have now.  </a:t>
            </a:r>
          </a:p>
          <a:p>
            <a:pPr marL="190500" indent="-190500" algn="just">
              <a:spcBef>
                <a:spcPts val="500"/>
              </a:spcBef>
              <a:buClr>
                <a:srgbClr val="003399"/>
              </a:buClr>
              <a:buSzPct val="60000"/>
              <a:buFontTx/>
              <a:buChar char="•"/>
            </a:pPr>
            <a:r>
              <a:rPr lang="en-US" altLang="ru-RU"/>
              <a:t>In addition to our domestic presence, we have foreign representative offices in Cyprus, China, India and Ukraine and a network of corresponding banking relations, which allows us to maintain a leading position in clearing services. </a:t>
            </a:r>
            <a:endParaRPr lang="en-GB" altLang="ru-RU"/>
          </a:p>
        </p:txBody>
      </p:sp>
    </p:spTree>
    <p:extLst>
      <p:ext uri="{BB962C8B-B14F-4D97-AF65-F5344CB8AC3E}">
        <p14:creationId xmlns:p14="http://schemas.microsoft.com/office/powerpoint/2010/main" val="53206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7</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202117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9688" y="9378406"/>
            <a:ext cx="2946400" cy="4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590E2-8120-40D0-A91C-FB28B012C90B}" type="slidenum">
              <a:rPr lang="ru-RU" altLang="ru-RU" sz="1200"/>
              <a:pPr algn="r" eaLnBrk="1" hangingPunct="1"/>
              <a:t>8</a:t>
            </a:fld>
            <a:endParaRPr lang="ru-RU" altLang="ru-RU" sz="1200"/>
          </a:p>
        </p:txBody>
      </p:sp>
      <p:sp>
        <p:nvSpPr>
          <p:cNvPr id="23555" name="Rectangle 2"/>
          <p:cNvSpPr>
            <a:spLocks noGrp="1" noRot="1" noChangeAspect="1" noChangeArrowheads="1" noTextEdit="1"/>
          </p:cNvSpPr>
          <p:nvPr>
            <p:ph type="sldImg"/>
          </p:nvPr>
        </p:nvSpPr>
        <p:spPr>
          <a:xfrm>
            <a:off x="393700" y="414338"/>
            <a:ext cx="6043613" cy="4184650"/>
          </a:xfrm>
          <a:ln/>
        </p:spPr>
      </p:sp>
      <p:sp>
        <p:nvSpPr>
          <p:cNvPr id="23556" name="Rectangle 3"/>
          <p:cNvSpPr>
            <a:spLocks noGrp="1" noChangeArrowheads="1"/>
          </p:cNvSpPr>
          <p:nvPr>
            <p:ph type="body" idx="1"/>
          </p:nvPr>
        </p:nvSpPr>
        <p:spPr bwMode="gray">
          <a:xfrm>
            <a:off x="619125" y="4688414"/>
            <a:ext cx="5661025" cy="44420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5" tIns="44910" rIns="89815" bIns="44910"/>
          <a:lstStyle/>
          <a:p>
            <a:pPr marL="190500" indent="-190500" algn="just">
              <a:spcBef>
                <a:spcPts val="500"/>
              </a:spcBef>
              <a:buClr>
                <a:srgbClr val="003399"/>
              </a:buClr>
              <a:buSzPct val="60000"/>
              <a:buFontTx/>
              <a:buChar char="•"/>
            </a:pPr>
            <a:r>
              <a:rPr lang="en-GB" altLang="ru-RU" smtClean="0"/>
              <a:t>Since its foundation, PSB has developed a network of 43 offices in Moscow and Moscow region </a:t>
            </a:r>
            <a:r>
              <a:rPr lang="en-US" altLang="ru-RU" smtClean="0"/>
              <a:t>(which is geographically our most important market) and has offices in almost all major Russian major cities mainly in the European part of the country, but also in the Far East and Siberia. </a:t>
            </a:r>
          </a:p>
          <a:p>
            <a:pPr marL="190500" indent="-190500" algn="just">
              <a:spcBef>
                <a:spcPts val="500"/>
              </a:spcBef>
              <a:buClr>
                <a:srgbClr val="003399"/>
              </a:buClr>
              <a:buSzPct val="60000"/>
              <a:buFontTx/>
              <a:buChar char="•"/>
            </a:pPr>
            <a:r>
              <a:rPr lang="en-US" altLang="ru-RU" smtClean="0"/>
              <a:t>As of end of June 2007 we had a total of 150 outlets</a:t>
            </a:r>
          </a:p>
          <a:p>
            <a:pPr marL="190500" indent="-190500" algn="just">
              <a:spcBef>
                <a:spcPts val="500"/>
              </a:spcBef>
              <a:buClr>
                <a:srgbClr val="003399"/>
              </a:buClr>
              <a:buSzPct val="60000"/>
              <a:buFontTx/>
              <a:buChar char="•"/>
            </a:pPr>
            <a:r>
              <a:rPr lang="en-US" altLang="ru-RU" smtClean="0"/>
              <a:t>This network enables us to operate during business hours in all time zones of the Russian Federation.</a:t>
            </a:r>
          </a:p>
          <a:p>
            <a:pPr marL="190500" indent="-190500" algn="just">
              <a:spcBef>
                <a:spcPts val="500"/>
              </a:spcBef>
              <a:buClr>
                <a:srgbClr val="003399"/>
              </a:buClr>
              <a:buSzPct val="60000"/>
              <a:buFontTx/>
              <a:buChar char="•"/>
            </a:pPr>
            <a:r>
              <a:rPr lang="en-GB" altLang="ru-RU" smtClean="0"/>
              <a:t>As part of our strategy of strengthening our position as a full scale universal bank, we intend to further grow our regional network and increase our presence across Russian regions.</a:t>
            </a:r>
          </a:p>
          <a:p>
            <a:pPr marL="563563" lvl="1" indent="-179388" algn="just">
              <a:spcBef>
                <a:spcPts val="500"/>
              </a:spcBef>
              <a:buClr>
                <a:srgbClr val="003399"/>
              </a:buClr>
              <a:buSzPct val="60000"/>
              <a:buFont typeface="Arial" charset="0"/>
              <a:buChar char="–"/>
            </a:pPr>
            <a:r>
              <a:rPr lang="en-GB" altLang="ja-JP" smtClean="0"/>
              <a:t>We plan to have </a:t>
            </a:r>
            <a:r>
              <a:rPr lang="en-GB" altLang="ja-JP" smtClean="0">
                <a:solidFill>
                  <a:srgbClr val="FF0000"/>
                </a:solidFill>
              </a:rPr>
              <a:t>[XX]</a:t>
            </a:r>
            <a:r>
              <a:rPr lang="en-GB" altLang="ja-JP" smtClean="0"/>
              <a:t> offices and branches by the end of this year, compared to </a:t>
            </a:r>
            <a:r>
              <a:rPr lang="en-GB" altLang="ja-JP" smtClean="0">
                <a:solidFill>
                  <a:srgbClr val="FF0000"/>
                </a:solidFill>
              </a:rPr>
              <a:t>[XX]</a:t>
            </a:r>
            <a:r>
              <a:rPr lang="en-GB" altLang="ja-JP" smtClean="0"/>
              <a:t> we have now.  </a:t>
            </a:r>
          </a:p>
          <a:p>
            <a:pPr marL="190500" indent="-190500" algn="just">
              <a:spcBef>
                <a:spcPts val="500"/>
              </a:spcBef>
              <a:buClr>
                <a:srgbClr val="003399"/>
              </a:buClr>
              <a:buSzPct val="60000"/>
              <a:buFontTx/>
              <a:buChar char="•"/>
            </a:pPr>
            <a:r>
              <a:rPr lang="en-US" altLang="ru-RU" smtClean="0"/>
              <a:t>In addition to our domestic presence, we have foreign representative offices in Cyprus, China, India and Ukraine and a network of corresponding banking relations, which allows us to maintain a leading position in clearing services. </a:t>
            </a:r>
            <a:endParaRPr lang="en-GB" altLang="ru-RU" smtClean="0"/>
          </a:p>
        </p:txBody>
      </p:sp>
    </p:spTree>
    <p:extLst>
      <p:ext uri="{BB962C8B-B14F-4D97-AF65-F5344CB8AC3E}">
        <p14:creationId xmlns:p14="http://schemas.microsoft.com/office/powerpoint/2010/main" val="408644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CC2597B-FC3B-4A19-A702-00F271193F60}" type="slidenum">
              <a:rPr lang="ru-RU" smtClean="0"/>
              <a:pPr/>
              <a:t>9</a:t>
            </a:fld>
            <a:endParaRPr lang="ru-RU"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25000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418358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817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08275"/>
            <a:ext cx="2228850" cy="3889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08275"/>
            <a:ext cx="6534150" cy="3889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7509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708275"/>
            <a:ext cx="8836025" cy="2160588"/>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95300" y="6238875"/>
            <a:ext cx="8915400" cy="358775"/>
          </a:xfrm>
        </p:spPr>
        <p:txBody>
          <a:bodyPr/>
          <a:lstStyle/>
          <a:p>
            <a:pPr lvl="0"/>
            <a:endParaRPr lang="ru-RU" noProof="0" smtClean="0"/>
          </a:p>
        </p:txBody>
      </p:sp>
    </p:spTree>
    <p:extLst>
      <p:ext uri="{BB962C8B-B14F-4D97-AF65-F5344CB8AC3E}">
        <p14:creationId xmlns:p14="http://schemas.microsoft.com/office/powerpoint/2010/main" val="33637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5129F8BE-4E8B-42E3-B351-36ED8F85CF74}" type="slidenum">
              <a:rPr lang="ru-RU"/>
              <a:pPr>
                <a:defRPr/>
              </a:pPr>
              <a:t>‹#›</a:t>
            </a:fld>
            <a:endParaRPr lang="ru-RU"/>
          </a:p>
        </p:txBody>
      </p:sp>
    </p:spTree>
    <p:extLst>
      <p:ext uri="{BB962C8B-B14F-4D97-AF65-F5344CB8AC3E}">
        <p14:creationId xmlns:p14="http://schemas.microsoft.com/office/powerpoint/2010/main" val="402877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2BCD04C3-96C2-43EE-BCA1-D4DF9E0BDC91}" type="slidenum">
              <a:rPr lang="ru-RU"/>
              <a:pPr>
                <a:defRPr/>
              </a:pPr>
              <a:t>‹#›</a:t>
            </a:fld>
            <a:endParaRPr lang="ru-RU"/>
          </a:p>
        </p:txBody>
      </p:sp>
    </p:spTree>
    <p:extLst>
      <p:ext uri="{BB962C8B-B14F-4D97-AF65-F5344CB8AC3E}">
        <p14:creationId xmlns:p14="http://schemas.microsoft.com/office/powerpoint/2010/main" val="1474231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14B93598-CA68-423E-9172-991CC6388D3B}" type="slidenum">
              <a:rPr lang="ru-RU"/>
              <a:pPr>
                <a:defRPr/>
              </a:pPr>
              <a:t>‹#›</a:t>
            </a:fld>
            <a:endParaRPr lang="ru-RU"/>
          </a:p>
        </p:txBody>
      </p:sp>
    </p:spTree>
    <p:extLst>
      <p:ext uri="{BB962C8B-B14F-4D97-AF65-F5344CB8AC3E}">
        <p14:creationId xmlns:p14="http://schemas.microsoft.com/office/powerpoint/2010/main" val="128456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125538"/>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125538"/>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79E211C8-AA0B-4A82-9714-560AC98B840D}" type="slidenum">
              <a:rPr lang="ru-RU"/>
              <a:pPr>
                <a:defRPr/>
              </a:pPr>
              <a:t>‹#›</a:t>
            </a:fld>
            <a:endParaRPr lang="ru-RU"/>
          </a:p>
        </p:txBody>
      </p:sp>
    </p:spTree>
    <p:extLst>
      <p:ext uri="{BB962C8B-B14F-4D97-AF65-F5344CB8AC3E}">
        <p14:creationId xmlns:p14="http://schemas.microsoft.com/office/powerpoint/2010/main" val="213875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r>
              <a:rPr lang="ru-RU"/>
              <a:t>Слайд </a:t>
            </a:r>
            <a:fld id="{27D497DD-A4B2-4E6F-A62E-E029AF255A7A}" type="slidenum">
              <a:rPr lang="ru-RU"/>
              <a:pPr>
                <a:defRPr/>
              </a:pPr>
              <a:t>‹#›</a:t>
            </a:fld>
            <a:endParaRPr lang="ru-RU"/>
          </a:p>
        </p:txBody>
      </p:sp>
    </p:spTree>
    <p:extLst>
      <p:ext uri="{BB962C8B-B14F-4D97-AF65-F5344CB8AC3E}">
        <p14:creationId xmlns:p14="http://schemas.microsoft.com/office/powerpoint/2010/main" val="219610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ru-RU"/>
              <a:t>Слайд </a:t>
            </a:r>
            <a:fld id="{B254B7F8-7478-46A6-AA7E-1FB659CD732B}" type="slidenum">
              <a:rPr lang="ru-RU"/>
              <a:pPr>
                <a:defRPr/>
              </a:pPr>
              <a:t>‹#›</a:t>
            </a:fld>
            <a:endParaRPr lang="ru-RU"/>
          </a:p>
        </p:txBody>
      </p:sp>
    </p:spTree>
    <p:extLst>
      <p:ext uri="{BB962C8B-B14F-4D97-AF65-F5344CB8AC3E}">
        <p14:creationId xmlns:p14="http://schemas.microsoft.com/office/powerpoint/2010/main" val="789728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ru-RU"/>
              <a:t>Слайд </a:t>
            </a:r>
            <a:fld id="{7DCEE9E7-25AF-42DF-86F1-84EFCBA56EFC}" type="slidenum">
              <a:rPr lang="ru-RU"/>
              <a:pPr>
                <a:defRPr/>
              </a:pPr>
              <a:t>‹#›</a:t>
            </a:fld>
            <a:endParaRPr lang="ru-RU"/>
          </a:p>
        </p:txBody>
      </p:sp>
    </p:spTree>
    <p:extLst>
      <p:ext uri="{BB962C8B-B14F-4D97-AF65-F5344CB8AC3E}">
        <p14:creationId xmlns:p14="http://schemas.microsoft.com/office/powerpoint/2010/main" val="38695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11002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BC820D94-7D32-4C15-8440-67F8AB1A026F}" type="slidenum">
              <a:rPr lang="ru-RU"/>
              <a:pPr>
                <a:defRPr/>
              </a:pPr>
              <a:t>‹#›</a:t>
            </a:fld>
            <a:endParaRPr lang="ru-RU"/>
          </a:p>
        </p:txBody>
      </p:sp>
    </p:spTree>
    <p:extLst>
      <p:ext uri="{BB962C8B-B14F-4D97-AF65-F5344CB8AC3E}">
        <p14:creationId xmlns:p14="http://schemas.microsoft.com/office/powerpoint/2010/main" val="942294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r>
              <a:rPr lang="ru-RU"/>
              <a:t>Слайд </a:t>
            </a:r>
            <a:fld id="{72200ABA-DA4C-494C-9C34-F15D719BE5E8}" type="slidenum">
              <a:rPr lang="ru-RU"/>
              <a:pPr>
                <a:defRPr/>
              </a:pPr>
              <a:t>‹#›</a:t>
            </a:fld>
            <a:endParaRPr lang="ru-RU"/>
          </a:p>
        </p:txBody>
      </p:sp>
    </p:spTree>
    <p:extLst>
      <p:ext uri="{BB962C8B-B14F-4D97-AF65-F5344CB8AC3E}">
        <p14:creationId xmlns:p14="http://schemas.microsoft.com/office/powerpoint/2010/main" val="366001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4EED46E6-4E81-4797-B0EF-6DD291D0746D}" type="slidenum">
              <a:rPr lang="ru-RU"/>
              <a:pPr>
                <a:defRPr/>
              </a:pPr>
              <a:t>‹#›</a:t>
            </a:fld>
            <a:endParaRPr lang="ru-RU"/>
          </a:p>
        </p:txBody>
      </p:sp>
    </p:spTree>
    <p:extLst>
      <p:ext uri="{BB962C8B-B14F-4D97-AF65-F5344CB8AC3E}">
        <p14:creationId xmlns:p14="http://schemas.microsoft.com/office/powerpoint/2010/main" val="101074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62800" y="260350"/>
            <a:ext cx="2247900" cy="58658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15925" y="260350"/>
            <a:ext cx="6594475" cy="58658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6FC359C9-E7C6-4B36-A047-3CF84D00171C}" type="slidenum">
              <a:rPr lang="ru-RU"/>
              <a:pPr>
                <a:defRPr/>
              </a:pPr>
              <a:t>‹#›</a:t>
            </a:fld>
            <a:endParaRPr lang="ru-RU"/>
          </a:p>
        </p:txBody>
      </p:sp>
    </p:spTree>
    <p:extLst>
      <p:ext uri="{BB962C8B-B14F-4D97-AF65-F5344CB8AC3E}">
        <p14:creationId xmlns:p14="http://schemas.microsoft.com/office/powerpoint/2010/main" val="3823339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925" y="260350"/>
            <a:ext cx="5616575" cy="5762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0" y="1125538"/>
            <a:ext cx="8915400" cy="5000625"/>
          </a:xfrm>
        </p:spPr>
        <p:txBody>
          <a:bodyPr/>
          <a:lstStyle/>
          <a:p>
            <a:pPr lvl="0"/>
            <a:endParaRPr lang="ru-RU"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ru-RU"/>
              <a:t>Слайд </a:t>
            </a:r>
            <a:fld id="{425058C1-6B04-4E14-87F8-20FBFF008F35}" type="slidenum">
              <a:rPr lang="ru-RU"/>
              <a:pPr>
                <a:defRPr/>
              </a:pPr>
              <a:t>‹#›</a:t>
            </a:fld>
            <a:endParaRPr lang="ru-RU"/>
          </a:p>
        </p:txBody>
      </p:sp>
    </p:spTree>
    <p:extLst>
      <p:ext uri="{BB962C8B-B14F-4D97-AF65-F5344CB8AC3E}">
        <p14:creationId xmlns:p14="http://schemas.microsoft.com/office/powerpoint/2010/main" val="395010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15925" y="260350"/>
            <a:ext cx="8994775" cy="58658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r>
              <a:rPr lang="ru-RU"/>
              <a:t>Слайд </a:t>
            </a:r>
            <a:fld id="{CC501A47-8E3C-4C6A-9557-E6B3E128E068}" type="slidenum">
              <a:rPr lang="ru-RU"/>
              <a:pPr>
                <a:defRPr/>
              </a:pPr>
              <a:t>‹#›</a:t>
            </a:fld>
            <a:endParaRPr lang="ru-RU"/>
          </a:p>
        </p:txBody>
      </p:sp>
    </p:spTree>
    <p:extLst>
      <p:ext uri="{BB962C8B-B14F-4D97-AF65-F5344CB8AC3E}">
        <p14:creationId xmlns:p14="http://schemas.microsoft.com/office/powerpoint/2010/main" val="292593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28175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6238875"/>
            <a:ext cx="4381500"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6238875"/>
            <a:ext cx="4381500"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820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9061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3000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72131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5103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vmlDrawing" Target="../drawings/vmlDrawing2.v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395"/>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08000" y="2708275"/>
            <a:ext cx="8836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ctr" anchorCtr="0" compatLnSpc="1">
            <a:prstTxWarp prst="textNoShape">
              <a:avLst/>
            </a:prstTxWarp>
          </a:bodyPr>
          <a:lstStyle/>
          <a:p>
            <a:pPr lvl="0"/>
            <a:r>
              <a:rPr lang="ru-RU" altLang="ru-RU" smtClean="0"/>
              <a:t>Заголовок </a:t>
            </a:r>
            <a:br>
              <a:rPr lang="ru-RU" altLang="ru-RU" smtClean="0"/>
            </a:br>
            <a:r>
              <a:rPr lang="ru-RU" altLang="ru-RU" smtClean="0"/>
              <a:t>презентации</a:t>
            </a:r>
          </a:p>
        </p:txBody>
      </p:sp>
      <p:sp>
        <p:nvSpPr>
          <p:cNvPr id="1029" name="Rectangle 3"/>
          <p:cNvSpPr>
            <a:spLocks noGrp="1" noChangeArrowheads="1"/>
          </p:cNvSpPr>
          <p:nvPr>
            <p:ph type="body" idx="1"/>
          </p:nvPr>
        </p:nvSpPr>
        <p:spPr bwMode="auto">
          <a:xfrm>
            <a:off x="495300" y="6238875"/>
            <a:ext cx="8915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t" anchorCtr="0" compatLnSpc="1">
            <a:prstTxWarp prst="textNoShape">
              <a:avLst/>
            </a:prstTxWarp>
          </a:bodyPr>
          <a:lstStyle/>
          <a:p>
            <a:pPr lvl="0"/>
            <a:endParaRPr lang="ru-RU" altLang="ru-RU" smtClean="0"/>
          </a:p>
        </p:txBody>
      </p:sp>
      <p:graphicFrame>
        <p:nvGraphicFramePr>
          <p:cNvPr id="1026" name="Object 12"/>
          <p:cNvGraphicFramePr>
            <a:graphicFrameLocks noChangeAspect="1"/>
          </p:cNvGraphicFramePr>
          <p:nvPr/>
        </p:nvGraphicFramePr>
        <p:xfrm>
          <a:off x="5459413" y="404813"/>
          <a:ext cx="4140200" cy="711200"/>
        </p:xfrm>
        <a:graphic>
          <a:graphicData uri="http://schemas.openxmlformats.org/presentationml/2006/ole">
            <mc:AlternateContent xmlns:mc="http://schemas.openxmlformats.org/markup-compatibility/2006">
              <mc:Choice xmlns:v="urn:schemas-microsoft-com:vml" Requires="v">
                <p:oleObj spid="_x0000_s1121" name="CorelDRAW" r:id="rId15" imgW="4140708" imgH="710946" progId="">
                  <p:embed/>
                </p:oleObj>
              </mc:Choice>
              <mc:Fallback>
                <p:oleObj name="CorelDRAW" r:id="rId15" imgW="4140708" imgH="710946" progId="">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9413" y="404813"/>
                        <a:ext cx="4140200" cy="711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0" name="Rectangle 16"/>
          <p:cNvSpPr>
            <a:spLocks noChangeArrowheads="1"/>
          </p:cNvSpPr>
          <p:nvPr/>
        </p:nvSpPr>
        <p:spPr bwMode="auto">
          <a:xfrm>
            <a:off x="0" y="1339850"/>
            <a:ext cx="9906000" cy="73025"/>
          </a:xfrm>
          <a:prstGeom prst="rect">
            <a:avLst/>
          </a:prstGeom>
          <a:solidFill>
            <a:srgbClr val="DA5800"/>
          </a:solidFill>
          <a:ln w="9525">
            <a:noFill/>
            <a:miter lim="800000"/>
            <a:headEnd/>
            <a:tailEnd/>
          </a:ln>
          <a:effectLst/>
        </p:spPr>
        <p:txBody>
          <a:bodyPr wrap="none" anchor="ctr"/>
          <a:lstStyle/>
          <a:p>
            <a:pPr>
              <a:defRPr/>
            </a:pPr>
            <a:endParaRPr lang="ru-RU"/>
          </a:p>
        </p:txBody>
      </p:sp>
      <p:sp>
        <p:nvSpPr>
          <p:cNvPr id="1041" name="Rectangle 17"/>
          <p:cNvSpPr>
            <a:spLocks noChangeArrowheads="1"/>
          </p:cNvSpPr>
          <p:nvPr/>
        </p:nvSpPr>
        <p:spPr bwMode="auto">
          <a:xfrm>
            <a:off x="0" y="6165850"/>
            <a:ext cx="9906000" cy="36513"/>
          </a:xfrm>
          <a:prstGeom prst="rect">
            <a:avLst/>
          </a:prstGeom>
          <a:solidFill>
            <a:srgbClr val="DA5800"/>
          </a:solidFill>
          <a:ln w="9525">
            <a:noFill/>
            <a:miter lim="800000"/>
            <a:headEnd/>
            <a:tailEnd/>
          </a:ln>
          <a:effectLst/>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lnSpc>
          <a:spcPct val="75000"/>
        </a:lnSpc>
        <a:spcBef>
          <a:spcPct val="0"/>
        </a:spcBef>
        <a:spcAft>
          <a:spcPct val="0"/>
        </a:spcAft>
        <a:defRPr sz="5000">
          <a:solidFill>
            <a:schemeClr val="bg1"/>
          </a:solidFill>
          <a:latin typeface="+mj-lt"/>
          <a:ea typeface="+mj-ea"/>
          <a:cs typeface="+mj-cs"/>
        </a:defRPr>
      </a:lvl1pPr>
      <a:lvl2pPr algn="ctr" rtl="0" eaLnBrk="0" fontAlgn="base" hangingPunct="0">
        <a:lnSpc>
          <a:spcPct val="75000"/>
        </a:lnSpc>
        <a:spcBef>
          <a:spcPct val="0"/>
        </a:spcBef>
        <a:spcAft>
          <a:spcPct val="0"/>
        </a:spcAft>
        <a:defRPr sz="5000">
          <a:solidFill>
            <a:schemeClr val="bg1"/>
          </a:solidFill>
          <a:latin typeface="Myriad Pro Light" pitchFamily="34" charset="0"/>
        </a:defRPr>
      </a:lvl2pPr>
      <a:lvl3pPr algn="ctr" rtl="0" eaLnBrk="0" fontAlgn="base" hangingPunct="0">
        <a:lnSpc>
          <a:spcPct val="75000"/>
        </a:lnSpc>
        <a:spcBef>
          <a:spcPct val="0"/>
        </a:spcBef>
        <a:spcAft>
          <a:spcPct val="0"/>
        </a:spcAft>
        <a:defRPr sz="5000">
          <a:solidFill>
            <a:schemeClr val="bg1"/>
          </a:solidFill>
          <a:latin typeface="Myriad Pro Light" pitchFamily="34" charset="0"/>
        </a:defRPr>
      </a:lvl3pPr>
      <a:lvl4pPr algn="ctr" rtl="0" eaLnBrk="0" fontAlgn="base" hangingPunct="0">
        <a:lnSpc>
          <a:spcPct val="75000"/>
        </a:lnSpc>
        <a:spcBef>
          <a:spcPct val="0"/>
        </a:spcBef>
        <a:spcAft>
          <a:spcPct val="0"/>
        </a:spcAft>
        <a:defRPr sz="5000">
          <a:solidFill>
            <a:schemeClr val="bg1"/>
          </a:solidFill>
          <a:latin typeface="Myriad Pro Light" pitchFamily="34" charset="0"/>
        </a:defRPr>
      </a:lvl4pPr>
      <a:lvl5pPr algn="ctr" rtl="0" eaLnBrk="0" fontAlgn="base" hangingPunct="0">
        <a:lnSpc>
          <a:spcPct val="75000"/>
        </a:lnSpc>
        <a:spcBef>
          <a:spcPct val="0"/>
        </a:spcBef>
        <a:spcAft>
          <a:spcPct val="0"/>
        </a:spcAft>
        <a:defRPr sz="5000">
          <a:solidFill>
            <a:schemeClr val="bg1"/>
          </a:solidFill>
          <a:latin typeface="Myriad Pro Light" pitchFamily="34" charset="0"/>
        </a:defRPr>
      </a:lvl5pPr>
      <a:lvl6pPr marL="457200" algn="ctr" rtl="0" fontAlgn="base">
        <a:lnSpc>
          <a:spcPct val="75000"/>
        </a:lnSpc>
        <a:spcBef>
          <a:spcPct val="0"/>
        </a:spcBef>
        <a:spcAft>
          <a:spcPct val="0"/>
        </a:spcAft>
        <a:defRPr sz="5000">
          <a:solidFill>
            <a:schemeClr val="bg1"/>
          </a:solidFill>
          <a:latin typeface="Myriad Pro Light" pitchFamily="34" charset="0"/>
        </a:defRPr>
      </a:lvl6pPr>
      <a:lvl7pPr marL="914400" algn="ctr" rtl="0" fontAlgn="base">
        <a:lnSpc>
          <a:spcPct val="75000"/>
        </a:lnSpc>
        <a:spcBef>
          <a:spcPct val="0"/>
        </a:spcBef>
        <a:spcAft>
          <a:spcPct val="0"/>
        </a:spcAft>
        <a:defRPr sz="5000">
          <a:solidFill>
            <a:schemeClr val="bg1"/>
          </a:solidFill>
          <a:latin typeface="Myriad Pro Light" pitchFamily="34" charset="0"/>
        </a:defRPr>
      </a:lvl7pPr>
      <a:lvl8pPr marL="1371600" algn="ctr" rtl="0" fontAlgn="base">
        <a:lnSpc>
          <a:spcPct val="75000"/>
        </a:lnSpc>
        <a:spcBef>
          <a:spcPct val="0"/>
        </a:spcBef>
        <a:spcAft>
          <a:spcPct val="0"/>
        </a:spcAft>
        <a:defRPr sz="5000">
          <a:solidFill>
            <a:schemeClr val="bg1"/>
          </a:solidFill>
          <a:latin typeface="Myriad Pro Light" pitchFamily="34" charset="0"/>
        </a:defRPr>
      </a:lvl8pPr>
      <a:lvl9pPr marL="1828800" algn="ctr" rtl="0" fontAlgn="base">
        <a:lnSpc>
          <a:spcPct val="75000"/>
        </a:lnSpc>
        <a:spcBef>
          <a:spcPct val="0"/>
        </a:spcBef>
        <a:spcAft>
          <a:spcPct val="0"/>
        </a:spcAft>
        <a:defRPr sz="5000">
          <a:solidFill>
            <a:schemeClr val="bg1"/>
          </a:solidFill>
          <a:latin typeface="Myriad Pro Light" pitchFamily="34" charset="0"/>
        </a:defRPr>
      </a:lvl9pPr>
    </p:titleStyle>
    <p:bodyStyle>
      <a:lvl1pPr marL="342900" indent="-342900" algn="l" rtl="0" eaLnBrk="0" fontAlgn="base" hangingPunct="0">
        <a:spcBef>
          <a:spcPct val="20000"/>
        </a:spcBef>
        <a:spcAft>
          <a:spcPct val="0"/>
        </a:spcAft>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3" name="Rectangle 19"/>
          <p:cNvSpPr>
            <a:spLocks noChangeArrowheads="1"/>
          </p:cNvSpPr>
          <p:nvPr/>
        </p:nvSpPr>
        <p:spPr bwMode="auto">
          <a:xfrm>
            <a:off x="0" y="0"/>
            <a:ext cx="9906000" cy="908050"/>
          </a:xfrm>
          <a:prstGeom prst="rect">
            <a:avLst/>
          </a:prstGeom>
          <a:solidFill>
            <a:srgbClr val="002395"/>
          </a:solidFill>
          <a:ln w="9525">
            <a:noFill/>
            <a:miter lim="800000"/>
            <a:headEnd/>
            <a:tailEnd/>
          </a:ln>
          <a:effectLst/>
        </p:spPr>
        <p:txBody>
          <a:bodyPr wrap="none" anchor="ctr"/>
          <a:lstStyle/>
          <a:p>
            <a:pPr>
              <a:defRPr/>
            </a:pPr>
            <a:endParaRPr lang="ru-RU"/>
          </a:p>
        </p:txBody>
      </p:sp>
      <p:sp>
        <p:nvSpPr>
          <p:cNvPr id="2053" name="Rectangle 2"/>
          <p:cNvSpPr>
            <a:spLocks noGrp="1" noChangeArrowheads="1"/>
          </p:cNvSpPr>
          <p:nvPr>
            <p:ph type="title"/>
          </p:nvPr>
        </p:nvSpPr>
        <p:spPr bwMode="auto">
          <a:xfrm>
            <a:off x="415925" y="260350"/>
            <a:ext cx="5616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34" tIns="45718" rIns="91434" bIns="45718" numCol="1" anchor="ctr" anchorCtr="0" compatLnSpc="1">
            <a:prstTxWarp prst="textNoShape">
              <a:avLst/>
            </a:prstTxWarp>
          </a:bodyPr>
          <a:lstStyle/>
          <a:p>
            <a:pPr lvl="0"/>
            <a:r>
              <a:rPr lang="ru-RU" altLang="ru-RU" smtClean="0"/>
              <a:t>Заголовок страницы</a:t>
            </a:r>
          </a:p>
        </p:txBody>
      </p:sp>
      <p:sp>
        <p:nvSpPr>
          <p:cNvPr id="2054" name="Rectangle 3"/>
          <p:cNvSpPr>
            <a:spLocks noGrp="1" noChangeArrowheads="1"/>
          </p:cNvSpPr>
          <p:nvPr>
            <p:ph type="body" idx="1"/>
          </p:nvPr>
        </p:nvSpPr>
        <p:spPr bwMode="auto">
          <a:xfrm>
            <a:off x="495300" y="1125538"/>
            <a:ext cx="8915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p>
          <a:p>
            <a:pPr lvl="1"/>
            <a:r>
              <a:rPr lang="ru-RU" altLang="ru-RU" smtClean="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a:t>
            </a:r>
          </a:p>
          <a:p>
            <a:pPr lvl="2"/>
            <a:r>
              <a:rPr lang="ru-RU" altLang="ru-RU" smtClean="0"/>
              <a:t>Список 1</a:t>
            </a:r>
          </a:p>
          <a:p>
            <a:pPr lvl="3"/>
            <a:r>
              <a:rPr lang="ru-RU" altLang="ru-RU" smtClean="0"/>
              <a:t>Список 2</a:t>
            </a:r>
          </a:p>
          <a:p>
            <a:pPr lvl="4"/>
            <a:r>
              <a:rPr lang="ru-RU" altLang="ru-RU" smtClean="0"/>
              <a:t>Пятый уровень</a:t>
            </a:r>
          </a:p>
        </p:txBody>
      </p:sp>
      <p:sp>
        <p:nvSpPr>
          <p:cNvPr id="26630" name="Rectangle 6"/>
          <p:cNvSpPr>
            <a:spLocks noGrp="1" noChangeArrowheads="1"/>
          </p:cNvSpPr>
          <p:nvPr>
            <p:ph type="sldNum" sz="quarter" idx="4"/>
          </p:nvPr>
        </p:nvSpPr>
        <p:spPr bwMode="auto">
          <a:xfrm>
            <a:off x="7099300" y="6453188"/>
            <a:ext cx="23114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2395"/>
                </a:solidFill>
                <a:latin typeface="+mn-lt"/>
              </a:defRPr>
            </a:lvl1pPr>
          </a:lstStyle>
          <a:p>
            <a:pPr>
              <a:defRPr/>
            </a:pPr>
            <a:r>
              <a:rPr lang="ru-RU"/>
              <a:t>Слайд </a:t>
            </a:r>
            <a:fld id="{7DF56EA3-43C7-46F1-8E69-8FB710BE3B7A}" type="slidenum">
              <a:rPr lang="ru-RU"/>
              <a:pPr>
                <a:defRPr/>
              </a:pPr>
              <a:t>‹#›</a:t>
            </a:fld>
            <a:endParaRPr lang="ru-RU"/>
          </a:p>
        </p:txBody>
      </p:sp>
      <p:graphicFrame>
        <p:nvGraphicFramePr>
          <p:cNvPr id="2050" name="Object 20"/>
          <p:cNvGraphicFramePr>
            <a:graphicFrameLocks noChangeAspect="1"/>
          </p:cNvGraphicFramePr>
          <p:nvPr/>
        </p:nvGraphicFramePr>
        <p:xfrm>
          <a:off x="6392863" y="260350"/>
          <a:ext cx="3205162" cy="552450"/>
        </p:xfrm>
        <a:graphic>
          <a:graphicData uri="http://schemas.openxmlformats.org/presentationml/2006/ole">
            <mc:AlternateContent xmlns:mc="http://schemas.openxmlformats.org/markup-compatibility/2006">
              <mc:Choice xmlns:v="urn:schemas-microsoft-com:vml" Requires="v">
                <p:oleObj spid="_x0000_s2147" name="CorelDRAW" r:id="rId16" imgW="4140708" imgH="710946" progId="">
                  <p:embed/>
                </p:oleObj>
              </mc:Choice>
              <mc:Fallback>
                <p:oleObj name="CorelDRAW" r:id="rId16" imgW="4140708" imgH="710946" progId="">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2863" y="260350"/>
                        <a:ext cx="3205162" cy="5524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45" name="Rectangle 21"/>
          <p:cNvSpPr>
            <a:spLocks noChangeArrowheads="1"/>
          </p:cNvSpPr>
          <p:nvPr/>
        </p:nvSpPr>
        <p:spPr bwMode="auto">
          <a:xfrm>
            <a:off x="0" y="908050"/>
            <a:ext cx="9906000" cy="73025"/>
          </a:xfrm>
          <a:prstGeom prst="rect">
            <a:avLst/>
          </a:prstGeom>
          <a:solidFill>
            <a:srgbClr val="DA5800"/>
          </a:solidFill>
          <a:ln w="9525">
            <a:noFill/>
            <a:miter lim="800000"/>
            <a:headEnd/>
            <a:tailEnd/>
          </a:ln>
          <a:effectLst/>
        </p:spPr>
        <p:txBody>
          <a:bodyPr wrap="none" anchor="ctr"/>
          <a:lstStyle/>
          <a:p>
            <a:pPr>
              <a:defRPr/>
            </a:pPr>
            <a:endParaRPr lang="ru-RU"/>
          </a:p>
        </p:txBody>
      </p:sp>
      <p:sp>
        <p:nvSpPr>
          <p:cNvPr id="26648" name="Rectangle 24"/>
          <p:cNvSpPr>
            <a:spLocks noChangeArrowheads="1"/>
          </p:cNvSpPr>
          <p:nvPr/>
        </p:nvSpPr>
        <p:spPr bwMode="auto">
          <a:xfrm>
            <a:off x="0" y="6381750"/>
            <a:ext cx="9906000" cy="36513"/>
          </a:xfrm>
          <a:prstGeom prst="rect">
            <a:avLst/>
          </a:prstGeom>
          <a:solidFill>
            <a:srgbClr val="DA5800"/>
          </a:solidFill>
          <a:ln w="9525">
            <a:noFill/>
            <a:miter lim="800000"/>
            <a:headEnd/>
            <a:tailEnd/>
          </a:ln>
          <a:effectLst/>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0" fontAlgn="base" hangingPunct="0">
        <a:lnSpc>
          <a:spcPct val="95000"/>
        </a:lnSpc>
        <a:spcBef>
          <a:spcPct val="0"/>
        </a:spcBef>
        <a:spcAft>
          <a:spcPct val="0"/>
        </a:spcAft>
        <a:defRPr sz="2000" b="1">
          <a:solidFill>
            <a:schemeClr val="bg1"/>
          </a:solidFill>
          <a:latin typeface="+mj-lt"/>
          <a:ea typeface="+mj-ea"/>
          <a:cs typeface="+mj-cs"/>
        </a:defRPr>
      </a:lvl1pPr>
      <a:lvl2pPr algn="l" rtl="0" eaLnBrk="0" fontAlgn="base" hangingPunct="0">
        <a:lnSpc>
          <a:spcPct val="95000"/>
        </a:lnSpc>
        <a:spcBef>
          <a:spcPct val="0"/>
        </a:spcBef>
        <a:spcAft>
          <a:spcPct val="0"/>
        </a:spcAft>
        <a:defRPr sz="2000" b="1">
          <a:solidFill>
            <a:schemeClr val="bg1"/>
          </a:solidFill>
          <a:latin typeface="Myriad Pro" pitchFamily="34" charset="0"/>
        </a:defRPr>
      </a:lvl2pPr>
      <a:lvl3pPr algn="l" rtl="0" eaLnBrk="0" fontAlgn="base" hangingPunct="0">
        <a:lnSpc>
          <a:spcPct val="95000"/>
        </a:lnSpc>
        <a:spcBef>
          <a:spcPct val="0"/>
        </a:spcBef>
        <a:spcAft>
          <a:spcPct val="0"/>
        </a:spcAft>
        <a:defRPr sz="2000" b="1">
          <a:solidFill>
            <a:schemeClr val="bg1"/>
          </a:solidFill>
          <a:latin typeface="Myriad Pro" pitchFamily="34" charset="0"/>
        </a:defRPr>
      </a:lvl3pPr>
      <a:lvl4pPr algn="l" rtl="0" eaLnBrk="0" fontAlgn="base" hangingPunct="0">
        <a:lnSpc>
          <a:spcPct val="95000"/>
        </a:lnSpc>
        <a:spcBef>
          <a:spcPct val="0"/>
        </a:spcBef>
        <a:spcAft>
          <a:spcPct val="0"/>
        </a:spcAft>
        <a:defRPr sz="2000" b="1">
          <a:solidFill>
            <a:schemeClr val="bg1"/>
          </a:solidFill>
          <a:latin typeface="Myriad Pro" pitchFamily="34" charset="0"/>
        </a:defRPr>
      </a:lvl4pPr>
      <a:lvl5pPr algn="l" rtl="0" eaLnBrk="0" fontAlgn="base" hangingPunct="0">
        <a:lnSpc>
          <a:spcPct val="95000"/>
        </a:lnSpc>
        <a:spcBef>
          <a:spcPct val="0"/>
        </a:spcBef>
        <a:spcAft>
          <a:spcPct val="0"/>
        </a:spcAft>
        <a:defRPr sz="2000" b="1">
          <a:solidFill>
            <a:schemeClr val="bg1"/>
          </a:solidFill>
          <a:latin typeface="Myriad Pro" pitchFamily="34" charset="0"/>
        </a:defRPr>
      </a:lvl5pPr>
      <a:lvl6pPr marL="457200" algn="l" rtl="0" fontAlgn="base">
        <a:lnSpc>
          <a:spcPct val="95000"/>
        </a:lnSpc>
        <a:spcBef>
          <a:spcPct val="0"/>
        </a:spcBef>
        <a:spcAft>
          <a:spcPct val="0"/>
        </a:spcAft>
        <a:defRPr sz="2000" b="1">
          <a:solidFill>
            <a:schemeClr val="bg1"/>
          </a:solidFill>
          <a:latin typeface="Myriad Pro" pitchFamily="34" charset="0"/>
        </a:defRPr>
      </a:lvl6pPr>
      <a:lvl7pPr marL="914400" algn="l" rtl="0" fontAlgn="base">
        <a:lnSpc>
          <a:spcPct val="95000"/>
        </a:lnSpc>
        <a:spcBef>
          <a:spcPct val="0"/>
        </a:spcBef>
        <a:spcAft>
          <a:spcPct val="0"/>
        </a:spcAft>
        <a:defRPr sz="2000" b="1">
          <a:solidFill>
            <a:schemeClr val="bg1"/>
          </a:solidFill>
          <a:latin typeface="Myriad Pro" pitchFamily="34" charset="0"/>
        </a:defRPr>
      </a:lvl7pPr>
      <a:lvl8pPr marL="1371600" algn="l" rtl="0" fontAlgn="base">
        <a:lnSpc>
          <a:spcPct val="95000"/>
        </a:lnSpc>
        <a:spcBef>
          <a:spcPct val="0"/>
        </a:spcBef>
        <a:spcAft>
          <a:spcPct val="0"/>
        </a:spcAft>
        <a:defRPr sz="2000" b="1">
          <a:solidFill>
            <a:schemeClr val="bg1"/>
          </a:solidFill>
          <a:latin typeface="Myriad Pro" pitchFamily="34" charset="0"/>
        </a:defRPr>
      </a:lvl8pPr>
      <a:lvl9pPr marL="1828800" algn="l" rtl="0" fontAlgn="base">
        <a:lnSpc>
          <a:spcPct val="95000"/>
        </a:lnSpc>
        <a:spcBef>
          <a:spcPct val="0"/>
        </a:spcBef>
        <a:spcAft>
          <a:spcPct val="0"/>
        </a:spcAft>
        <a:defRPr sz="2000" b="1">
          <a:solidFill>
            <a:schemeClr val="bg1"/>
          </a:solidFill>
          <a:latin typeface="Myriad Pro" pitchFamily="34" charset="0"/>
        </a:defRPr>
      </a:lvl9pPr>
    </p:titleStyle>
    <p:bodyStyle>
      <a:lvl1pPr marL="342900" indent="-342900" algn="l" rtl="0" eaLnBrk="0" fontAlgn="base" hangingPunct="0">
        <a:spcBef>
          <a:spcPct val="20000"/>
        </a:spcBef>
        <a:spcAft>
          <a:spcPct val="0"/>
        </a:spcAft>
        <a:defRPr sz="2000" b="1">
          <a:solidFill>
            <a:srgbClr val="002395"/>
          </a:solidFill>
          <a:latin typeface="+mn-lt"/>
          <a:ea typeface="+mn-ea"/>
          <a:cs typeface="+mn-cs"/>
        </a:defRPr>
      </a:lvl1pPr>
      <a:lvl2pPr marL="179388" indent="277813" algn="l" rtl="0" eaLnBrk="0" fontAlgn="base" hangingPunct="0">
        <a:spcBef>
          <a:spcPct val="20000"/>
        </a:spcBef>
        <a:spcAft>
          <a:spcPct val="0"/>
        </a:spcAft>
        <a:defRPr sz="1600">
          <a:solidFill>
            <a:schemeClr val="tx1"/>
          </a:solidFill>
          <a:latin typeface="+mn-lt"/>
        </a:defRPr>
      </a:lvl2pPr>
      <a:lvl3pPr marL="533400" indent="-174625" algn="l" rtl="0" eaLnBrk="0" fontAlgn="base" hangingPunct="0">
        <a:spcBef>
          <a:spcPct val="20000"/>
        </a:spcBef>
        <a:spcAft>
          <a:spcPct val="0"/>
        </a:spcAft>
        <a:buClr>
          <a:srgbClr val="DA5800"/>
        </a:buClr>
        <a:buFont typeface="Wingdings" pitchFamily="2" charset="2"/>
        <a:buChar char="§"/>
        <a:defRPr sz="1600">
          <a:solidFill>
            <a:schemeClr val="tx1"/>
          </a:solidFill>
          <a:latin typeface="+mn-lt"/>
        </a:defRPr>
      </a:lvl3pPr>
      <a:lvl4pPr marL="901700" indent="-188913" algn="l" rtl="0" eaLnBrk="0" fontAlgn="base" hangingPunct="0">
        <a:spcBef>
          <a:spcPct val="20000"/>
        </a:spcBef>
        <a:spcAft>
          <a:spcPct val="0"/>
        </a:spcAft>
        <a:buClr>
          <a:srgbClr val="002395"/>
        </a:buClr>
        <a:buFont typeface="Wingdings" pitchFamily="2" charset="2"/>
        <a:buChar char="§"/>
        <a:defRPr sz="1400">
          <a:solidFill>
            <a:schemeClr val="tx1"/>
          </a:solidFill>
          <a:latin typeface="+mn-lt"/>
        </a:defRPr>
      </a:lvl4pPr>
      <a:lvl5pPr marL="2109788" indent="-228600" algn="l" rtl="0" eaLnBrk="0" fontAlgn="base" hangingPunct="0">
        <a:spcBef>
          <a:spcPct val="20000"/>
        </a:spcBef>
        <a:spcAft>
          <a:spcPct val="0"/>
        </a:spcAft>
        <a:buChar char="»"/>
        <a:defRPr sz="2000">
          <a:solidFill>
            <a:schemeClr val="tx1"/>
          </a:solidFill>
          <a:latin typeface="+mn-lt"/>
        </a:defRPr>
      </a:lvl5pPr>
      <a:lvl6pPr marL="2566988" indent="-228600" algn="l" rtl="0" fontAlgn="base">
        <a:spcBef>
          <a:spcPct val="20000"/>
        </a:spcBef>
        <a:spcAft>
          <a:spcPct val="0"/>
        </a:spcAft>
        <a:buChar char="»"/>
        <a:defRPr sz="2000">
          <a:solidFill>
            <a:schemeClr val="tx1"/>
          </a:solidFill>
          <a:latin typeface="+mn-lt"/>
        </a:defRPr>
      </a:lvl6pPr>
      <a:lvl7pPr marL="3024188" indent="-228600" algn="l" rtl="0" fontAlgn="base">
        <a:spcBef>
          <a:spcPct val="20000"/>
        </a:spcBef>
        <a:spcAft>
          <a:spcPct val="0"/>
        </a:spcAft>
        <a:buChar char="»"/>
        <a:defRPr sz="2000">
          <a:solidFill>
            <a:schemeClr val="tx1"/>
          </a:solidFill>
          <a:latin typeface="+mn-lt"/>
        </a:defRPr>
      </a:lvl7pPr>
      <a:lvl8pPr marL="3481388" indent="-228600" algn="l" rtl="0" fontAlgn="base">
        <a:spcBef>
          <a:spcPct val="20000"/>
        </a:spcBef>
        <a:spcAft>
          <a:spcPct val="0"/>
        </a:spcAft>
        <a:buChar char="»"/>
        <a:defRPr sz="2000">
          <a:solidFill>
            <a:schemeClr val="tx1"/>
          </a:solidFill>
          <a:latin typeface="+mn-lt"/>
        </a:defRPr>
      </a:lvl8pPr>
      <a:lvl9pPr marL="3938588"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3" Type="http://schemas.openxmlformats.org/officeDocument/2006/relationships/image" Target="../media/image21.jpg"/><Relationship Id="rId18" Type="http://schemas.openxmlformats.org/officeDocument/2006/relationships/diagramQuickStyle" Target="../diagrams/quickStyle2.xml"/><Relationship Id="rId26" Type="http://schemas.openxmlformats.org/officeDocument/2006/relationships/image" Target="../media/image27.jpeg"/><Relationship Id="rId39" Type="http://schemas.openxmlformats.org/officeDocument/2006/relationships/image" Target="../media/image37.png"/><Relationship Id="rId21" Type="http://schemas.openxmlformats.org/officeDocument/2006/relationships/image" Target="../media/image24.png"/><Relationship Id="rId34" Type="http://schemas.openxmlformats.org/officeDocument/2006/relationships/image" Target="../media/image33.png"/><Relationship Id="rId42" Type="http://schemas.openxmlformats.org/officeDocument/2006/relationships/image" Target="../media/image40.png"/><Relationship Id="rId47" Type="http://schemas.openxmlformats.org/officeDocument/2006/relationships/image" Target="../media/image45.jpeg"/><Relationship Id="rId50" Type="http://schemas.openxmlformats.org/officeDocument/2006/relationships/image" Target="../media/image48.png"/><Relationship Id="rId55" Type="http://schemas.openxmlformats.org/officeDocument/2006/relationships/image" Target="../media/image52.png"/><Relationship Id="rId7" Type="http://schemas.openxmlformats.org/officeDocument/2006/relationships/image" Target="../media/image15.jpg"/><Relationship Id="rId12" Type="http://schemas.openxmlformats.org/officeDocument/2006/relationships/image" Target="../media/image20.png"/><Relationship Id="rId17" Type="http://schemas.openxmlformats.org/officeDocument/2006/relationships/diagramLayout" Target="../diagrams/layout2.xml"/><Relationship Id="rId25" Type="http://schemas.openxmlformats.org/officeDocument/2006/relationships/hyperlink" Target="http://www.lenta.com/" TargetMode="External"/><Relationship Id="rId33" Type="http://schemas.openxmlformats.org/officeDocument/2006/relationships/image" Target="../media/image32.png"/><Relationship Id="rId38" Type="http://schemas.openxmlformats.org/officeDocument/2006/relationships/image" Target="../media/image36.png"/><Relationship Id="rId46" Type="http://schemas.openxmlformats.org/officeDocument/2006/relationships/image" Target="../media/image44.jpeg"/><Relationship Id="rId2" Type="http://schemas.openxmlformats.org/officeDocument/2006/relationships/notesSlide" Target="../notesSlides/notesSlide12.xml"/><Relationship Id="rId16" Type="http://schemas.openxmlformats.org/officeDocument/2006/relationships/diagramData" Target="../diagrams/data2.xml"/><Relationship Id="rId20" Type="http://schemas.microsoft.com/office/2007/relationships/diagramDrawing" Target="../diagrams/drawing2.xml"/><Relationship Id="rId29" Type="http://schemas.openxmlformats.org/officeDocument/2006/relationships/image" Target="../media/image29.jpeg"/><Relationship Id="rId41" Type="http://schemas.openxmlformats.org/officeDocument/2006/relationships/image" Target="../media/image39.png"/><Relationship Id="rId54" Type="http://schemas.openxmlformats.org/officeDocument/2006/relationships/image" Target="../media/image51.pn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26.jpeg"/><Relationship Id="rId32" Type="http://schemas.openxmlformats.org/officeDocument/2006/relationships/image" Target="../media/image31.jpe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0.jpeg"/><Relationship Id="rId5" Type="http://schemas.openxmlformats.org/officeDocument/2006/relationships/image" Target="../media/image13.png"/><Relationship Id="rId15" Type="http://schemas.openxmlformats.org/officeDocument/2006/relationships/image" Target="../media/image23.jpg"/><Relationship Id="rId23" Type="http://schemas.openxmlformats.org/officeDocument/2006/relationships/hyperlink" Target="http://www.mvideo.ru/" TargetMode="External"/><Relationship Id="rId28" Type="http://schemas.openxmlformats.org/officeDocument/2006/relationships/hyperlink" Target="http://www.billa.ru/" TargetMode="External"/><Relationship Id="rId36" Type="http://schemas.openxmlformats.org/officeDocument/2006/relationships/image" Target="../media/image34.png"/><Relationship Id="rId49" Type="http://schemas.openxmlformats.org/officeDocument/2006/relationships/image" Target="../media/image47.png"/><Relationship Id="rId57" Type="http://schemas.openxmlformats.org/officeDocument/2006/relationships/image" Target="../media/image54.jpeg"/><Relationship Id="rId10" Type="http://schemas.openxmlformats.org/officeDocument/2006/relationships/image" Target="../media/image18.png"/><Relationship Id="rId19" Type="http://schemas.openxmlformats.org/officeDocument/2006/relationships/diagramColors" Target="../diagrams/colors2.xml"/><Relationship Id="rId31" Type="http://schemas.openxmlformats.org/officeDocument/2006/relationships/hyperlink" Target="http://www.obi.ru/index.html" TargetMode="External"/><Relationship Id="rId44" Type="http://schemas.openxmlformats.org/officeDocument/2006/relationships/image" Target="../media/image42.png"/><Relationship Id="rId52" Type="http://schemas.openxmlformats.org/officeDocument/2006/relationships/image" Target="../media/image49.jpe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png"/><Relationship Id="rId22" Type="http://schemas.openxmlformats.org/officeDocument/2006/relationships/image" Target="../media/image25.png"/><Relationship Id="rId27" Type="http://schemas.openxmlformats.org/officeDocument/2006/relationships/image" Target="../media/image28.jpeg"/><Relationship Id="rId30" Type="http://schemas.openxmlformats.org/officeDocument/2006/relationships/image" Target="../media/image30.jpeg"/><Relationship Id="rId35" Type="http://schemas.openxmlformats.org/officeDocument/2006/relationships/hyperlink" Target="http://de.wikipedia.org/w/index.php?title=Datei:Media-saturn-logo.svg&amp;filetimestamp=20080904185138" TargetMode="External"/><Relationship Id="rId43" Type="http://schemas.openxmlformats.org/officeDocument/2006/relationships/image" Target="../media/image41.png"/><Relationship Id="rId48" Type="http://schemas.openxmlformats.org/officeDocument/2006/relationships/image" Target="../media/image46.jpeg"/><Relationship Id="rId56" Type="http://schemas.openxmlformats.org/officeDocument/2006/relationships/image" Target="../media/image53.png"/><Relationship Id="rId8" Type="http://schemas.openxmlformats.org/officeDocument/2006/relationships/image" Target="../media/image16.png"/><Relationship Id="rId51" Type="http://schemas.openxmlformats.org/officeDocument/2006/relationships/hyperlink" Target="http://www.leroymerlin.ru/" TargetMode="Externa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906000" cy="4286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5" name="Rectangle 2"/>
          <p:cNvSpPr>
            <a:spLocks noGrp="1" noChangeArrowheads="1"/>
          </p:cNvSpPr>
          <p:nvPr>
            <p:ph type="title"/>
          </p:nvPr>
        </p:nvSpPr>
        <p:spPr>
          <a:xfrm>
            <a:off x="0" y="2420888"/>
            <a:ext cx="9906000" cy="1440159"/>
          </a:xfrm>
          <a:solidFill>
            <a:srgbClr val="002395"/>
          </a:solidFill>
        </p:spPr>
        <p:txBody>
          <a:bodyPr/>
          <a:lstStyle/>
          <a:p>
            <a:pPr eaLnBrk="1" hangingPunct="1">
              <a:lnSpc>
                <a:spcPct val="100000"/>
              </a:lnSpc>
              <a:spcBef>
                <a:spcPts val="1200"/>
              </a:spcBef>
              <a:spcAft>
                <a:spcPts val="1800"/>
              </a:spcAft>
            </a:pPr>
            <a:r>
              <a:rPr lang="ru-RU" sz="3200" b="1" dirty="0" smtClean="0"/>
              <a:t>ФАКТОРИНГ </a:t>
            </a:r>
            <a:r>
              <a:rPr lang="en-US" sz="3200" b="1" dirty="0" smtClean="0"/>
              <a:t/>
            </a:r>
            <a:br>
              <a:rPr lang="en-US" sz="3200" b="1" dirty="0" smtClean="0"/>
            </a:br>
            <a:r>
              <a:rPr lang="ru-RU" sz="3200" b="1" dirty="0" smtClean="0"/>
              <a:t>ФОРМУЛА ФИНАНСОВОГО УСПЕХА</a:t>
            </a:r>
          </a:p>
        </p:txBody>
      </p:sp>
      <p:pic>
        <p:nvPicPr>
          <p:cNvPr id="3076" name="Picture 6"/>
          <p:cNvPicPr>
            <a:picLocks noChangeAspect="1" noChangeArrowheads="1"/>
          </p:cNvPicPr>
          <p:nvPr/>
        </p:nvPicPr>
        <p:blipFill>
          <a:blip r:embed="rId3" cstate="print"/>
          <a:srcRect/>
          <a:stretch>
            <a:fillRect/>
          </a:stretch>
        </p:blipFill>
        <p:spPr bwMode="auto">
          <a:xfrm>
            <a:off x="6897688" y="190500"/>
            <a:ext cx="2878137" cy="47783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3861048"/>
            <a:ext cx="9906000" cy="2571745"/>
          </a:xfrm>
          <a:prstGeom prst="rect">
            <a:avLst/>
          </a:prstGeom>
          <a:noFill/>
          <a:ln w="9525">
            <a:noFill/>
            <a:miter lim="800000"/>
            <a:headEnd/>
            <a:tailEnd/>
          </a:ln>
        </p:spPr>
      </p:pic>
    </p:spTree>
    <p:extLst>
      <p:ext uri="{BB962C8B-B14F-4D97-AF65-F5344CB8AC3E}">
        <p14:creationId xmlns:p14="http://schemas.microsoft.com/office/powerpoint/2010/main" val="2262837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Соединительная линия уступом 55"/>
          <p:cNvCxnSpPr>
            <a:stCxn id="29" idx="1"/>
            <a:endCxn id="20" idx="1"/>
          </p:cNvCxnSpPr>
          <p:nvPr/>
        </p:nvCxnSpPr>
        <p:spPr>
          <a:xfrm rot="10800000">
            <a:off x="5529263" y="5013325"/>
            <a:ext cx="71437" cy="647700"/>
          </a:xfrm>
          <a:prstGeom prst="bentConnector3">
            <a:avLst>
              <a:gd name="adj1" fmla="val 313913"/>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a:stCxn id="30" idx="1"/>
            <a:endCxn id="20" idx="1"/>
          </p:cNvCxnSpPr>
          <p:nvPr/>
        </p:nvCxnSpPr>
        <p:spPr>
          <a:xfrm rot="10800000">
            <a:off x="5529263" y="5013325"/>
            <a:ext cx="71437" cy="1079500"/>
          </a:xfrm>
          <a:prstGeom prst="bentConnector3">
            <a:avLst>
              <a:gd name="adj1" fmla="val 313914"/>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Соединительная линия уступом 38"/>
          <p:cNvCxnSpPr>
            <a:stCxn id="24" idx="2"/>
            <a:endCxn id="20" idx="0"/>
          </p:cNvCxnSpPr>
          <p:nvPr/>
        </p:nvCxnSpPr>
        <p:spPr>
          <a:xfrm rot="5400000">
            <a:off x="6861175" y="4076701"/>
            <a:ext cx="287337" cy="1008062"/>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19" idx="0"/>
            <a:endCxn id="24" idx="2"/>
          </p:cNvCxnSpPr>
          <p:nvPr/>
        </p:nvCxnSpPr>
        <p:spPr>
          <a:xfrm rot="16200000" flipV="1">
            <a:off x="7923213" y="4022725"/>
            <a:ext cx="287337" cy="1116013"/>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ectangle 40"/>
          <p:cNvSpPr>
            <a:spLocks noChangeArrowheads="1"/>
          </p:cNvSpPr>
          <p:nvPr/>
        </p:nvSpPr>
        <p:spPr bwMode="auto">
          <a:xfrm>
            <a:off x="2073275" y="3357563"/>
            <a:ext cx="5759450" cy="503237"/>
          </a:xfrm>
          <a:prstGeom prst="rect">
            <a:avLst/>
          </a:prstGeom>
          <a:solidFill>
            <a:srgbClr val="FF9B57"/>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600" b="1" dirty="0">
                <a:solidFill>
                  <a:srgbClr val="FFFFFF"/>
                </a:solidFill>
                <a:effectLst>
                  <a:outerShdw blurRad="38100" dist="38100" dir="2700000" algn="tl">
                    <a:srgbClr val="000000">
                      <a:alpha val="43137"/>
                    </a:srgbClr>
                  </a:outerShdw>
                </a:effectLst>
                <a:latin typeface="+mn-lt"/>
                <a:cs typeface="Arial" pitchFamily="34" charset="0"/>
              </a:rPr>
              <a:t>ОАО «ПРОМСВЯЗЬБАНК» </a:t>
            </a:r>
            <a:r>
              <a:rPr lang="ru-RU" sz="1600" b="1" dirty="0">
                <a:solidFill>
                  <a:schemeClr val="bg1"/>
                </a:solidFill>
                <a:effectLst>
                  <a:outerShdw blurRad="38100" dist="38100" dir="2700000" algn="tl">
                    <a:srgbClr val="000000">
                      <a:alpha val="43137"/>
                    </a:srgbClr>
                  </a:outerShdw>
                </a:effectLst>
                <a:latin typeface="+mn-lt"/>
                <a:cs typeface="Arial" pitchFamily="34" charset="0"/>
              </a:rPr>
              <a:t>ПРЕДЛАГАЕТ</a:t>
            </a:r>
            <a:r>
              <a:rPr lang="ru-RU" sz="1600" dirty="0">
                <a:solidFill>
                  <a:schemeClr val="bg1"/>
                </a:solidFill>
                <a:effectLst>
                  <a:outerShdw blurRad="38100" dist="38100" dir="2700000" algn="tl">
                    <a:srgbClr val="000000">
                      <a:alpha val="43137"/>
                    </a:srgbClr>
                  </a:outerShdw>
                </a:effectLst>
                <a:latin typeface="+mn-lt"/>
                <a:cs typeface="Arial" pitchFamily="34" charset="0"/>
              </a:rPr>
              <a:t> </a:t>
            </a:r>
          </a:p>
          <a:p>
            <a:pPr algn="ctr">
              <a:defRPr/>
            </a:pPr>
            <a:r>
              <a:rPr lang="ru-RU" sz="1600" b="1" dirty="0">
                <a:solidFill>
                  <a:schemeClr val="bg1"/>
                </a:solidFill>
                <a:effectLst>
                  <a:outerShdw blurRad="38100" dist="38100" dir="2700000" algn="tl">
                    <a:srgbClr val="000000">
                      <a:alpha val="43137"/>
                    </a:srgbClr>
                  </a:outerShdw>
                </a:effectLst>
                <a:latin typeface="+mn-lt"/>
                <a:cs typeface="Arial" pitchFamily="34" charset="0"/>
              </a:rPr>
              <a:t>РАЗЛИЧНЫЕ ВИДЫ ФАКТОРИНГОВЫХ ПРОДУКТОВ</a:t>
            </a:r>
            <a:r>
              <a:rPr lang="ru-RU" sz="1600" dirty="0">
                <a:solidFill>
                  <a:schemeClr val="bg1"/>
                </a:solidFill>
                <a:effectLst>
                  <a:outerShdw blurRad="38100" dist="38100" dir="2700000" algn="tl">
                    <a:srgbClr val="000000">
                      <a:alpha val="43137"/>
                    </a:srgbClr>
                  </a:outerShdw>
                </a:effectLst>
                <a:latin typeface="+mn-lt"/>
                <a:cs typeface="Arial" pitchFamily="34" charset="0"/>
              </a:rPr>
              <a:t>:</a:t>
            </a:r>
            <a:endParaRPr lang="en-US" sz="16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23" name="Rectangle 27"/>
          <p:cNvSpPr>
            <a:spLocks noChangeArrowheads="1"/>
          </p:cNvSpPr>
          <p:nvPr/>
        </p:nvSpPr>
        <p:spPr bwMode="auto">
          <a:xfrm>
            <a:off x="920750" y="4076700"/>
            <a:ext cx="3168650" cy="3603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600" b="1" dirty="0">
                <a:solidFill>
                  <a:srgbClr val="0E2B8D"/>
                </a:solidFill>
                <a:latin typeface="+mn-lt"/>
                <a:cs typeface="Arial" pitchFamily="34" charset="0"/>
              </a:rPr>
              <a:t>ВНУТРЕННИЙ ФАКТОРИНГ</a:t>
            </a:r>
          </a:p>
        </p:txBody>
      </p:sp>
      <p:sp>
        <p:nvSpPr>
          <p:cNvPr id="24" name="Rectangle 27"/>
          <p:cNvSpPr>
            <a:spLocks noChangeArrowheads="1"/>
          </p:cNvSpPr>
          <p:nvPr/>
        </p:nvSpPr>
        <p:spPr bwMode="auto">
          <a:xfrm>
            <a:off x="5457825" y="4076700"/>
            <a:ext cx="4103688" cy="3603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600" b="1" dirty="0">
                <a:solidFill>
                  <a:srgbClr val="0E2B8D"/>
                </a:solidFill>
                <a:latin typeface="+mn-lt"/>
                <a:cs typeface="Arial" pitchFamily="34" charset="0"/>
              </a:rPr>
              <a:t>МЕЖДУНАРОДНЫЙ ФАКТОРИНГ</a:t>
            </a:r>
          </a:p>
        </p:txBody>
      </p:sp>
      <p:sp>
        <p:nvSpPr>
          <p:cNvPr id="25" name="Rectangle 27"/>
          <p:cNvSpPr>
            <a:spLocks noChangeArrowheads="1"/>
          </p:cNvSpPr>
          <p:nvPr/>
        </p:nvSpPr>
        <p:spPr bwMode="auto">
          <a:xfrm>
            <a:off x="2792413" y="4724400"/>
            <a:ext cx="1944687" cy="5762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400" b="1" dirty="0">
                <a:solidFill>
                  <a:srgbClr val="0E2B8D"/>
                </a:solidFill>
                <a:latin typeface="+mn-lt"/>
                <a:cs typeface="Arial" pitchFamily="34" charset="0"/>
              </a:rPr>
              <a:t>ФАКТОРИНГ </a:t>
            </a:r>
          </a:p>
          <a:p>
            <a:pPr algn="ctr">
              <a:defRPr/>
            </a:pPr>
            <a:r>
              <a:rPr lang="ru-RU" sz="1400" b="1" dirty="0">
                <a:solidFill>
                  <a:srgbClr val="0E2B8D"/>
                </a:solidFill>
                <a:latin typeface="+mn-lt"/>
                <a:cs typeface="Arial" pitchFamily="34" charset="0"/>
              </a:rPr>
              <a:t>ДЛЯ ПОСТАВЩИКОВ</a:t>
            </a:r>
          </a:p>
        </p:txBody>
      </p:sp>
      <p:sp>
        <p:nvSpPr>
          <p:cNvPr id="26" name="Rectangle 27"/>
          <p:cNvSpPr>
            <a:spLocks noChangeArrowheads="1"/>
          </p:cNvSpPr>
          <p:nvPr/>
        </p:nvSpPr>
        <p:spPr bwMode="auto">
          <a:xfrm>
            <a:off x="344488" y="4724400"/>
            <a:ext cx="2305050" cy="5762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400" b="1" dirty="0">
                <a:solidFill>
                  <a:srgbClr val="0E2B8D"/>
                </a:solidFill>
                <a:latin typeface="+mn-lt"/>
                <a:cs typeface="Arial" pitchFamily="34" charset="0"/>
              </a:rPr>
              <a:t>РЕВЕРСИВНЫЙ ФАКТОРИНГ </a:t>
            </a:r>
          </a:p>
          <a:p>
            <a:pPr algn="ctr">
              <a:defRPr/>
            </a:pPr>
            <a:r>
              <a:rPr lang="ru-RU" sz="1400" b="1" dirty="0">
                <a:solidFill>
                  <a:srgbClr val="0E2B8D"/>
                </a:solidFill>
                <a:latin typeface="+mn-lt"/>
                <a:cs typeface="Arial" pitchFamily="34" charset="0"/>
              </a:rPr>
              <a:t>(ДЛЯ ПОКУПАТЕЛЕЙ)</a:t>
            </a:r>
          </a:p>
        </p:txBody>
      </p:sp>
      <p:sp>
        <p:nvSpPr>
          <p:cNvPr id="19" name="Rectangle 27"/>
          <p:cNvSpPr>
            <a:spLocks noChangeArrowheads="1"/>
          </p:cNvSpPr>
          <p:nvPr/>
        </p:nvSpPr>
        <p:spPr bwMode="auto">
          <a:xfrm>
            <a:off x="7689850" y="4724400"/>
            <a:ext cx="1871663" cy="5762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400" b="1" dirty="0">
                <a:solidFill>
                  <a:srgbClr val="0E2B8D"/>
                </a:solidFill>
                <a:latin typeface="+mn-lt"/>
                <a:cs typeface="Arial" pitchFamily="34" charset="0"/>
              </a:rPr>
              <a:t>ИМПОРТНЫЙ </a:t>
            </a:r>
          </a:p>
          <a:p>
            <a:pPr algn="ctr">
              <a:defRPr/>
            </a:pPr>
            <a:r>
              <a:rPr lang="ru-RU" sz="1400" b="1" dirty="0">
                <a:solidFill>
                  <a:srgbClr val="0E2B8D"/>
                </a:solidFill>
                <a:latin typeface="+mn-lt"/>
                <a:cs typeface="Arial" pitchFamily="34" charset="0"/>
              </a:rPr>
              <a:t>ФАКТОРИНГ</a:t>
            </a:r>
          </a:p>
        </p:txBody>
      </p:sp>
      <p:sp>
        <p:nvSpPr>
          <p:cNvPr id="20" name="Rectangle 27"/>
          <p:cNvSpPr>
            <a:spLocks noChangeArrowheads="1"/>
          </p:cNvSpPr>
          <p:nvPr/>
        </p:nvSpPr>
        <p:spPr bwMode="auto">
          <a:xfrm>
            <a:off x="5529263" y="4724400"/>
            <a:ext cx="1944687" cy="576263"/>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400" b="1" dirty="0">
                <a:solidFill>
                  <a:srgbClr val="0E2B8D"/>
                </a:solidFill>
                <a:latin typeface="+mn-lt"/>
                <a:cs typeface="Arial" pitchFamily="34" charset="0"/>
              </a:rPr>
              <a:t>ЭКСПОРТНЫЙ </a:t>
            </a:r>
          </a:p>
          <a:p>
            <a:pPr algn="ctr">
              <a:defRPr/>
            </a:pPr>
            <a:r>
              <a:rPr lang="ru-RU" sz="1400" b="1" dirty="0">
                <a:solidFill>
                  <a:srgbClr val="0E2B8D"/>
                </a:solidFill>
                <a:latin typeface="+mn-lt"/>
                <a:cs typeface="Arial" pitchFamily="34" charset="0"/>
              </a:rPr>
              <a:t>ФАКТОРИНГ</a:t>
            </a:r>
          </a:p>
        </p:txBody>
      </p:sp>
      <p:sp>
        <p:nvSpPr>
          <p:cNvPr id="31" name="Rectangle 27"/>
          <p:cNvSpPr>
            <a:spLocks noChangeArrowheads="1"/>
          </p:cNvSpPr>
          <p:nvPr/>
        </p:nvSpPr>
        <p:spPr bwMode="auto">
          <a:xfrm>
            <a:off x="1639888" y="6021388"/>
            <a:ext cx="1081087" cy="287337"/>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С РЕГРЕССОМ</a:t>
            </a:r>
          </a:p>
        </p:txBody>
      </p:sp>
      <p:sp>
        <p:nvSpPr>
          <p:cNvPr id="32" name="Rectangle 27"/>
          <p:cNvSpPr>
            <a:spLocks noChangeArrowheads="1"/>
          </p:cNvSpPr>
          <p:nvPr/>
        </p:nvSpPr>
        <p:spPr bwMode="auto">
          <a:xfrm>
            <a:off x="2865438" y="6021388"/>
            <a:ext cx="1079500"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БЕЗ РЕГРЕССА</a:t>
            </a:r>
          </a:p>
        </p:txBody>
      </p:sp>
      <p:cxnSp>
        <p:nvCxnSpPr>
          <p:cNvPr id="35" name="Соединительная линия уступом 34"/>
          <p:cNvCxnSpPr>
            <a:stCxn id="17" idx="2"/>
            <a:endCxn id="23" idx="0"/>
          </p:cNvCxnSpPr>
          <p:nvPr/>
        </p:nvCxnSpPr>
        <p:spPr>
          <a:xfrm rot="5400000">
            <a:off x="3621088" y="2744787"/>
            <a:ext cx="215900" cy="2447925"/>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Соединительная линия уступом 35"/>
          <p:cNvCxnSpPr>
            <a:stCxn id="24" idx="0"/>
            <a:endCxn id="17" idx="2"/>
          </p:cNvCxnSpPr>
          <p:nvPr/>
        </p:nvCxnSpPr>
        <p:spPr>
          <a:xfrm rot="16200000" flipV="1">
            <a:off x="6122988" y="2690812"/>
            <a:ext cx="215900" cy="2555875"/>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Соединительная линия уступом 36"/>
          <p:cNvCxnSpPr>
            <a:stCxn id="23" idx="2"/>
            <a:endCxn id="26" idx="0"/>
          </p:cNvCxnSpPr>
          <p:nvPr/>
        </p:nvCxnSpPr>
        <p:spPr>
          <a:xfrm rot="5400000">
            <a:off x="1857375" y="4076701"/>
            <a:ext cx="287337" cy="1008062"/>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stCxn id="25" idx="0"/>
            <a:endCxn id="23" idx="2"/>
          </p:cNvCxnSpPr>
          <p:nvPr/>
        </p:nvCxnSpPr>
        <p:spPr>
          <a:xfrm rot="16200000" flipV="1">
            <a:off x="2991644" y="3950494"/>
            <a:ext cx="287337" cy="1260475"/>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Соединительная линия уступом 44"/>
          <p:cNvCxnSpPr>
            <a:stCxn id="22" idx="1"/>
            <a:endCxn id="26" idx="1"/>
          </p:cNvCxnSpPr>
          <p:nvPr/>
        </p:nvCxnSpPr>
        <p:spPr>
          <a:xfrm rot="10800000">
            <a:off x="344488" y="5013325"/>
            <a:ext cx="1587" cy="1008063"/>
          </a:xfrm>
          <a:prstGeom prst="bentConnector3">
            <a:avLst>
              <a:gd name="adj1" fmla="val 14395466"/>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Соединительная линия уступом 45"/>
          <p:cNvCxnSpPr>
            <a:stCxn id="27" idx="2"/>
            <a:endCxn id="31" idx="0"/>
          </p:cNvCxnSpPr>
          <p:nvPr/>
        </p:nvCxnSpPr>
        <p:spPr>
          <a:xfrm rot="5400000">
            <a:off x="2414588" y="5572125"/>
            <a:ext cx="215900" cy="682625"/>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a:stCxn id="32" idx="0"/>
            <a:endCxn id="27" idx="2"/>
          </p:cNvCxnSpPr>
          <p:nvPr/>
        </p:nvCxnSpPr>
        <p:spPr>
          <a:xfrm rot="16200000" flipV="1">
            <a:off x="3026569" y="5642769"/>
            <a:ext cx="215900" cy="541338"/>
          </a:xfrm>
          <a:prstGeom prst="bentConnector3">
            <a:avLst>
              <a:gd name="adj1" fmla="val 50000"/>
            </a:avLst>
          </a:prstGeom>
          <a:gradFill flip="none" rotWithShape="1">
            <a:gsLst>
              <a:gs pos="0">
                <a:schemeClr val="bg1">
                  <a:lumMod val="95000"/>
                  <a:shade val="30000"/>
                  <a:satMod val="115000"/>
                  <a:alpha val="50000"/>
                </a:schemeClr>
              </a:gs>
              <a:gs pos="50000">
                <a:schemeClr val="bg1">
                  <a:lumMod val="95000"/>
                  <a:shade val="67500"/>
                  <a:satMod val="115000"/>
                </a:schemeClr>
              </a:gs>
              <a:gs pos="100000">
                <a:schemeClr val="bg1">
                  <a:lumMod val="95000"/>
                  <a:shade val="100000"/>
                  <a:satMod val="115000"/>
                </a:schemeClr>
              </a:gs>
            </a:gsLst>
            <a:lin ang="5400000" scaled="1"/>
            <a:tileRect/>
          </a:gradFill>
          <a:ln w="25400" algn="ctr">
            <a:solidFill>
              <a:schemeClr val="bg1">
                <a:lumMod val="85000"/>
              </a:schemeClr>
            </a:solidFill>
            <a:miter lim="800000"/>
            <a:headEnd/>
            <a:tailEnd/>
          </a:ln>
        </p:spPr>
      </p:cxnSp>
      <p:cxnSp>
        <p:nvCxnSpPr>
          <p:cNvPr id="48" name="Соединительная линия уступом 47"/>
          <p:cNvCxnSpPr>
            <a:stCxn id="27" idx="0"/>
            <a:endCxn id="25" idx="2"/>
          </p:cNvCxnSpPr>
          <p:nvPr/>
        </p:nvCxnSpPr>
        <p:spPr>
          <a:xfrm rot="5400000" flipH="1" flipV="1">
            <a:off x="3206750" y="4957763"/>
            <a:ext cx="215900" cy="901700"/>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a:stCxn id="28" idx="0"/>
            <a:endCxn id="25" idx="2"/>
          </p:cNvCxnSpPr>
          <p:nvPr/>
        </p:nvCxnSpPr>
        <p:spPr>
          <a:xfrm rot="16200000" flipV="1">
            <a:off x="4087813" y="4978400"/>
            <a:ext cx="215900" cy="860425"/>
          </a:xfrm>
          <a:prstGeom prst="bentConnector3">
            <a:avLst>
              <a:gd name="adj1" fmla="val 50000"/>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Соединительная линия уступом 49"/>
          <p:cNvCxnSpPr>
            <a:stCxn id="26" idx="1"/>
            <a:endCxn id="21" idx="1"/>
          </p:cNvCxnSpPr>
          <p:nvPr/>
        </p:nvCxnSpPr>
        <p:spPr>
          <a:xfrm rot="10800000" flipV="1">
            <a:off x="344488" y="5013325"/>
            <a:ext cx="1587" cy="576263"/>
          </a:xfrm>
          <a:prstGeom prst="bentConnector3">
            <a:avLst>
              <a:gd name="adj1" fmla="val 14395466"/>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7"/>
          <p:cNvSpPr>
            <a:spLocks noChangeArrowheads="1"/>
          </p:cNvSpPr>
          <p:nvPr/>
        </p:nvSpPr>
        <p:spPr bwMode="auto">
          <a:xfrm>
            <a:off x="344488" y="5445125"/>
            <a:ext cx="1152525" cy="287338"/>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С РЕГРЕССОМ</a:t>
            </a:r>
          </a:p>
        </p:txBody>
      </p:sp>
      <p:sp>
        <p:nvSpPr>
          <p:cNvPr id="22" name="Rectangle 27"/>
          <p:cNvSpPr>
            <a:spLocks noChangeArrowheads="1"/>
          </p:cNvSpPr>
          <p:nvPr/>
        </p:nvSpPr>
        <p:spPr bwMode="auto">
          <a:xfrm>
            <a:off x="344488" y="5876925"/>
            <a:ext cx="1152525"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БЕЗ РЕГРЕССА</a:t>
            </a:r>
          </a:p>
        </p:txBody>
      </p:sp>
      <p:sp>
        <p:nvSpPr>
          <p:cNvPr id="27" name="Rectangle 27"/>
          <p:cNvSpPr>
            <a:spLocks noChangeArrowheads="1"/>
          </p:cNvSpPr>
          <p:nvPr/>
        </p:nvSpPr>
        <p:spPr bwMode="auto">
          <a:xfrm>
            <a:off x="2289175" y="5516563"/>
            <a:ext cx="1150938"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ОТКРЫТЫЙ</a:t>
            </a:r>
          </a:p>
        </p:txBody>
      </p:sp>
      <p:sp>
        <p:nvSpPr>
          <p:cNvPr id="28" name="Rectangle 27"/>
          <p:cNvSpPr>
            <a:spLocks noChangeArrowheads="1"/>
          </p:cNvSpPr>
          <p:nvPr/>
        </p:nvSpPr>
        <p:spPr bwMode="auto">
          <a:xfrm>
            <a:off x="4049713" y="5516563"/>
            <a:ext cx="1152525"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02395"/>
                </a:solidFill>
                <a:latin typeface="+mn-lt"/>
                <a:cs typeface="Arial" pitchFamily="34" charset="0"/>
              </a:rPr>
              <a:t>ЗАКРЫТЫЙ </a:t>
            </a:r>
          </a:p>
        </p:txBody>
      </p:sp>
      <p:sp>
        <p:nvSpPr>
          <p:cNvPr id="29" name="Rectangle 27"/>
          <p:cNvSpPr>
            <a:spLocks noChangeArrowheads="1"/>
          </p:cNvSpPr>
          <p:nvPr/>
        </p:nvSpPr>
        <p:spPr bwMode="auto">
          <a:xfrm>
            <a:off x="5600700" y="5516563"/>
            <a:ext cx="1152525"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С РЕГРЕССОМ</a:t>
            </a:r>
          </a:p>
        </p:txBody>
      </p:sp>
      <p:sp>
        <p:nvSpPr>
          <p:cNvPr id="30" name="Rectangle 27"/>
          <p:cNvSpPr>
            <a:spLocks noChangeArrowheads="1"/>
          </p:cNvSpPr>
          <p:nvPr/>
        </p:nvSpPr>
        <p:spPr bwMode="auto">
          <a:xfrm>
            <a:off x="5600700" y="5949950"/>
            <a:ext cx="1152525" cy="287338"/>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БЕЗ РЕГРЕССА</a:t>
            </a:r>
          </a:p>
        </p:txBody>
      </p:sp>
      <p:pic>
        <p:nvPicPr>
          <p:cNvPr id="6176" name="Picture 20" descr="PSB-zn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713" y="3429000"/>
            <a:ext cx="3889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Скругленный прямоугольник 58"/>
          <p:cNvSpPr/>
          <p:nvPr/>
        </p:nvSpPr>
        <p:spPr>
          <a:xfrm>
            <a:off x="6969224" y="5805264"/>
            <a:ext cx="2720752" cy="432048"/>
          </a:xfrm>
          <a:prstGeom prst="roundRect">
            <a:avLst/>
          </a:prstGeom>
          <a:noFill/>
          <a:ln w="25400" algn="ctr">
            <a:noFill/>
            <a:miter lim="800000"/>
            <a:headEnd/>
            <a:tailEnd/>
          </a:ln>
          <a:effectLst>
            <a:outerShdw blurRad="50800" dist="50800" dir="9360000" algn="ctr" rotWithShape="0">
              <a:srgbClr val="000000">
                <a:alpha val="43137"/>
              </a:srgbClr>
            </a:outerShdw>
          </a:effectLst>
          <a:scene3d>
            <a:camera prst="orthographicFront"/>
            <a:lightRig rig="threePt" dir="t"/>
          </a:scene3d>
          <a:sp3d>
            <a:bevelT/>
          </a:sp3d>
        </p:spPr>
        <p:txBody>
          <a:bodyPr anchor="ctr"/>
          <a:lstStyle/>
          <a:p>
            <a:pPr algn="r">
              <a:defRPr/>
            </a:pPr>
            <a:r>
              <a:rPr lang="ru-RU" sz="1400" dirty="0">
                <a:solidFill>
                  <a:srgbClr val="0E2B8D"/>
                </a:solidFill>
                <a:latin typeface="+mn-lt"/>
              </a:rPr>
              <a:t>… и другие индивидуальные </a:t>
            </a:r>
          </a:p>
          <a:p>
            <a:pPr algn="r">
              <a:defRPr/>
            </a:pPr>
            <a:r>
              <a:rPr lang="ru-RU" sz="1400" dirty="0">
                <a:solidFill>
                  <a:srgbClr val="0E2B8D"/>
                </a:solidFill>
                <a:latin typeface="+mn-lt"/>
              </a:rPr>
              <a:t>решения для Вашего бизнеса</a:t>
            </a:r>
          </a:p>
        </p:txBody>
      </p:sp>
      <p:sp>
        <p:nvSpPr>
          <p:cNvPr id="142" name="Скругленный прямоугольник 141"/>
          <p:cNvSpPr/>
          <p:nvPr/>
        </p:nvSpPr>
        <p:spPr bwMode="auto">
          <a:xfrm>
            <a:off x="415925" y="1052513"/>
            <a:ext cx="9072563" cy="720725"/>
          </a:xfrm>
          <a:prstGeom prst="roundRect">
            <a:avLst/>
          </a:prstGeom>
          <a:solidFill>
            <a:srgbClr val="FF9B57"/>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lnSpc>
                <a:spcPts val="2100"/>
              </a:lnSpc>
              <a:defRPr/>
            </a:pPr>
            <a:r>
              <a:rPr lang="ru-RU" sz="1600" dirty="0">
                <a:solidFill>
                  <a:srgbClr val="FFFFFF"/>
                </a:solidFill>
                <a:effectLst>
                  <a:outerShdw blurRad="38100" dist="38100" dir="2700000" algn="tl">
                    <a:srgbClr val="000000">
                      <a:alpha val="43137"/>
                    </a:srgbClr>
                  </a:outerShdw>
                </a:effectLst>
                <a:latin typeface="+mj-lt"/>
                <a:cs typeface="Arial" pitchFamily="34" charset="0"/>
              </a:rPr>
              <a:t>КОМПЛЕКС УСЛУГ</a:t>
            </a:r>
            <a:r>
              <a:rPr lang="en-US" sz="1600" dirty="0">
                <a:solidFill>
                  <a:srgbClr val="FFFFFF"/>
                </a:solidFill>
                <a:effectLst>
                  <a:outerShdw blurRad="38100" dist="38100" dir="2700000" algn="tl">
                    <a:srgbClr val="000000">
                      <a:alpha val="43137"/>
                    </a:srgbClr>
                  </a:outerShdw>
                </a:effectLst>
                <a:latin typeface="+mj-lt"/>
                <a:cs typeface="Arial" pitchFamily="34" charset="0"/>
              </a:rPr>
              <a:t> </a:t>
            </a:r>
            <a:r>
              <a:rPr lang="ru-RU" sz="1600" dirty="0">
                <a:solidFill>
                  <a:srgbClr val="FFFFFF"/>
                </a:solidFill>
                <a:effectLst>
                  <a:outerShdw blurRad="38100" dist="38100" dir="2700000" algn="tl">
                    <a:srgbClr val="000000">
                      <a:alpha val="43137"/>
                    </a:srgbClr>
                  </a:outerShdw>
                </a:effectLst>
                <a:latin typeface="+mj-lt"/>
                <a:cs typeface="Arial" pitchFamily="34" charset="0"/>
              </a:rPr>
              <a:t>ДЛЯ ПОСТАВЩИКОВ</a:t>
            </a:r>
            <a:r>
              <a:rPr lang="en-US" sz="1600" dirty="0">
                <a:solidFill>
                  <a:srgbClr val="FFFFFF"/>
                </a:solidFill>
                <a:effectLst>
                  <a:outerShdw blurRad="38100" dist="38100" dir="2700000" algn="tl">
                    <a:srgbClr val="000000">
                      <a:alpha val="43137"/>
                    </a:srgbClr>
                  </a:outerShdw>
                </a:effectLst>
                <a:latin typeface="+mj-lt"/>
                <a:cs typeface="Arial" pitchFamily="34" charset="0"/>
              </a:rPr>
              <a:t> (</a:t>
            </a:r>
            <a:r>
              <a:rPr lang="ru-RU" sz="1600" dirty="0">
                <a:solidFill>
                  <a:srgbClr val="FFFFFF"/>
                </a:solidFill>
                <a:effectLst>
                  <a:outerShdw blurRad="38100" dist="38100" dir="2700000" algn="tl">
                    <a:srgbClr val="000000">
                      <a:alpha val="43137"/>
                    </a:srgbClr>
                  </a:outerShdw>
                </a:effectLst>
                <a:latin typeface="+mj-lt"/>
                <a:cs typeface="Arial" pitchFamily="34" charset="0"/>
              </a:rPr>
              <a:t>ПРОИЗВОДИТЕЛЕЙ) И ПОКУПАЛЕЙ, </a:t>
            </a:r>
          </a:p>
          <a:p>
            <a:pPr algn="ctr">
              <a:lnSpc>
                <a:spcPts val="2100"/>
              </a:lnSpc>
              <a:defRPr/>
            </a:pPr>
            <a:r>
              <a:rPr lang="ru-RU" sz="1600" dirty="0">
                <a:solidFill>
                  <a:srgbClr val="FFFFFF"/>
                </a:solidFill>
                <a:effectLst>
                  <a:outerShdw blurRad="38100" dist="38100" dir="2700000" algn="tl">
                    <a:srgbClr val="000000">
                      <a:alpha val="43137"/>
                    </a:srgbClr>
                  </a:outerShdw>
                </a:effectLst>
                <a:latin typeface="+mj-lt"/>
                <a:cs typeface="Arial" pitchFamily="34" charset="0"/>
              </a:rPr>
              <a:t>РАБОТАЮЩИХ НА УСЛОВИЯХ ОТСРОЧКИ ПЛАТЕЖА, ВКЛЮЧАЕТ В СЕБЯ:</a:t>
            </a:r>
          </a:p>
        </p:txBody>
      </p:sp>
      <p:sp>
        <p:nvSpPr>
          <p:cNvPr id="143" name="Freeform 9"/>
          <p:cNvSpPr>
            <a:spLocks/>
          </p:cNvSpPr>
          <p:nvPr/>
        </p:nvSpPr>
        <p:spPr bwMode="gray">
          <a:xfrm rot="18537512">
            <a:off x="9263857" y="1521618"/>
            <a:ext cx="692150" cy="86201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2395"/>
              </a:gs>
              <a:gs pos="100000">
                <a:schemeClr val="hlink">
                  <a:gamma/>
                  <a:tint val="31765"/>
                  <a:invGamma/>
                </a:schemeClr>
              </a:gs>
            </a:gsLst>
            <a:lin ang="0" scaled="1"/>
          </a:gradFill>
          <a:ln w="0">
            <a:noFill/>
            <a:prstDash val="solid"/>
            <a:round/>
            <a:headEnd/>
            <a:tailEnd/>
          </a:ln>
        </p:spPr>
        <p:txBody>
          <a:bodyPr lIns="91424" tIns="45712" rIns="91424" bIns="45712"/>
          <a:lstStyle/>
          <a:p>
            <a:pPr>
              <a:defRPr/>
            </a:pPr>
            <a:endParaRPr lang="ru-RU" b="1">
              <a:solidFill>
                <a:srgbClr val="000000"/>
              </a:solidFill>
              <a:latin typeface="+mn-lt"/>
            </a:endParaRPr>
          </a:p>
        </p:txBody>
      </p:sp>
      <p:sp>
        <p:nvSpPr>
          <p:cNvPr id="144" name="Freeform 9"/>
          <p:cNvSpPr>
            <a:spLocks/>
          </p:cNvSpPr>
          <p:nvPr/>
        </p:nvSpPr>
        <p:spPr bwMode="gray">
          <a:xfrm rot="14168730" flipV="1">
            <a:off x="-42069" y="1467644"/>
            <a:ext cx="766763" cy="86677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2395"/>
              </a:gs>
              <a:gs pos="100000">
                <a:schemeClr val="hlink">
                  <a:gamma/>
                  <a:tint val="31765"/>
                  <a:invGamma/>
                </a:schemeClr>
              </a:gs>
            </a:gsLst>
            <a:lin ang="0" scaled="1"/>
          </a:gradFill>
          <a:ln w="0">
            <a:noFill/>
            <a:prstDash val="solid"/>
            <a:round/>
            <a:headEnd/>
            <a:tailEnd/>
          </a:ln>
        </p:spPr>
        <p:txBody>
          <a:bodyPr lIns="91424" tIns="45712" rIns="91424" bIns="45712"/>
          <a:lstStyle/>
          <a:p>
            <a:pPr>
              <a:defRPr/>
            </a:pPr>
            <a:endParaRPr lang="ru-RU" b="1">
              <a:solidFill>
                <a:srgbClr val="000000"/>
              </a:solidFill>
              <a:latin typeface="+mn-lt"/>
            </a:endParaRPr>
          </a:p>
        </p:txBody>
      </p:sp>
      <p:sp>
        <p:nvSpPr>
          <p:cNvPr id="145" name="Скругленный прямоугольник 144"/>
          <p:cNvSpPr/>
          <p:nvPr/>
        </p:nvSpPr>
        <p:spPr>
          <a:xfrm>
            <a:off x="560388" y="1915989"/>
            <a:ext cx="4464050" cy="1296987"/>
          </a:xfrm>
          <a:prstGeom prst="roundRect">
            <a:avLst/>
          </a:prstGeom>
          <a:solidFill>
            <a:srgbClr val="0023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defRPr/>
            </a:pPr>
            <a:r>
              <a:rPr lang="ru-RU" sz="1600" b="1" u="sng" dirty="0">
                <a:solidFill>
                  <a:schemeClr val="bg1"/>
                </a:solidFill>
              </a:rPr>
              <a:t>ДЛЯ ПОСТАВЩИКОВ</a:t>
            </a:r>
            <a:endParaRPr lang="ru-RU" sz="1600" b="1" dirty="0">
              <a:solidFill>
                <a:schemeClr val="bg1"/>
              </a:solidFill>
            </a:endParaRPr>
          </a:p>
          <a:p>
            <a:pPr>
              <a:defRPr/>
            </a:pPr>
            <a:r>
              <a:rPr lang="ru-RU" sz="1600" dirty="0">
                <a:solidFill>
                  <a:schemeClr val="bg1"/>
                </a:solidFill>
                <a:cs typeface="Arial" pitchFamily="34" charset="0"/>
              </a:rPr>
              <a:t>- финансирование без залога</a:t>
            </a:r>
            <a:br>
              <a:rPr lang="ru-RU" sz="1600" dirty="0">
                <a:solidFill>
                  <a:schemeClr val="bg1"/>
                </a:solidFill>
                <a:cs typeface="Arial" pitchFamily="34" charset="0"/>
              </a:rPr>
            </a:br>
            <a:r>
              <a:rPr lang="ru-RU" sz="1600" dirty="0">
                <a:solidFill>
                  <a:schemeClr val="bg1"/>
                </a:solidFill>
                <a:cs typeface="Arial" pitchFamily="34" charset="0"/>
              </a:rPr>
              <a:t>- защита от рисков </a:t>
            </a:r>
            <a:br>
              <a:rPr lang="ru-RU" sz="1600" dirty="0">
                <a:solidFill>
                  <a:schemeClr val="bg1"/>
                </a:solidFill>
                <a:cs typeface="Arial" pitchFamily="34" charset="0"/>
              </a:rPr>
            </a:br>
            <a:r>
              <a:rPr lang="ru-RU" sz="1600" dirty="0">
                <a:solidFill>
                  <a:schemeClr val="bg1"/>
                </a:solidFill>
                <a:cs typeface="Arial" pitchFamily="34" charset="0"/>
              </a:rPr>
              <a:t>- административное управление  дебиторской задолженностью</a:t>
            </a:r>
            <a:endParaRPr lang="ru-RU" sz="1600" dirty="0">
              <a:solidFill>
                <a:schemeClr val="bg1"/>
              </a:solidFill>
            </a:endParaRPr>
          </a:p>
          <a:p>
            <a:pPr>
              <a:defRPr/>
            </a:pPr>
            <a:endParaRPr lang="ru-RU" sz="1600" dirty="0"/>
          </a:p>
        </p:txBody>
      </p:sp>
      <p:sp>
        <p:nvSpPr>
          <p:cNvPr id="146" name="Скругленный прямоугольник 145"/>
          <p:cNvSpPr/>
          <p:nvPr/>
        </p:nvSpPr>
        <p:spPr>
          <a:xfrm>
            <a:off x="5168900" y="1915989"/>
            <a:ext cx="4248150" cy="1296987"/>
          </a:xfrm>
          <a:prstGeom prst="roundRect">
            <a:avLst/>
          </a:prstGeom>
          <a:solidFill>
            <a:srgbClr val="0023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defRPr/>
            </a:pPr>
            <a:r>
              <a:rPr lang="ru-RU" sz="1600" b="1" u="sng" dirty="0">
                <a:solidFill>
                  <a:schemeClr val="bg1"/>
                </a:solidFill>
              </a:rPr>
              <a:t>ДЛЯ</a:t>
            </a:r>
            <a:r>
              <a:rPr lang="ru-RU" sz="1600" u="sng" dirty="0">
                <a:solidFill>
                  <a:schemeClr val="bg1"/>
                </a:solidFill>
              </a:rPr>
              <a:t> </a:t>
            </a:r>
            <a:r>
              <a:rPr lang="ru-RU" sz="1600" b="1" u="sng" dirty="0">
                <a:solidFill>
                  <a:schemeClr val="bg1"/>
                </a:solidFill>
                <a:cs typeface="Arial" pitchFamily="34" charset="0"/>
              </a:rPr>
              <a:t>ПОКУПАТЕЛЕЙ</a:t>
            </a:r>
          </a:p>
          <a:p>
            <a:pPr>
              <a:lnSpc>
                <a:spcPts val="2200"/>
              </a:lnSpc>
              <a:defRPr/>
            </a:pPr>
            <a:r>
              <a:rPr lang="ru-RU" sz="1600" dirty="0">
                <a:solidFill>
                  <a:schemeClr val="bg1"/>
                </a:solidFill>
                <a:cs typeface="Arial" pitchFamily="34" charset="0"/>
              </a:rPr>
              <a:t>- коммерческий кредит от Банка</a:t>
            </a:r>
          </a:p>
          <a:p>
            <a:pPr>
              <a:lnSpc>
                <a:spcPts val="2200"/>
              </a:lnSpc>
              <a:spcAft>
                <a:spcPts val="600"/>
              </a:spcAft>
              <a:buFontTx/>
              <a:buChar char="-"/>
              <a:defRPr/>
            </a:pPr>
            <a:r>
              <a:rPr lang="ru-RU" sz="1600" dirty="0">
                <a:solidFill>
                  <a:schemeClr val="bg1"/>
                </a:solidFill>
                <a:cs typeface="Arial" pitchFamily="34" charset="0"/>
              </a:rPr>
              <a:t> предоставление гарантии за Покупателя</a:t>
            </a:r>
          </a:p>
          <a:p>
            <a:pPr>
              <a:defRPr/>
            </a:pPr>
            <a:endParaRPr lang="ru-RU" sz="1600" dirty="0"/>
          </a:p>
        </p:txBody>
      </p:sp>
      <p:sp>
        <p:nvSpPr>
          <p:cNvPr id="260" name="Rectangle 27"/>
          <p:cNvSpPr>
            <a:spLocks noChangeArrowheads="1"/>
          </p:cNvSpPr>
          <p:nvPr/>
        </p:nvSpPr>
        <p:spPr bwMode="auto">
          <a:xfrm>
            <a:off x="4089400" y="6021388"/>
            <a:ext cx="1079500" cy="288925"/>
          </a:xfrm>
          <a:prstGeom prst="rect">
            <a:avLst/>
          </a:prstGeom>
          <a:gradFill rotWithShape="1">
            <a:gsLst>
              <a:gs pos="0">
                <a:srgbClr val="F5F5F5"/>
              </a:gs>
              <a:gs pos="100000">
                <a:srgbClr val="DDDDDD"/>
              </a:gs>
            </a:gsLst>
            <a:lin ang="5400000" scaled="1"/>
          </a:gradFill>
          <a:ln w="19050">
            <a:solidFill>
              <a:srgbClr val="FF9B57"/>
            </a:solidFill>
            <a:miter lim="800000"/>
            <a:headEnd/>
            <a:tailEnd/>
          </a:ln>
          <a:effectLst>
            <a:outerShdw dist="53882" dir="2700000" algn="ctr" rotWithShape="0">
              <a:srgbClr val="808080">
                <a:alpha val="50000"/>
              </a:srgbClr>
            </a:outerShdw>
          </a:effectLst>
        </p:spPr>
        <p:txBody>
          <a:bodyPr wrap="none" anchor="ctr"/>
          <a:lstStyle/>
          <a:p>
            <a:pPr algn="ctr">
              <a:defRPr/>
            </a:pPr>
            <a:r>
              <a:rPr lang="ru-RU" sz="1200" b="1" dirty="0">
                <a:solidFill>
                  <a:srgbClr val="0E2B8D"/>
                </a:solidFill>
                <a:latin typeface="+mn-lt"/>
                <a:cs typeface="Arial" pitchFamily="34" charset="0"/>
              </a:rPr>
              <a:t>С РЕГРЕССОМ</a:t>
            </a:r>
          </a:p>
        </p:txBody>
      </p:sp>
      <p:cxnSp>
        <p:nvCxnSpPr>
          <p:cNvPr id="261" name="Соединительная линия уступом 260"/>
          <p:cNvCxnSpPr>
            <a:stCxn id="260" idx="0"/>
            <a:endCxn id="28" idx="2"/>
          </p:cNvCxnSpPr>
          <p:nvPr/>
        </p:nvCxnSpPr>
        <p:spPr>
          <a:xfrm rot="16200000" flipV="1">
            <a:off x="4519613" y="5911850"/>
            <a:ext cx="215900" cy="3175"/>
          </a:xfrm>
          <a:prstGeom prst="bentConnector3">
            <a:avLst>
              <a:gd name="adj1" fmla="val 50000"/>
            </a:avLst>
          </a:prstGeom>
          <a:gradFill flip="none" rotWithShape="1">
            <a:gsLst>
              <a:gs pos="0">
                <a:schemeClr val="bg1">
                  <a:lumMod val="95000"/>
                  <a:shade val="30000"/>
                  <a:satMod val="115000"/>
                  <a:alpha val="50000"/>
                </a:schemeClr>
              </a:gs>
              <a:gs pos="50000">
                <a:schemeClr val="bg1">
                  <a:lumMod val="95000"/>
                  <a:shade val="67500"/>
                  <a:satMod val="115000"/>
                </a:schemeClr>
              </a:gs>
              <a:gs pos="100000">
                <a:schemeClr val="bg1">
                  <a:lumMod val="95000"/>
                  <a:shade val="100000"/>
                  <a:satMod val="115000"/>
                </a:schemeClr>
              </a:gs>
            </a:gsLst>
            <a:lin ang="5400000" scaled="1"/>
            <a:tileRect/>
          </a:gradFill>
          <a:ln w="25400" algn="ctr">
            <a:solidFill>
              <a:schemeClr val="bg1">
                <a:lumMod val="85000"/>
              </a:schemeClr>
            </a:solidFill>
            <a:miter lim="800000"/>
            <a:headEnd/>
            <a:tailEnd/>
          </a:ln>
        </p:spPr>
      </p:cxnSp>
      <p:sp>
        <p:nvSpPr>
          <p:cNvPr id="43"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ФАКТОРИНГ</a:t>
            </a:r>
            <a:endParaRPr lang="ru-RU" altLang="ru-RU" sz="3200" b="1"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СТОИМОСТЬ ФАКТОРИНГА</a:t>
            </a:r>
            <a:endParaRPr lang="ru-RU" altLang="ru-RU" sz="3200" b="1" dirty="0">
              <a:solidFill>
                <a:schemeClr val="bg1"/>
              </a:solidFill>
              <a:latin typeface="+mj-lt"/>
            </a:endParaRPr>
          </a:p>
        </p:txBody>
      </p:sp>
      <p:sp>
        <p:nvSpPr>
          <p:cNvPr id="8" name="Прямоугольник 7"/>
          <p:cNvSpPr/>
          <p:nvPr/>
        </p:nvSpPr>
        <p:spPr>
          <a:xfrm>
            <a:off x="177960" y="1303600"/>
            <a:ext cx="9599576" cy="1477328"/>
          </a:xfrm>
          <a:prstGeom prst="rect">
            <a:avLst/>
          </a:prstGeom>
          <a:effectLst>
            <a:outerShdw blurRad="50800" dist="50800" dir="5400000" sx="97000" sy="97000" algn="ctr" rotWithShape="0">
              <a:schemeClr val="tx1">
                <a:alpha val="93000"/>
              </a:schemeClr>
            </a:outerShdw>
          </a:effectLst>
        </p:spPr>
        <p:txBody>
          <a:bodyPr wrap="square">
            <a:spAutoFit/>
          </a:bodyPr>
          <a:lstStyle/>
          <a:p>
            <a:pPr>
              <a:defRPr/>
            </a:pPr>
            <a:r>
              <a:rPr lang="ru-RU" b="1" dirty="0" smtClean="0">
                <a:solidFill>
                  <a:srgbClr val="DA5800"/>
                </a:solidFill>
                <a:latin typeface="+mn-lt"/>
                <a:cs typeface="Arial" pitchFamily="34" charset="0"/>
              </a:rPr>
              <a:t>УПРАВЛЕНИЕ ДЕБИТОРСКОЙ ЗАДОЛЖЕННОСТЬЮ </a:t>
            </a:r>
            <a:r>
              <a:rPr lang="ru-RU" dirty="0" smtClean="0">
                <a:solidFill>
                  <a:srgbClr val="DA5800"/>
                </a:solidFill>
                <a:latin typeface="+mn-lt"/>
                <a:cs typeface="Arial" pitchFamily="34" charset="0"/>
              </a:rPr>
              <a:t>– дополнительный инструмент снижения риска невозврата задолженности, включающий в себя:</a:t>
            </a:r>
          </a:p>
          <a:p>
            <a:pPr marL="342900" indent="-342900">
              <a:buFontTx/>
              <a:buAutoNum type="arabicPeriod"/>
              <a:defRPr/>
            </a:pPr>
            <a:r>
              <a:rPr lang="ru-RU" dirty="0" smtClean="0">
                <a:solidFill>
                  <a:srgbClr val="002394"/>
                </a:solidFill>
                <a:latin typeface="+mn-lt"/>
                <a:cs typeface="Arial" pitchFamily="34" charset="0"/>
              </a:rPr>
              <a:t>Проверку надежности и кредитной истории дебиторов</a:t>
            </a:r>
          </a:p>
          <a:p>
            <a:pPr marL="342900" indent="-342900">
              <a:buAutoNum type="arabicPeriod" startAt="2"/>
              <a:defRPr/>
            </a:pPr>
            <a:r>
              <a:rPr lang="ru-RU" dirty="0" smtClean="0">
                <a:solidFill>
                  <a:srgbClr val="002394"/>
                </a:solidFill>
                <a:latin typeface="+mn-lt"/>
                <a:cs typeface="Arial" pitchFamily="34" charset="0"/>
              </a:rPr>
              <a:t>Мониторинг платежной дисциплины дебиторов</a:t>
            </a:r>
          </a:p>
          <a:p>
            <a:pPr marL="342900" indent="-342900">
              <a:buAutoNum type="arabicPeriod" startAt="2"/>
              <a:defRPr/>
            </a:pPr>
            <a:r>
              <a:rPr lang="ru-RU" dirty="0" smtClean="0">
                <a:solidFill>
                  <a:srgbClr val="002394"/>
                </a:solidFill>
                <a:latin typeface="+mn-lt"/>
                <a:cs typeface="Arial" pitchFamily="34" charset="0"/>
              </a:rPr>
              <a:t>Сбор дебиторской задолженности</a:t>
            </a:r>
            <a:endParaRPr lang="ru-RU" dirty="0">
              <a:solidFill>
                <a:srgbClr val="002394"/>
              </a:solidFill>
              <a:latin typeface="+mn-lt"/>
              <a:cs typeface="Arial" pitchFamily="34" charset="0"/>
            </a:endParaRPr>
          </a:p>
        </p:txBody>
      </p:sp>
      <p:grpSp>
        <p:nvGrpSpPr>
          <p:cNvPr id="4" name="Группа 3"/>
          <p:cNvGrpSpPr/>
          <p:nvPr/>
        </p:nvGrpSpPr>
        <p:grpSpPr>
          <a:xfrm>
            <a:off x="200472" y="3140968"/>
            <a:ext cx="9206118" cy="4464496"/>
            <a:chOff x="849313" y="1089440"/>
            <a:chExt cx="8648737" cy="4285835"/>
          </a:xfrm>
        </p:grpSpPr>
        <p:grpSp>
          <p:nvGrpSpPr>
            <p:cNvPr id="2" name="Группа 1"/>
            <p:cNvGrpSpPr/>
            <p:nvPr/>
          </p:nvGrpSpPr>
          <p:grpSpPr>
            <a:xfrm>
              <a:off x="849313" y="1089440"/>
              <a:ext cx="8494712" cy="4285835"/>
              <a:chOff x="849313" y="1089440"/>
              <a:chExt cx="8494712" cy="4285835"/>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Скругленный прямоугольник 8"/>
              <p:cNvSpPr/>
              <p:nvPr/>
            </p:nvSpPr>
            <p:spPr>
              <a:xfrm>
                <a:off x="1280592" y="1089440"/>
                <a:ext cx="3008539" cy="1175148"/>
              </a:xfrm>
              <a:prstGeom prst="roundRect">
                <a:avLst/>
              </a:prstGeom>
              <a:solidFill>
                <a:schemeClr val="bg1">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defRPr/>
                </a:pPr>
                <a:r>
                  <a:rPr lang="ru-RU" sz="1400" b="1" dirty="0" smtClean="0">
                    <a:solidFill>
                      <a:srgbClr val="0E2B8D"/>
                    </a:solidFill>
                  </a:rPr>
                  <a:t>КОМИССИЯ ЗА АДМИНИСТРАТИВНОЕ</a:t>
                </a:r>
                <a:r>
                  <a:rPr lang="en-US" sz="1400" b="1" dirty="0" smtClean="0">
                    <a:solidFill>
                      <a:srgbClr val="0E2B8D"/>
                    </a:solidFill>
                  </a:rPr>
                  <a:t> </a:t>
                </a:r>
                <a:r>
                  <a:rPr lang="ru-RU" sz="1400" b="1" dirty="0" smtClean="0">
                    <a:solidFill>
                      <a:srgbClr val="0E2B8D"/>
                    </a:solidFill>
                  </a:rPr>
                  <a:t>УПРАВЛЕНИЕ ДЕБИТОРСКОЙ </a:t>
                </a:r>
                <a:r>
                  <a:rPr lang="en-US" sz="1400" b="1" dirty="0" smtClean="0">
                    <a:solidFill>
                      <a:srgbClr val="0E2B8D"/>
                    </a:solidFill>
                  </a:rPr>
                  <a:t> </a:t>
                </a:r>
                <a:r>
                  <a:rPr lang="ru-RU" sz="1400" b="1" dirty="0" smtClean="0">
                    <a:solidFill>
                      <a:srgbClr val="0E2B8D"/>
                    </a:solidFill>
                  </a:rPr>
                  <a:t>ЗАДОЛЖЕННОСТЬЮ*</a:t>
                </a:r>
                <a:endParaRPr lang="ru-RU" sz="1400" b="1" dirty="0">
                  <a:solidFill>
                    <a:srgbClr val="0E2B8D"/>
                  </a:solidFill>
                </a:endParaRPr>
              </a:p>
            </p:txBody>
          </p:sp>
          <p:sp>
            <p:nvSpPr>
              <p:cNvPr id="10" name="TextBox 9"/>
              <p:cNvSpPr txBox="1"/>
              <p:nvPr/>
            </p:nvSpPr>
            <p:spPr>
              <a:xfrm>
                <a:off x="849313" y="1227693"/>
                <a:ext cx="647700" cy="400110"/>
              </a:xfrm>
              <a:prstGeom prst="rect">
                <a:avLst/>
              </a:prstGeom>
              <a:noFill/>
            </p:spPr>
            <p:txBody>
              <a:bodyPr>
                <a:spAutoFit/>
              </a:bodyPr>
              <a:lstStyle/>
              <a:p>
                <a:pPr>
                  <a:defRPr/>
                </a:pPr>
                <a:r>
                  <a:rPr lang="ru-RU" sz="2000" b="1" dirty="0">
                    <a:solidFill>
                      <a:schemeClr val="tx1">
                        <a:lumMod val="65000"/>
                        <a:lumOff val="35000"/>
                      </a:schemeClr>
                    </a:solidFill>
                  </a:rPr>
                  <a:t>1.</a:t>
                </a:r>
              </a:p>
            </p:txBody>
          </p:sp>
          <p:sp>
            <p:nvSpPr>
              <p:cNvPr id="11" name="Скругленный прямоугольник 10"/>
              <p:cNvSpPr/>
              <p:nvPr/>
            </p:nvSpPr>
            <p:spPr>
              <a:xfrm>
                <a:off x="1280592" y="2357375"/>
                <a:ext cx="3446246" cy="526182"/>
              </a:xfrm>
              <a:prstGeom prst="roundRect">
                <a:avLst/>
              </a:prstGeom>
              <a:solidFill>
                <a:schemeClr val="bg1">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defRPr/>
                </a:pPr>
                <a:r>
                  <a:rPr lang="ru-RU" sz="1400" b="1" dirty="0" smtClean="0">
                    <a:solidFill>
                      <a:srgbClr val="0E2B8D"/>
                    </a:solidFill>
                  </a:rPr>
                  <a:t>КОМИССИЯ ЗА ФАКТОРИНГОВОЕ ОБСЛУЖИВАНИЕ**</a:t>
                </a:r>
              </a:p>
            </p:txBody>
          </p:sp>
          <p:sp>
            <p:nvSpPr>
              <p:cNvPr id="12" name="TextBox 11"/>
              <p:cNvSpPr txBox="1"/>
              <p:nvPr/>
            </p:nvSpPr>
            <p:spPr>
              <a:xfrm>
                <a:off x="849313" y="2333715"/>
                <a:ext cx="647700" cy="400110"/>
              </a:xfrm>
              <a:prstGeom prst="rect">
                <a:avLst/>
              </a:prstGeom>
              <a:noFill/>
            </p:spPr>
            <p:txBody>
              <a:bodyPr>
                <a:spAutoFit/>
              </a:bodyPr>
              <a:lstStyle/>
              <a:p>
                <a:pPr>
                  <a:defRPr/>
                </a:pPr>
                <a:r>
                  <a:rPr lang="ru-RU" sz="2000" b="1" dirty="0">
                    <a:solidFill>
                      <a:schemeClr val="tx1">
                        <a:lumMod val="65000"/>
                        <a:lumOff val="35000"/>
                      </a:schemeClr>
                    </a:solidFill>
                  </a:rPr>
                  <a:t>2.</a:t>
                </a:r>
              </a:p>
            </p:txBody>
          </p:sp>
          <p:sp>
            <p:nvSpPr>
              <p:cNvPr id="14" name="Скругленный прямоугольник 13"/>
              <p:cNvSpPr/>
              <p:nvPr/>
            </p:nvSpPr>
            <p:spPr>
              <a:xfrm>
                <a:off x="1280592" y="3185511"/>
                <a:ext cx="3446246" cy="521990"/>
              </a:xfrm>
              <a:prstGeom prst="roundRect">
                <a:avLst/>
              </a:prstGeom>
              <a:solidFill>
                <a:schemeClr val="bg1">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defRPr/>
                </a:pPr>
                <a:r>
                  <a:rPr lang="ru-RU" sz="1400" b="1" dirty="0" smtClean="0">
                    <a:solidFill>
                      <a:srgbClr val="0E2B8D"/>
                    </a:solidFill>
                  </a:rPr>
                  <a:t>КОМИССИЯ</a:t>
                </a:r>
                <a:r>
                  <a:rPr lang="en-US" sz="1400" b="1" dirty="0" smtClean="0">
                    <a:solidFill>
                      <a:srgbClr val="0E2B8D"/>
                    </a:solidFill>
                  </a:rPr>
                  <a:t> </a:t>
                </a:r>
                <a:r>
                  <a:rPr lang="ru-RU" sz="1400" b="1" dirty="0" smtClean="0">
                    <a:solidFill>
                      <a:srgbClr val="0E2B8D"/>
                    </a:solidFill>
                  </a:rPr>
                  <a:t>ЗА</a:t>
                </a:r>
                <a:r>
                  <a:rPr lang="en-US" sz="1400" b="1" dirty="0" smtClean="0">
                    <a:solidFill>
                      <a:srgbClr val="0E2B8D"/>
                    </a:solidFill>
                  </a:rPr>
                  <a:t> </a:t>
                </a:r>
                <a:r>
                  <a:rPr lang="ru-RU" sz="1400" b="1" dirty="0" smtClean="0">
                    <a:solidFill>
                      <a:srgbClr val="0E2B8D"/>
                    </a:solidFill>
                  </a:rPr>
                  <a:t>ПРЕДОСТАВЛЕНИЕ</a:t>
                </a:r>
                <a:r>
                  <a:rPr lang="en-US" sz="1400" b="1" dirty="0" smtClean="0">
                    <a:solidFill>
                      <a:srgbClr val="0E2B8D"/>
                    </a:solidFill>
                  </a:rPr>
                  <a:t> </a:t>
                </a:r>
                <a:r>
                  <a:rPr lang="ru-RU" sz="1400" b="1" dirty="0" smtClean="0">
                    <a:solidFill>
                      <a:srgbClr val="0E2B8D"/>
                    </a:solidFill>
                  </a:rPr>
                  <a:t>ДЕНЕЖНЫХ РЕСУРСОВ</a:t>
                </a:r>
                <a:endParaRPr lang="ru-RU" sz="1400" b="1" dirty="0">
                  <a:solidFill>
                    <a:srgbClr val="0E2B8D"/>
                  </a:solidFill>
                </a:endParaRPr>
              </a:p>
            </p:txBody>
          </p:sp>
          <p:sp>
            <p:nvSpPr>
              <p:cNvPr id="15" name="TextBox 14"/>
              <p:cNvSpPr txBox="1"/>
              <p:nvPr/>
            </p:nvSpPr>
            <p:spPr>
              <a:xfrm>
                <a:off x="849313" y="3163231"/>
                <a:ext cx="647700" cy="400110"/>
              </a:xfrm>
              <a:prstGeom prst="rect">
                <a:avLst/>
              </a:prstGeom>
              <a:noFill/>
            </p:spPr>
            <p:txBody>
              <a:bodyPr>
                <a:spAutoFit/>
              </a:bodyPr>
              <a:lstStyle/>
              <a:p>
                <a:pPr>
                  <a:defRPr/>
                </a:pPr>
                <a:r>
                  <a:rPr lang="ru-RU" sz="2000" b="1" dirty="0">
                    <a:solidFill>
                      <a:schemeClr val="tx1">
                        <a:lumMod val="65000"/>
                        <a:lumOff val="35000"/>
                      </a:schemeClr>
                    </a:solidFill>
                  </a:rPr>
                  <a:t>3.</a:t>
                </a:r>
              </a:p>
            </p:txBody>
          </p:sp>
        </p:grpSp>
        <p:sp>
          <p:nvSpPr>
            <p:cNvPr id="22" name="Скругленный прямоугольник 21"/>
            <p:cNvSpPr/>
            <p:nvPr/>
          </p:nvSpPr>
          <p:spPr>
            <a:xfrm>
              <a:off x="4726838" y="1504198"/>
              <a:ext cx="4771211" cy="501352"/>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23" name="Скругленный прямоугольник 4"/>
            <p:cNvSpPr/>
            <p:nvPr/>
          </p:nvSpPr>
          <p:spPr>
            <a:xfrm>
              <a:off x="4754028" y="1564043"/>
              <a:ext cx="4716830" cy="381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600" dirty="0" smtClean="0"/>
                <a:t>Фиксированная комиссия от 0 до 60 руб. за учет</a:t>
              </a:r>
            </a:p>
            <a:p>
              <a:pPr lvl="0" algn="ctr" defTabSz="533400">
                <a:lnSpc>
                  <a:spcPct val="90000"/>
                </a:lnSpc>
                <a:spcBef>
                  <a:spcPct val="0"/>
                </a:spcBef>
                <a:spcAft>
                  <a:spcPts val="0"/>
                </a:spcAft>
              </a:pPr>
              <a:r>
                <a:rPr lang="ru-RU" sz="1600" dirty="0" smtClean="0"/>
                <a:t> и обработку одной счет-фактуры</a:t>
              </a:r>
              <a:endParaRPr lang="ru-RU" sz="1600" b="1" kern="1200" dirty="0"/>
            </a:p>
          </p:txBody>
        </p:sp>
        <p:sp>
          <p:nvSpPr>
            <p:cNvPr id="25" name="Скругленный прямоугольник 24"/>
            <p:cNvSpPr/>
            <p:nvPr/>
          </p:nvSpPr>
          <p:spPr>
            <a:xfrm>
              <a:off x="4726838" y="2391282"/>
              <a:ext cx="4771212" cy="501352"/>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26" name="Скругленный прямоугольник 4"/>
            <p:cNvSpPr/>
            <p:nvPr/>
          </p:nvSpPr>
          <p:spPr>
            <a:xfrm>
              <a:off x="4775526" y="2468659"/>
              <a:ext cx="4716831" cy="381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600" dirty="0" smtClean="0"/>
                <a:t>% от поставки за каждый день финансирования. Зависит от группы риска поставщика и дебитора</a:t>
              </a:r>
              <a:endParaRPr lang="ru-RU" sz="1600" b="1" kern="1200" dirty="0"/>
            </a:p>
          </p:txBody>
        </p:sp>
        <p:sp>
          <p:nvSpPr>
            <p:cNvPr id="27" name="Скругленный прямоугольник 26"/>
            <p:cNvSpPr/>
            <p:nvPr/>
          </p:nvSpPr>
          <p:spPr>
            <a:xfrm>
              <a:off x="4744753" y="3232358"/>
              <a:ext cx="4753297" cy="501352"/>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28" name="Скругленный прямоугольник 4"/>
            <p:cNvSpPr/>
            <p:nvPr/>
          </p:nvSpPr>
          <p:spPr>
            <a:xfrm>
              <a:off x="4793444" y="3254684"/>
              <a:ext cx="4699120" cy="381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600" dirty="0" smtClean="0"/>
                <a:t>% от суммы финансирования за каждый день финансирования. Зависит от срока финансирования</a:t>
              </a:r>
              <a:endParaRPr lang="ru-RU" sz="1600" b="1" kern="1200" dirty="0"/>
            </a:p>
          </p:txBody>
        </p:sp>
      </p:grpSp>
      <p:sp>
        <p:nvSpPr>
          <p:cNvPr id="30" name="Прямоугольник 29"/>
          <p:cNvSpPr/>
          <p:nvPr/>
        </p:nvSpPr>
        <p:spPr>
          <a:xfrm>
            <a:off x="387893" y="6362164"/>
            <a:ext cx="6984777" cy="523220"/>
          </a:xfrm>
          <a:prstGeom prst="rect">
            <a:avLst/>
          </a:prstGeom>
        </p:spPr>
        <p:txBody>
          <a:bodyPr wrap="square">
            <a:spAutoFit/>
          </a:bodyPr>
          <a:lstStyle/>
          <a:p>
            <a:r>
              <a:rPr lang="ru-RU" sz="1400" dirty="0">
                <a:solidFill>
                  <a:schemeClr val="tx1">
                    <a:lumMod val="50000"/>
                    <a:lumOff val="50000"/>
                  </a:schemeClr>
                </a:solidFill>
                <a:latin typeface="+mn-lt"/>
              </a:rPr>
              <a:t>*  Тариф от 0 руб. за обработку счет-фактуры – при условии ЮЗЭДО</a:t>
            </a:r>
          </a:p>
          <a:p>
            <a:r>
              <a:rPr lang="ru-RU" sz="1400" dirty="0">
                <a:solidFill>
                  <a:schemeClr val="tx1">
                    <a:lumMod val="50000"/>
                    <a:lumOff val="50000"/>
                  </a:schemeClr>
                </a:solidFill>
                <a:latin typeface="+mn-lt"/>
              </a:rPr>
              <a:t>** Скидка при расчетах через ПСБ</a:t>
            </a:r>
          </a:p>
        </p:txBody>
      </p:sp>
    </p:spTree>
    <p:extLst>
      <p:ext uri="{BB962C8B-B14F-4D97-AF65-F5344CB8AC3E}">
        <p14:creationId xmlns:p14="http://schemas.microsoft.com/office/powerpoint/2010/main" val="8002877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ФАКТОРИНГ С РЕГРЕССОМ</a:t>
            </a:r>
            <a:endParaRPr lang="ru-RU" altLang="ru-RU" sz="3200" b="1" dirty="0">
              <a:solidFill>
                <a:schemeClr val="bg1"/>
              </a:solidFill>
              <a:latin typeface="+mj-l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040" y="2492896"/>
            <a:ext cx="4592959" cy="3168352"/>
          </a:xfrm>
          <a:prstGeom prst="rect">
            <a:avLst/>
          </a:prstGeom>
        </p:spPr>
      </p:pic>
      <p:sp>
        <p:nvSpPr>
          <p:cNvPr id="5" name="TextBox 4"/>
          <p:cNvSpPr txBox="1"/>
          <p:nvPr/>
        </p:nvSpPr>
        <p:spPr>
          <a:xfrm>
            <a:off x="-303584" y="2484296"/>
            <a:ext cx="6033119" cy="3681008"/>
          </a:xfrm>
          <a:prstGeom prst="rect">
            <a:avLst/>
          </a:prstGeom>
          <a:noFill/>
        </p:spPr>
        <p:txBody>
          <a:bodyPr wrap="square" rtlCol="0">
            <a:spAutoFit/>
          </a:bodyPr>
          <a:lstStyle/>
          <a:p>
            <a:pPr marL="800100" lvl="1" indent="-342900" algn="just">
              <a:spcBef>
                <a:spcPts val="420"/>
              </a:spcBef>
              <a:buClr>
                <a:srgbClr val="8E8E8E"/>
              </a:buClr>
              <a:buFont typeface="Wingdings" pitchFamily="2" charset="2"/>
              <a:buBlip>
                <a:blip r:embed="rId4"/>
              </a:buBlip>
              <a:defRPr/>
            </a:pPr>
            <a:r>
              <a:rPr lang="ru-RU" sz="1600" dirty="0" smtClean="0">
                <a:solidFill>
                  <a:srgbClr val="002395"/>
                </a:solidFill>
                <a:latin typeface="+mn-lt"/>
                <a:cs typeface="Arial" pitchFamily="34" charset="0"/>
              </a:rPr>
              <a:t>Финансирование </a:t>
            </a:r>
            <a:r>
              <a:rPr lang="ru-RU" sz="1600" dirty="0">
                <a:solidFill>
                  <a:srgbClr val="002395"/>
                </a:solidFill>
                <a:latin typeface="+mn-lt"/>
                <a:cs typeface="Arial" pitchFamily="34" charset="0"/>
              </a:rPr>
              <a:t>до 95% от суммы поставки</a:t>
            </a:r>
          </a:p>
          <a:p>
            <a:pPr marL="800100" lvl="1" indent="-342900" algn="just">
              <a:spcBef>
                <a:spcPts val="420"/>
              </a:spcBef>
              <a:spcAft>
                <a:spcPts val="600"/>
              </a:spcAft>
              <a:buClr>
                <a:srgbClr val="8E8E8E"/>
              </a:buClr>
              <a:defRPr/>
            </a:pPr>
            <a:r>
              <a:rPr lang="ru-RU" sz="1600" dirty="0">
                <a:solidFill>
                  <a:srgbClr val="DA5800"/>
                </a:solidFill>
                <a:latin typeface="+mn-lt"/>
              </a:rPr>
              <a:t>		отсутствие кассовых разрывов у Поставщика</a:t>
            </a:r>
          </a:p>
          <a:p>
            <a:pPr marL="800100" lvl="1" indent="-342900" algn="just" eaLnBrk="0" hangingPunct="0">
              <a:spcBef>
                <a:spcPct val="25000"/>
              </a:spcBef>
              <a:buClr>
                <a:srgbClr val="8E8E8E"/>
              </a:buClr>
              <a:buFontTx/>
              <a:buBlip>
                <a:blip r:embed="rId4"/>
              </a:buBlip>
              <a:defRPr/>
            </a:pPr>
            <a:r>
              <a:rPr lang="ru-RU" sz="1600" dirty="0">
                <a:solidFill>
                  <a:schemeClr val="accent2"/>
                </a:solidFill>
                <a:latin typeface="+mn-lt"/>
              </a:rPr>
              <a:t>Конкурентные преимущества </a:t>
            </a:r>
          </a:p>
          <a:p>
            <a:pPr algn="just" eaLnBrk="0" hangingPunct="0">
              <a:spcBef>
                <a:spcPct val="20000"/>
              </a:spcBef>
              <a:spcAft>
                <a:spcPts val="600"/>
              </a:spcAft>
              <a:defRPr/>
            </a:pPr>
            <a:r>
              <a:rPr lang="ru-RU" sz="1600" kern="0" dirty="0">
                <a:solidFill>
                  <a:srgbClr val="DA5800"/>
                </a:solidFill>
                <a:latin typeface="+mn-lt"/>
              </a:rPr>
              <a:t>	</a:t>
            </a:r>
            <a:r>
              <a:rPr lang="ru-RU" sz="1600" dirty="0" smtClean="0">
                <a:solidFill>
                  <a:srgbClr val="DA5800"/>
                </a:solidFill>
                <a:latin typeface="+mn-lt"/>
              </a:rPr>
              <a:t>предоставление </a:t>
            </a:r>
            <a:r>
              <a:rPr lang="ru-RU" sz="1600" dirty="0">
                <a:solidFill>
                  <a:srgbClr val="DA5800"/>
                </a:solidFill>
                <a:latin typeface="+mn-lt"/>
              </a:rPr>
              <a:t>льготных условий от </a:t>
            </a:r>
            <a:r>
              <a:rPr lang="ru-RU" sz="1600" dirty="0" smtClean="0">
                <a:solidFill>
                  <a:srgbClr val="DA5800"/>
                </a:solidFill>
                <a:latin typeface="+mn-lt"/>
              </a:rPr>
              <a:t>Поставщика</a:t>
            </a:r>
            <a:endParaRPr lang="ru-RU" sz="1600" dirty="0">
              <a:solidFill>
                <a:srgbClr val="DA5800"/>
              </a:solidFill>
              <a:latin typeface="+mn-lt"/>
            </a:endParaRPr>
          </a:p>
          <a:p>
            <a:pPr marL="800100" lvl="1" indent="-342900" algn="just">
              <a:spcBef>
                <a:spcPct val="25000"/>
              </a:spcBef>
              <a:buClr>
                <a:srgbClr val="8E8E8E"/>
              </a:buClr>
              <a:buFont typeface="Wingdings" pitchFamily="2" charset="2"/>
              <a:buBlip>
                <a:blip r:embed="rId4"/>
              </a:buBlip>
              <a:defRPr/>
            </a:pPr>
            <a:r>
              <a:rPr lang="ru-RU" sz="1600" dirty="0">
                <a:solidFill>
                  <a:srgbClr val="002395"/>
                </a:solidFill>
                <a:latin typeface="+mn-lt"/>
              </a:rPr>
              <a:t>Оперативное реагирование на изменение спроса </a:t>
            </a:r>
          </a:p>
          <a:p>
            <a:pPr lvl="1" algn="just">
              <a:spcBef>
                <a:spcPct val="25000"/>
              </a:spcBef>
              <a:buClr>
                <a:srgbClr val="8E8E8E"/>
              </a:buClr>
              <a:defRPr/>
            </a:pPr>
            <a:r>
              <a:rPr lang="ru-RU" sz="1600" dirty="0" smtClean="0">
                <a:solidFill>
                  <a:srgbClr val="002395"/>
                </a:solidFill>
                <a:latin typeface="+mn-lt"/>
              </a:rPr>
              <a:t>	</a:t>
            </a:r>
            <a:r>
              <a:rPr lang="ru-RU" sz="1600" dirty="0" smtClean="0">
                <a:solidFill>
                  <a:srgbClr val="DA5800"/>
                </a:solidFill>
                <a:latin typeface="+mn-lt"/>
              </a:rPr>
              <a:t>возможность резкого увеличения объема закупок</a:t>
            </a:r>
            <a:endParaRPr lang="ru-RU" sz="1400" dirty="0" smtClean="0">
              <a:solidFill>
                <a:srgbClr val="DA5800"/>
              </a:solidFill>
              <a:latin typeface="+mn-lt"/>
            </a:endParaRPr>
          </a:p>
          <a:p>
            <a:pPr marL="800100" lvl="1" indent="-342900" algn="just" eaLnBrk="0" hangingPunct="0">
              <a:spcBef>
                <a:spcPts val="420"/>
              </a:spcBef>
              <a:buClr>
                <a:srgbClr val="8E8E8E"/>
              </a:buClr>
              <a:buFontTx/>
              <a:buBlip>
                <a:blip r:embed="rId4"/>
              </a:buBlip>
              <a:defRPr/>
            </a:pPr>
            <a:r>
              <a:rPr lang="ru-RU" sz="1600" dirty="0" smtClean="0">
                <a:solidFill>
                  <a:srgbClr val="0E2B8D"/>
                </a:solidFill>
                <a:latin typeface="+mn-lt"/>
                <a:cs typeface="Arial" pitchFamily="34" charset="0"/>
              </a:rPr>
              <a:t>Долгосрочное </a:t>
            </a:r>
            <a:r>
              <a:rPr lang="ru-RU" sz="1600" dirty="0">
                <a:solidFill>
                  <a:srgbClr val="0E2B8D"/>
                </a:solidFill>
                <a:latin typeface="+mn-lt"/>
                <a:cs typeface="Arial" pitchFamily="34" charset="0"/>
              </a:rPr>
              <a:t>сотрудничество</a:t>
            </a:r>
          </a:p>
          <a:p>
            <a:pPr lvl="1" algn="just" eaLnBrk="0" hangingPunct="0">
              <a:spcBef>
                <a:spcPts val="420"/>
              </a:spcBef>
              <a:spcAft>
                <a:spcPts val="600"/>
              </a:spcAft>
              <a:defRPr/>
            </a:pPr>
            <a:r>
              <a:rPr lang="ru-RU" sz="1600" dirty="0">
                <a:solidFill>
                  <a:srgbClr val="0E2B8D"/>
                </a:solidFill>
                <a:latin typeface="+mn-lt"/>
                <a:cs typeface="Arial" pitchFamily="34" charset="0"/>
              </a:rPr>
              <a:t>	</a:t>
            </a:r>
            <a:r>
              <a:rPr lang="ru-RU" sz="1600" dirty="0" smtClean="0">
                <a:solidFill>
                  <a:srgbClr val="DA5800"/>
                </a:solidFill>
                <a:latin typeface="+mn-lt"/>
                <a:cs typeface="Arial" pitchFamily="34" charset="0"/>
              </a:rPr>
              <a:t>заключение </a:t>
            </a:r>
            <a:r>
              <a:rPr lang="ru-RU" sz="1600" dirty="0">
                <a:solidFill>
                  <a:srgbClr val="DA5800"/>
                </a:solidFill>
                <a:latin typeface="+mn-lt"/>
                <a:cs typeface="Arial" pitchFamily="34" charset="0"/>
              </a:rPr>
              <a:t>бессрочного Договора факторинга </a:t>
            </a:r>
          </a:p>
          <a:p>
            <a:pPr marL="800100" lvl="1" indent="-342900" algn="just">
              <a:spcBef>
                <a:spcPct val="25000"/>
              </a:spcBef>
              <a:buClr>
                <a:srgbClr val="8E8E8E"/>
              </a:buClr>
              <a:buFont typeface="Wingdings" pitchFamily="2" charset="2"/>
              <a:buBlip>
                <a:blip r:embed="rId4"/>
              </a:buBlip>
              <a:defRPr/>
            </a:pPr>
            <a:r>
              <a:rPr lang="ru-RU" sz="1600" dirty="0">
                <a:solidFill>
                  <a:schemeClr val="accent2"/>
                </a:solidFill>
                <a:latin typeface="+mn-lt"/>
              </a:rPr>
              <a:t>Финансирование без залога</a:t>
            </a:r>
          </a:p>
          <a:p>
            <a:pPr marL="342900" indent="-342900" algn="just">
              <a:spcBef>
                <a:spcPct val="25000"/>
              </a:spcBef>
              <a:spcAft>
                <a:spcPts val="600"/>
              </a:spcAft>
              <a:buClr>
                <a:srgbClr val="8E8E8E"/>
              </a:buClr>
              <a:buFont typeface="Wingdings" pitchFamily="2" charset="2"/>
              <a:buNone/>
              <a:defRPr/>
            </a:pPr>
            <a:r>
              <a:rPr lang="ru-RU" sz="1600" dirty="0">
                <a:solidFill>
                  <a:srgbClr val="DA5800"/>
                </a:solidFill>
                <a:latin typeface="+mn-lt"/>
              </a:rPr>
              <a:t>		</a:t>
            </a:r>
            <a:r>
              <a:rPr lang="ru-RU" sz="1600" dirty="0" smtClean="0">
                <a:solidFill>
                  <a:srgbClr val="DA5800"/>
                </a:solidFill>
                <a:latin typeface="+mn-lt"/>
              </a:rPr>
              <a:t>экономия </a:t>
            </a:r>
            <a:r>
              <a:rPr lang="ru-RU" sz="1600" dirty="0">
                <a:solidFill>
                  <a:srgbClr val="DA5800"/>
                </a:solidFill>
                <a:latin typeface="+mn-lt"/>
              </a:rPr>
              <a:t>на расходах по оформлению залога</a:t>
            </a:r>
          </a:p>
          <a:p>
            <a:pPr algn="just"/>
            <a:endParaRPr lang="ru-RU" sz="2000" dirty="0">
              <a:latin typeface="+mn-lt"/>
            </a:endParaRPr>
          </a:p>
        </p:txBody>
      </p:sp>
      <p:sp>
        <p:nvSpPr>
          <p:cNvPr id="6" name="TextBox 5"/>
          <p:cNvSpPr txBox="1"/>
          <p:nvPr/>
        </p:nvSpPr>
        <p:spPr>
          <a:xfrm>
            <a:off x="0" y="1353542"/>
            <a:ext cx="9905999" cy="923330"/>
          </a:xfrm>
          <a:prstGeom prst="rect">
            <a:avLst/>
          </a:prstGeom>
          <a:noFill/>
        </p:spPr>
        <p:txBody>
          <a:bodyPr wrap="square" rtlCol="0">
            <a:spAutoFit/>
          </a:bodyPr>
          <a:lstStyle/>
          <a:p>
            <a:pPr algn="ctr"/>
            <a:r>
              <a:rPr lang="ru-RU" b="1" dirty="0" smtClean="0">
                <a:solidFill>
                  <a:srgbClr val="002394"/>
                </a:solidFill>
                <a:latin typeface="+mn-lt"/>
                <a:cs typeface="Arial" pitchFamily="34" charset="0"/>
              </a:rPr>
              <a:t>ПОСТАВЩИК НЕСЕТ ОТВЕТСТВЕННОСТЬ ЗА ИСПОЛНЕНИЕ ПОКУПАТЕЛЕМ СВОИХ ОБЯЗАТЕЛЬСТВ ПО ОПЛАТЕ ПОСТАВОК</a:t>
            </a:r>
          </a:p>
          <a:p>
            <a:pPr algn="ctr"/>
            <a:endParaRPr lang="ru-RU" dirty="0">
              <a:solidFill>
                <a:srgbClr val="002394"/>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ФАКТОРИНГ С РЕГРЕССОМ</a:t>
            </a:r>
            <a:endParaRPr lang="ru-RU" altLang="ru-RU" sz="3200" b="1" dirty="0">
              <a:solidFill>
                <a:schemeClr val="bg1"/>
              </a:solidFill>
              <a:latin typeface="+mj-lt"/>
            </a:endParaRPr>
          </a:p>
        </p:txBody>
      </p:sp>
      <p:grpSp>
        <p:nvGrpSpPr>
          <p:cNvPr id="48" name="Группа 53"/>
          <p:cNvGrpSpPr>
            <a:grpSpLocks/>
          </p:cNvGrpSpPr>
          <p:nvPr/>
        </p:nvGrpSpPr>
        <p:grpSpPr bwMode="auto">
          <a:xfrm>
            <a:off x="705618" y="1382712"/>
            <a:ext cx="8351838" cy="4679950"/>
            <a:chOff x="632520" y="548680"/>
            <a:chExt cx="8352928" cy="4680520"/>
          </a:xfrm>
        </p:grpSpPr>
        <p:sp>
          <p:nvSpPr>
            <p:cNvPr id="49" name="Прямоугольник 48"/>
            <p:cNvSpPr/>
            <p:nvPr/>
          </p:nvSpPr>
          <p:spPr>
            <a:xfrm>
              <a:off x="632520" y="548680"/>
              <a:ext cx="8352928" cy="4680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50" name="Прямая со стрелкой 155"/>
            <p:cNvCxnSpPr>
              <a:cxnSpLocks noChangeShapeType="1"/>
            </p:cNvCxnSpPr>
            <p:nvPr/>
          </p:nvCxnSpPr>
          <p:spPr bwMode="auto">
            <a:xfrm rot="16200000" flipH="1">
              <a:off x="1603650" y="2010002"/>
              <a:ext cx="3015496" cy="1876349"/>
            </a:xfrm>
            <a:prstGeom prst="bentConnector3">
              <a:avLst>
                <a:gd name="adj1" fmla="val 99519"/>
              </a:avLst>
            </a:prstGeom>
            <a:noFill/>
            <a:ln w="28575" algn="ctr">
              <a:solidFill>
                <a:srgbClr val="0E2B8D"/>
              </a:solidFill>
              <a:prstDash val="sysDash"/>
              <a:miter lim="800000"/>
              <a:headEnd type="oval" w="med" len="med"/>
              <a:tailEnd type="triangle" w="med" len="med"/>
            </a:ln>
          </p:spPr>
        </p:cxnSp>
        <p:cxnSp>
          <p:nvCxnSpPr>
            <p:cNvPr id="51" name="Прямая со стрелкой 155"/>
            <p:cNvCxnSpPr>
              <a:cxnSpLocks noChangeShapeType="1"/>
            </p:cNvCxnSpPr>
            <p:nvPr/>
          </p:nvCxnSpPr>
          <p:spPr bwMode="auto">
            <a:xfrm flipV="1">
              <a:off x="3285134" y="1237187"/>
              <a:ext cx="3752698" cy="306"/>
            </a:xfrm>
            <a:prstGeom prst="straightConnector1">
              <a:avLst/>
            </a:prstGeom>
            <a:noFill/>
            <a:ln w="28575" algn="ctr">
              <a:solidFill>
                <a:srgbClr val="0E2B8D"/>
              </a:solidFill>
              <a:prstDash val="sysDash"/>
              <a:round/>
              <a:headEnd type="oval" w="med" len="med"/>
              <a:tailEnd type="triangle" w="med" len="med"/>
            </a:ln>
          </p:spPr>
        </p:cxnSp>
        <p:cxnSp>
          <p:nvCxnSpPr>
            <p:cNvPr id="52" name="Прямая со стрелкой 155"/>
            <p:cNvCxnSpPr>
              <a:cxnSpLocks noChangeShapeType="1"/>
            </p:cNvCxnSpPr>
            <p:nvPr/>
          </p:nvCxnSpPr>
          <p:spPr bwMode="auto">
            <a:xfrm rot="5400000">
              <a:off x="5669385" y="2254628"/>
              <a:ext cx="3015496" cy="1529500"/>
            </a:xfrm>
            <a:prstGeom prst="bentConnector3">
              <a:avLst>
                <a:gd name="adj1" fmla="val 99824"/>
              </a:avLst>
            </a:prstGeom>
            <a:noFill/>
            <a:ln w="28575" algn="ctr">
              <a:solidFill>
                <a:srgbClr val="FE6700"/>
              </a:solidFill>
              <a:prstDash val="sysDash"/>
              <a:miter lim="800000"/>
              <a:headEnd type="oval" w="med" len="med"/>
              <a:tailEnd type="triangle" w="med" len="med"/>
            </a:ln>
          </p:spPr>
        </p:cxnSp>
        <p:sp>
          <p:nvSpPr>
            <p:cNvPr id="53" name="Прямоугольник 52"/>
            <p:cNvSpPr/>
            <p:nvPr/>
          </p:nvSpPr>
          <p:spPr>
            <a:xfrm>
              <a:off x="7107190" y="980533"/>
              <a:ext cx="1590883" cy="431853"/>
            </a:xfrm>
            <a:prstGeom prst="rect">
              <a:avLst/>
            </a:prstGeom>
            <a:solidFill>
              <a:srgbClr val="FE6700"/>
            </a:solidFill>
            <a:ln>
              <a:solidFill>
                <a:srgbClr val="FE6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t>Покупатели</a:t>
              </a:r>
              <a:endParaRPr lang="ru-RU" b="1" dirty="0"/>
            </a:p>
          </p:txBody>
        </p:sp>
        <p:sp>
          <p:nvSpPr>
            <p:cNvPr id="54" name="Овал 53"/>
            <p:cNvSpPr/>
            <p:nvPr/>
          </p:nvSpPr>
          <p:spPr>
            <a:xfrm>
              <a:off x="4882813" y="1061159"/>
              <a:ext cx="347707"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1</a:t>
              </a:r>
            </a:p>
          </p:txBody>
        </p:sp>
        <p:sp>
          <p:nvSpPr>
            <p:cNvPr id="55" name="Овал 54"/>
            <p:cNvSpPr/>
            <p:nvPr/>
          </p:nvSpPr>
          <p:spPr>
            <a:xfrm>
              <a:off x="7772450" y="2674040"/>
              <a:ext cx="347472" cy="342670"/>
            </a:xfrm>
            <a:prstGeom prst="ellipse">
              <a:avLst/>
            </a:prstGeom>
            <a:gradFill flip="none" rotWithShape="1">
              <a:gsLst>
                <a:gs pos="0">
                  <a:srgbClr val="FE6700">
                    <a:shade val="30000"/>
                    <a:satMod val="115000"/>
                  </a:srgbClr>
                </a:gs>
                <a:gs pos="50000">
                  <a:srgbClr val="FE6700">
                    <a:shade val="67500"/>
                    <a:satMod val="115000"/>
                  </a:srgbClr>
                </a:gs>
                <a:gs pos="100000">
                  <a:srgbClr val="FE67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4</a:t>
              </a:r>
            </a:p>
          </p:txBody>
        </p:sp>
        <p:pic>
          <p:nvPicPr>
            <p:cNvPr id="56" name="Picture 2"/>
            <p:cNvPicPr>
              <a:picLocks noChangeAspect="1" noChangeArrowheads="1"/>
            </p:cNvPicPr>
            <p:nvPr/>
          </p:nvPicPr>
          <p:blipFill>
            <a:blip r:embed="rId2" cstate="print"/>
            <a:srcRect/>
            <a:stretch>
              <a:fillRect/>
            </a:stretch>
          </p:blipFill>
          <p:spPr bwMode="auto">
            <a:xfrm>
              <a:off x="4119125" y="4249594"/>
              <a:ext cx="2154519" cy="619200"/>
            </a:xfrm>
            <a:prstGeom prst="rect">
              <a:avLst/>
            </a:prstGeom>
            <a:ln>
              <a:noFill/>
            </a:ln>
            <a:effectLst>
              <a:outerShdw blurRad="190500" algn="tl" rotWithShape="0">
                <a:srgbClr val="000000">
                  <a:alpha val="70000"/>
                </a:srgbClr>
              </a:outerShdw>
            </a:effectLst>
          </p:spPr>
        </p:pic>
        <p:sp>
          <p:nvSpPr>
            <p:cNvPr id="57" name="Овал 56"/>
            <p:cNvSpPr/>
            <p:nvPr/>
          </p:nvSpPr>
          <p:spPr>
            <a:xfrm>
              <a:off x="2005955" y="2606331"/>
              <a:ext cx="346120"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2</a:t>
              </a:r>
            </a:p>
          </p:txBody>
        </p:sp>
        <p:cxnSp>
          <p:nvCxnSpPr>
            <p:cNvPr id="58" name="Прямая со стрелкой 155"/>
            <p:cNvCxnSpPr>
              <a:cxnSpLocks noChangeShapeType="1"/>
            </p:cNvCxnSpPr>
            <p:nvPr/>
          </p:nvCxnSpPr>
          <p:spPr bwMode="auto">
            <a:xfrm rot="16200000" flipH="1">
              <a:off x="739292" y="1557808"/>
              <a:ext cx="3632302" cy="2849271"/>
            </a:xfrm>
            <a:prstGeom prst="bentConnector3">
              <a:avLst>
                <a:gd name="adj1" fmla="val 99935"/>
              </a:avLst>
            </a:prstGeom>
            <a:noFill/>
            <a:ln w="28575" algn="ctr">
              <a:solidFill>
                <a:srgbClr val="0E2B8D"/>
              </a:solidFill>
              <a:prstDash val="sysDash"/>
              <a:miter lim="800000"/>
              <a:headEnd/>
              <a:tailEnd type="triangle" w="med" len="med"/>
            </a:ln>
          </p:spPr>
        </p:cxnSp>
        <p:sp>
          <p:nvSpPr>
            <p:cNvPr id="59" name="Овал 58"/>
            <p:cNvSpPr/>
            <p:nvPr/>
          </p:nvSpPr>
          <p:spPr>
            <a:xfrm>
              <a:off x="963109" y="3565297"/>
              <a:ext cx="347707" cy="342942"/>
            </a:xfrm>
            <a:prstGeom prst="ellipse">
              <a:avLst/>
            </a:prstGeom>
            <a:solidFill>
              <a:srgbClr val="002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rPr>
                <a:t>6</a:t>
              </a:r>
            </a:p>
          </p:txBody>
        </p:sp>
        <p:sp>
          <p:nvSpPr>
            <p:cNvPr id="60" name="TextBox 43"/>
            <p:cNvSpPr txBox="1">
              <a:spLocks noChangeArrowheads="1"/>
            </p:cNvSpPr>
            <p:nvPr/>
          </p:nvSpPr>
          <p:spPr bwMode="auto">
            <a:xfrm>
              <a:off x="3423709" y="620127"/>
              <a:ext cx="3335773" cy="462018"/>
            </a:xfrm>
            <a:prstGeom prst="rect">
              <a:avLst/>
            </a:prstGeom>
            <a:noFill/>
            <a:ln w="9525">
              <a:noFill/>
              <a:miter lim="800000"/>
              <a:headEnd/>
              <a:tailEnd/>
            </a:ln>
          </p:spPr>
          <p:txBody>
            <a:bodyPr>
              <a:spAutoFit/>
            </a:bodyPr>
            <a:lstStyle/>
            <a:p>
              <a:pPr algn="ctr">
                <a:defRPr/>
              </a:pPr>
              <a:r>
                <a:rPr lang="ru-RU" sz="1200" b="1" i="1" dirty="0">
                  <a:solidFill>
                    <a:srgbClr val="002395"/>
                  </a:solidFill>
                  <a:latin typeface="+mn-lt"/>
                </a:rPr>
                <a:t>Поставка </a:t>
              </a:r>
              <a:r>
                <a:rPr lang="ru-RU" sz="1200" b="1" i="1" dirty="0" smtClean="0">
                  <a:solidFill>
                    <a:srgbClr val="002395"/>
                  </a:solidFill>
                  <a:latin typeface="+mn-lt"/>
                </a:rPr>
                <a:t>товара </a:t>
              </a:r>
              <a:r>
                <a:rPr lang="ru-RU" sz="1200" b="1" i="1" dirty="0">
                  <a:solidFill>
                    <a:srgbClr val="002395"/>
                  </a:solidFill>
                  <a:latin typeface="+mn-lt"/>
                </a:rPr>
                <a:t>на условиях отсрочки платежа</a:t>
              </a:r>
            </a:p>
          </p:txBody>
        </p:sp>
        <p:sp>
          <p:nvSpPr>
            <p:cNvPr id="61" name="TextBox 51"/>
            <p:cNvSpPr txBox="1">
              <a:spLocks noChangeArrowheads="1"/>
            </p:cNvSpPr>
            <p:nvPr/>
          </p:nvSpPr>
          <p:spPr bwMode="auto">
            <a:xfrm>
              <a:off x="1334287" y="2949272"/>
              <a:ext cx="2034573" cy="646410"/>
            </a:xfrm>
            <a:prstGeom prst="rect">
              <a:avLst/>
            </a:prstGeom>
            <a:solidFill>
              <a:schemeClr val="bg1">
                <a:lumMod val="95000"/>
              </a:schemeClr>
            </a:solidFill>
            <a:ln w="9525">
              <a:noFill/>
              <a:miter lim="800000"/>
              <a:headEnd/>
              <a:tailEnd/>
            </a:ln>
          </p:spPr>
          <p:txBody>
            <a:bodyPr wrap="square">
              <a:spAutoFit/>
            </a:bodyPr>
            <a:lstStyle/>
            <a:p>
              <a:pPr algn="ctr">
                <a:defRPr/>
              </a:pPr>
              <a:r>
                <a:rPr lang="ru-RU" sz="1200" b="1" i="1" dirty="0">
                  <a:solidFill>
                    <a:srgbClr val="002395"/>
                  </a:solidFill>
                  <a:latin typeface="+mn-lt"/>
                </a:rPr>
                <a:t>Уступка банку денежных требований по поставке</a:t>
              </a:r>
            </a:p>
          </p:txBody>
        </p:sp>
        <p:sp>
          <p:nvSpPr>
            <p:cNvPr id="62" name="TextBox 61"/>
            <p:cNvSpPr txBox="1"/>
            <p:nvPr/>
          </p:nvSpPr>
          <p:spPr>
            <a:xfrm>
              <a:off x="3152807" y="2924762"/>
              <a:ext cx="1535288" cy="831098"/>
            </a:xfrm>
            <a:prstGeom prst="rect">
              <a:avLst/>
            </a:prstGeom>
            <a:noFill/>
          </p:spPr>
          <p:txBody>
            <a:bodyPr wrap="square">
              <a:spAutoFit/>
            </a:bodyPr>
            <a:lstStyle/>
            <a:p>
              <a:pPr algn="ctr">
                <a:defRPr/>
              </a:pPr>
              <a:r>
                <a:rPr lang="ru-RU" sz="1200" b="1" i="1" dirty="0">
                  <a:solidFill>
                    <a:schemeClr val="tx1">
                      <a:lumMod val="75000"/>
                      <a:lumOff val="25000"/>
                    </a:schemeClr>
                  </a:solidFill>
                  <a:latin typeface="+mn-lt"/>
                </a:rPr>
                <a:t>Финансирование </a:t>
              </a:r>
              <a:r>
                <a:rPr lang="ru-RU" sz="1200" b="1" i="1" dirty="0" smtClean="0">
                  <a:solidFill>
                    <a:schemeClr val="tx1">
                      <a:lumMod val="75000"/>
                      <a:lumOff val="25000"/>
                    </a:schemeClr>
                  </a:solidFill>
                  <a:latin typeface="+mn-lt"/>
                </a:rPr>
                <a:t>поставщика до 9</a:t>
              </a:r>
              <a:r>
                <a:rPr lang="en-US" sz="1200" b="1" i="1" dirty="0" smtClean="0">
                  <a:solidFill>
                    <a:schemeClr val="tx1">
                      <a:lumMod val="75000"/>
                      <a:lumOff val="25000"/>
                    </a:schemeClr>
                  </a:solidFill>
                  <a:latin typeface="+mn-lt"/>
                </a:rPr>
                <a:t>9</a:t>
              </a:r>
              <a:r>
                <a:rPr lang="ru-RU" sz="1200" b="1" i="1" dirty="0" smtClean="0">
                  <a:solidFill>
                    <a:schemeClr val="tx1">
                      <a:lumMod val="75000"/>
                      <a:lumOff val="25000"/>
                    </a:schemeClr>
                  </a:solidFill>
                  <a:latin typeface="+mn-lt"/>
                </a:rPr>
                <a:t>% </a:t>
              </a:r>
              <a:r>
                <a:rPr lang="ru-RU" sz="1200" b="1" i="1" dirty="0">
                  <a:solidFill>
                    <a:schemeClr val="tx1">
                      <a:lumMod val="75000"/>
                      <a:lumOff val="25000"/>
                    </a:schemeClr>
                  </a:solidFill>
                  <a:latin typeface="+mn-lt"/>
                </a:rPr>
                <a:t>от суммы поставки </a:t>
              </a:r>
            </a:p>
          </p:txBody>
        </p:sp>
        <p:sp>
          <p:nvSpPr>
            <p:cNvPr id="63" name="Прямоугольник 72"/>
            <p:cNvSpPr>
              <a:spLocks noChangeArrowheads="1"/>
            </p:cNvSpPr>
            <p:nvPr/>
          </p:nvSpPr>
          <p:spPr bwMode="auto">
            <a:xfrm>
              <a:off x="7038919" y="3017544"/>
              <a:ext cx="1875082" cy="646410"/>
            </a:xfrm>
            <a:prstGeom prst="rect">
              <a:avLst/>
            </a:prstGeom>
            <a:solidFill>
              <a:schemeClr val="bg1">
                <a:lumMod val="95000"/>
              </a:schemeClr>
            </a:solidFill>
            <a:ln w="9525">
              <a:noFill/>
              <a:miter lim="800000"/>
              <a:headEnd/>
              <a:tailEnd/>
            </a:ln>
          </p:spPr>
          <p:txBody>
            <a:bodyPr>
              <a:spAutoFit/>
            </a:bodyPr>
            <a:lstStyle/>
            <a:p>
              <a:pPr algn="ctr">
                <a:defRPr/>
              </a:pPr>
              <a:r>
                <a:rPr lang="ru-RU" sz="1200" b="1" i="1" dirty="0">
                  <a:solidFill>
                    <a:srgbClr val="FE6700"/>
                  </a:solidFill>
                  <a:latin typeface="+mn-lt"/>
                  <a:cs typeface="Arial" charset="0"/>
                </a:rPr>
                <a:t>Оплата за </a:t>
              </a:r>
              <a:r>
                <a:rPr lang="ru-RU" sz="1200" b="1" i="1" dirty="0" smtClean="0">
                  <a:solidFill>
                    <a:srgbClr val="FE6700"/>
                  </a:solidFill>
                  <a:latin typeface="+mn-lt"/>
                  <a:cs typeface="Arial" charset="0"/>
                </a:rPr>
                <a:t>поставленный товар</a:t>
              </a:r>
              <a:endParaRPr lang="ru-RU" sz="1200" b="1" i="1" dirty="0">
                <a:solidFill>
                  <a:srgbClr val="FE6700"/>
                </a:solidFill>
                <a:latin typeface="+mn-lt"/>
                <a:cs typeface="Arial" charset="0"/>
              </a:endParaRPr>
            </a:p>
          </p:txBody>
        </p:sp>
        <p:cxnSp>
          <p:nvCxnSpPr>
            <p:cNvPr id="64" name="Прямая со стрелкой 155"/>
            <p:cNvCxnSpPr>
              <a:cxnSpLocks noChangeShapeType="1"/>
            </p:cNvCxnSpPr>
            <p:nvPr/>
          </p:nvCxnSpPr>
          <p:spPr bwMode="auto">
            <a:xfrm>
              <a:off x="1130808" y="1119000"/>
              <a:ext cx="555955" cy="0"/>
            </a:xfrm>
            <a:prstGeom prst="straightConnector1">
              <a:avLst/>
            </a:prstGeom>
            <a:noFill/>
            <a:ln w="28575" algn="ctr">
              <a:gradFill flip="none" rotWithShape="1">
                <a:gsLst>
                  <a:gs pos="0">
                    <a:srgbClr val="000000"/>
                  </a:gs>
                  <a:gs pos="39999">
                    <a:srgbClr val="0A128C"/>
                  </a:gs>
                  <a:gs pos="70000">
                    <a:srgbClr val="181CC7"/>
                  </a:gs>
                  <a:gs pos="88000">
                    <a:srgbClr val="7005D4"/>
                  </a:gs>
                  <a:gs pos="100000">
                    <a:srgbClr val="8C3D91"/>
                  </a:gs>
                </a:gsLst>
                <a:lin ang="13500000" scaled="1"/>
                <a:tileRect/>
              </a:gradFill>
              <a:prstDash val="sysDash"/>
              <a:round/>
              <a:headEnd type="none"/>
              <a:tailEnd type="oval" w="med" len="med"/>
            </a:ln>
          </p:spPr>
        </p:cxnSp>
        <p:cxnSp>
          <p:nvCxnSpPr>
            <p:cNvPr id="65" name="Прямая со стрелкой 155"/>
            <p:cNvCxnSpPr>
              <a:cxnSpLocks noChangeShapeType="1"/>
            </p:cNvCxnSpPr>
            <p:nvPr/>
          </p:nvCxnSpPr>
          <p:spPr bwMode="auto">
            <a:xfrm rot="16200000" flipV="1">
              <a:off x="2498088" y="2018877"/>
              <a:ext cx="2616519" cy="1597233"/>
            </a:xfrm>
            <a:prstGeom prst="bentConnector3">
              <a:avLst>
                <a:gd name="adj1" fmla="val 50000"/>
              </a:avLst>
            </a:prstGeom>
            <a:noFill/>
            <a:ln w="28575" algn="ctr">
              <a:solidFill>
                <a:schemeClr val="tx1">
                  <a:lumMod val="65000"/>
                  <a:lumOff val="35000"/>
                </a:schemeClr>
              </a:solidFill>
              <a:prstDash val="sysDash"/>
              <a:miter lim="800000"/>
              <a:headEnd type="oval"/>
              <a:tailEnd type="triangle" w="med" len="med"/>
            </a:ln>
          </p:spPr>
        </p:cxnSp>
        <p:sp>
          <p:nvSpPr>
            <p:cNvPr id="66" name="Овал 65"/>
            <p:cNvSpPr/>
            <p:nvPr/>
          </p:nvSpPr>
          <p:spPr>
            <a:xfrm>
              <a:off x="3771418" y="2656032"/>
              <a:ext cx="347707" cy="342942"/>
            </a:xfrm>
            <a:prstGeom prst="ellipse">
              <a:avLst/>
            </a:prstGeom>
            <a:gradFill>
              <a:gsLst>
                <a:gs pos="47000">
                  <a:schemeClr val="tx1">
                    <a:lumMod val="50000"/>
                    <a:lumOff val="50000"/>
                  </a:schemeClr>
                </a:gs>
                <a:gs pos="7001">
                  <a:srgbClr val="E6E6E6"/>
                </a:gs>
                <a:gs pos="32001">
                  <a:srgbClr val="7D8496"/>
                </a:gs>
                <a:gs pos="47000">
                  <a:srgbClr val="E6E6E6"/>
                </a:gs>
                <a:gs pos="85001">
                  <a:srgbClr val="7D8496"/>
                </a:gs>
                <a:gs pos="100000">
                  <a:srgbClr val="E6E6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3</a:t>
              </a:r>
            </a:p>
          </p:txBody>
        </p:sp>
        <p:cxnSp>
          <p:nvCxnSpPr>
            <p:cNvPr id="67" name="Прямая со стрелкой 155"/>
            <p:cNvCxnSpPr>
              <a:cxnSpLocks noChangeShapeType="1"/>
            </p:cNvCxnSpPr>
            <p:nvPr/>
          </p:nvCxnSpPr>
          <p:spPr bwMode="auto">
            <a:xfrm rot="16200000" flipV="1">
              <a:off x="3228433" y="1636240"/>
              <a:ext cx="2616519" cy="2362508"/>
            </a:xfrm>
            <a:prstGeom prst="bentConnector3">
              <a:avLst>
                <a:gd name="adj1" fmla="val 69608"/>
              </a:avLst>
            </a:prstGeom>
            <a:noFill/>
            <a:ln w="28575" algn="ctr">
              <a:solidFill>
                <a:schemeClr val="tx1">
                  <a:lumMod val="65000"/>
                  <a:lumOff val="35000"/>
                </a:schemeClr>
              </a:solidFill>
              <a:prstDash val="sysDash"/>
              <a:miter lim="800000"/>
              <a:headEnd type="oval"/>
              <a:tailEnd type="triangle" w="med" len="med"/>
            </a:ln>
          </p:spPr>
        </p:cxnSp>
        <p:sp>
          <p:nvSpPr>
            <p:cNvPr id="68" name="Rectangle 3"/>
            <p:cNvSpPr>
              <a:spLocks noChangeArrowheads="1"/>
            </p:cNvSpPr>
            <p:nvPr/>
          </p:nvSpPr>
          <p:spPr bwMode="auto">
            <a:xfrm>
              <a:off x="4881224" y="2492662"/>
              <a:ext cx="2163250" cy="1245000"/>
            </a:xfrm>
            <a:prstGeom prst="rect">
              <a:avLst/>
            </a:prstGeom>
            <a:solidFill>
              <a:schemeClr val="bg1">
                <a:lumMod val="95000"/>
              </a:schemeClr>
            </a:solidFill>
            <a:ln w="9525">
              <a:noFill/>
              <a:miter lim="800000"/>
              <a:headEnd/>
              <a:tailEnd/>
            </a:ln>
          </p:spPr>
          <p:txBody>
            <a:bodyPr wrap="none"/>
            <a:lstStyle/>
            <a:p>
              <a:pPr>
                <a:defRPr/>
              </a:pPr>
              <a:r>
                <a:rPr lang="ru-RU" sz="1200" b="1" i="1" dirty="0">
                  <a:solidFill>
                    <a:schemeClr val="tx1">
                      <a:lumMod val="65000"/>
                      <a:lumOff val="35000"/>
                    </a:schemeClr>
                  </a:solidFill>
                  <a:latin typeface="+mn-lt"/>
                  <a:cs typeface="Arial" pitchFamily="34" charset="0"/>
                </a:rPr>
                <a:t>Выплата остатка</a:t>
              </a:r>
            </a:p>
            <a:p>
              <a:pPr>
                <a:defRPr/>
              </a:pPr>
              <a:r>
                <a:rPr lang="ru-RU" sz="1200" b="1" i="1" dirty="0">
                  <a:solidFill>
                    <a:schemeClr val="tx1">
                      <a:lumMod val="65000"/>
                      <a:lumOff val="35000"/>
                    </a:schemeClr>
                  </a:solidFill>
                  <a:latin typeface="+mn-lt"/>
                  <a:cs typeface="Arial" pitchFamily="34" charset="0"/>
                </a:rPr>
                <a:t>полученных от </a:t>
              </a:r>
              <a:r>
                <a:rPr lang="ru-RU" sz="1200" b="1" i="1" dirty="0" smtClean="0">
                  <a:solidFill>
                    <a:schemeClr val="tx1">
                      <a:lumMod val="65000"/>
                      <a:lumOff val="35000"/>
                    </a:schemeClr>
                  </a:solidFill>
                  <a:latin typeface="+mn-lt"/>
                  <a:cs typeface="Arial" pitchFamily="34" charset="0"/>
                </a:rPr>
                <a:t>покупателей</a:t>
              </a:r>
              <a:endParaRPr lang="ru-RU" sz="1200" b="1" i="1" dirty="0">
                <a:solidFill>
                  <a:schemeClr val="tx1">
                    <a:lumMod val="65000"/>
                    <a:lumOff val="35000"/>
                  </a:schemeClr>
                </a:solidFill>
                <a:latin typeface="+mn-lt"/>
                <a:cs typeface="Arial" pitchFamily="34" charset="0"/>
              </a:endParaRPr>
            </a:p>
            <a:p>
              <a:pPr>
                <a:defRPr/>
              </a:pPr>
              <a:r>
                <a:rPr lang="ru-RU" sz="1200" b="1" i="1" dirty="0">
                  <a:solidFill>
                    <a:schemeClr val="tx1">
                      <a:lumMod val="65000"/>
                      <a:lumOff val="35000"/>
                    </a:schemeClr>
                  </a:solidFill>
                  <a:latin typeface="+mn-lt"/>
                  <a:cs typeface="Arial" pitchFamily="34" charset="0"/>
                </a:rPr>
                <a:t>денежных</a:t>
              </a:r>
            </a:p>
            <a:p>
              <a:pPr>
                <a:defRPr/>
              </a:pPr>
              <a:r>
                <a:rPr lang="ru-RU" sz="1200" b="1" i="1" dirty="0">
                  <a:solidFill>
                    <a:schemeClr val="tx1">
                      <a:lumMod val="65000"/>
                      <a:lumOff val="35000"/>
                    </a:schemeClr>
                  </a:solidFill>
                  <a:latin typeface="+mn-lt"/>
                  <a:cs typeface="Arial" pitchFamily="34" charset="0"/>
                </a:rPr>
                <a:t>средств за вычетом </a:t>
              </a:r>
            </a:p>
            <a:p>
              <a:pPr>
                <a:defRPr/>
              </a:pPr>
              <a:r>
                <a:rPr lang="ru-RU" sz="1200" b="1" i="1" dirty="0">
                  <a:solidFill>
                    <a:schemeClr val="tx1">
                      <a:lumMod val="65000"/>
                      <a:lumOff val="35000"/>
                    </a:schemeClr>
                  </a:solidFill>
                  <a:latin typeface="+mn-lt"/>
                  <a:cs typeface="Arial" pitchFamily="34" charset="0"/>
                </a:rPr>
                <a:t>суммы финансирования</a:t>
              </a:r>
            </a:p>
            <a:p>
              <a:pPr>
                <a:defRPr/>
              </a:pPr>
              <a:r>
                <a:rPr lang="ru-RU" sz="1200" b="1" i="1" dirty="0">
                  <a:solidFill>
                    <a:schemeClr val="tx1">
                      <a:lumMod val="65000"/>
                      <a:lumOff val="35000"/>
                    </a:schemeClr>
                  </a:solidFill>
                  <a:latin typeface="+mn-lt"/>
                  <a:cs typeface="Arial" pitchFamily="34" charset="0"/>
                </a:rPr>
                <a:t>и комиссий</a:t>
              </a:r>
            </a:p>
          </p:txBody>
        </p:sp>
        <p:sp>
          <p:nvSpPr>
            <p:cNvPr id="69" name="Овал 68"/>
            <p:cNvSpPr/>
            <p:nvPr/>
          </p:nvSpPr>
          <p:spPr>
            <a:xfrm>
              <a:off x="5160661" y="2125260"/>
              <a:ext cx="347708" cy="342942"/>
            </a:xfrm>
            <a:prstGeom prst="ellipse">
              <a:avLst/>
            </a:prstGeom>
            <a:gradFill>
              <a:gsLst>
                <a:gs pos="47000">
                  <a:schemeClr val="tx1">
                    <a:lumMod val="50000"/>
                    <a:lumOff val="50000"/>
                  </a:schemeClr>
                </a:gs>
                <a:gs pos="7001">
                  <a:srgbClr val="E6E6E6"/>
                </a:gs>
                <a:gs pos="32001">
                  <a:srgbClr val="7D8496"/>
                </a:gs>
                <a:gs pos="47000">
                  <a:srgbClr val="E6E6E6"/>
                </a:gs>
                <a:gs pos="85001">
                  <a:srgbClr val="7D8496"/>
                </a:gs>
                <a:gs pos="100000">
                  <a:srgbClr val="E6E6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5</a:t>
              </a:r>
            </a:p>
          </p:txBody>
        </p:sp>
        <p:sp>
          <p:nvSpPr>
            <p:cNvPr id="70" name="Прямоугольник 69"/>
            <p:cNvSpPr/>
            <p:nvPr/>
          </p:nvSpPr>
          <p:spPr>
            <a:xfrm>
              <a:off x="1712161" y="980533"/>
              <a:ext cx="1513085" cy="431853"/>
            </a:xfrm>
            <a:prstGeom prst="rect">
              <a:avLst/>
            </a:prstGeom>
            <a:solidFill>
              <a:srgbClr val="0E2B8D"/>
            </a:solidFill>
            <a:ln>
              <a:solidFill>
                <a:srgbClr val="0E2B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rPr>
                <a:t>Поставщик</a:t>
              </a:r>
              <a:endParaRPr lang="ru-RU" b="1" dirty="0">
                <a:solidFill>
                  <a:schemeClr val="bg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Рисунок 16" descr="http://cs624520.vk.me/v624520772/43ff5/h1v3PNs11I4.jpg"/>
          <p:cNvPicPr>
            <a:picLocks noChangeAspect="1" noChangeArrowheads="1"/>
          </p:cNvPicPr>
          <p:nvPr/>
        </p:nvPicPr>
        <p:blipFill>
          <a:blip r:embed="rId3" cstate="print"/>
          <a:srcRect/>
          <a:stretch>
            <a:fillRect/>
          </a:stretch>
        </p:blipFill>
        <p:spPr bwMode="auto">
          <a:xfrm>
            <a:off x="8742611" y="3139245"/>
            <a:ext cx="1052338" cy="720080"/>
          </a:xfrm>
          <a:prstGeom prst="rect">
            <a:avLst/>
          </a:prstGeom>
          <a:noFill/>
          <a:ln w="9525">
            <a:noFill/>
            <a:miter lim="800000"/>
            <a:headEnd/>
            <a:tailEnd/>
          </a:ln>
        </p:spPr>
      </p:pic>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141" y="6339812"/>
            <a:ext cx="1002924" cy="524256"/>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269" y="4335125"/>
            <a:ext cx="1038091" cy="1038091"/>
          </a:xfrm>
          <a:prstGeom prst="rect">
            <a:avLst/>
          </a:prstGeom>
        </p:spPr>
      </p:pic>
      <p:pic>
        <p:nvPicPr>
          <p:cNvPr id="49" name="Рисунок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3855" y="5116297"/>
            <a:ext cx="1049007" cy="1049007"/>
          </a:xfrm>
          <a:prstGeom prst="rect">
            <a:avLst/>
          </a:prstGeom>
        </p:spPr>
      </p:pic>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5478" y="4149080"/>
            <a:ext cx="1595750" cy="1595750"/>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8476" y="4062468"/>
            <a:ext cx="1382756" cy="1382756"/>
          </a:xfrm>
          <a:prstGeom prst="rect">
            <a:avLst/>
          </a:prstGeom>
        </p:spPr>
      </p:pic>
      <p:pic>
        <p:nvPicPr>
          <p:cNvPr id="55" name="Рисунок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440" y="3573016"/>
            <a:ext cx="1296168" cy="1296168"/>
          </a:xfrm>
          <a:prstGeom prst="rect">
            <a:avLst/>
          </a:prstGeom>
        </p:spPr>
      </p:pic>
      <p:pic>
        <p:nvPicPr>
          <p:cNvPr id="52" name="Рисунок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65" y="4525922"/>
            <a:ext cx="1223800" cy="814383"/>
          </a:xfrm>
          <a:prstGeom prst="rect">
            <a:avLst/>
          </a:prstGeom>
        </p:spPr>
      </p:pic>
      <p:pic>
        <p:nvPicPr>
          <p:cNvPr id="30" name="Picture 19"/>
          <p:cNvPicPr>
            <a:picLocks noChangeAspect="1" noChangeArrowheads="1"/>
          </p:cNvPicPr>
          <p:nvPr/>
        </p:nvPicPr>
        <p:blipFill>
          <a:blip r:embed="rId11" cstate="print"/>
          <a:srcRect/>
          <a:stretch>
            <a:fillRect/>
          </a:stretch>
        </p:blipFill>
        <p:spPr bwMode="auto">
          <a:xfrm>
            <a:off x="8337376" y="3866416"/>
            <a:ext cx="1538276" cy="553454"/>
          </a:xfrm>
          <a:prstGeom prst="rect">
            <a:avLst/>
          </a:prstGeom>
          <a:noFill/>
          <a:ln w="9525">
            <a:noFill/>
            <a:miter lim="800000"/>
            <a:headEnd/>
            <a:tailEnd/>
          </a:ln>
        </p:spPr>
      </p:pic>
      <p:pic>
        <p:nvPicPr>
          <p:cNvPr id="48" name="Рисунок 4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6576" y="3068960"/>
            <a:ext cx="1577976" cy="788988"/>
          </a:xfrm>
          <a:prstGeom prst="rect">
            <a:avLst/>
          </a:prstGeom>
        </p:spPr>
      </p:pic>
      <p:pic>
        <p:nvPicPr>
          <p:cNvPr id="53" name="Рисунок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24608" y="3914774"/>
            <a:ext cx="1228567" cy="524998"/>
          </a:xfrm>
          <a:prstGeom prst="rect">
            <a:avLst/>
          </a:prstGeom>
        </p:spPr>
      </p:pic>
      <p:pic>
        <p:nvPicPr>
          <p:cNvPr id="51" name="Рисунок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404" y="3091939"/>
            <a:ext cx="1409508" cy="789324"/>
          </a:xfrm>
          <a:prstGeom prst="rect">
            <a:avLst/>
          </a:prstGeom>
        </p:spPr>
      </p:pic>
      <p:pic>
        <p:nvPicPr>
          <p:cNvPr id="50" name="Рисунок 4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52229" y="3010089"/>
            <a:ext cx="1493241" cy="993684"/>
          </a:xfrm>
          <a:prstGeom prst="rect">
            <a:avLst/>
          </a:prstGeom>
        </p:spPr>
      </p:pic>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7384"/>
            <a:ext cx="6269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dirty="0" smtClean="0">
                <a:solidFill>
                  <a:schemeClr val="bg1"/>
                </a:solidFill>
                <a:latin typeface="+mj-lt"/>
              </a:rPr>
              <a:t>НАШИ КРУПНЕЙШИЕ ДЕБИТОРЫ – ВАШИ БУДУЩИЕ ПОКУПАТЕЛИ</a:t>
            </a:r>
            <a:endParaRPr lang="ru-RU" altLang="ru-RU" sz="2800" b="1" dirty="0">
              <a:solidFill>
                <a:schemeClr val="bg1"/>
              </a:solidFill>
              <a:latin typeface="+mj-lt"/>
            </a:endParaRPr>
          </a:p>
        </p:txBody>
      </p:sp>
      <p:graphicFrame>
        <p:nvGraphicFramePr>
          <p:cNvPr id="6" name="Схема 5"/>
          <p:cNvGraphicFramePr/>
          <p:nvPr>
            <p:extLst>
              <p:ext uri="{D42A27DB-BD31-4B8C-83A1-F6EECF244321}">
                <p14:modId xmlns:p14="http://schemas.microsoft.com/office/powerpoint/2010/main" val="3978897399"/>
              </p:ext>
            </p:extLst>
          </p:nvPr>
        </p:nvGraphicFramePr>
        <p:xfrm>
          <a:off x="128464" y="980728"/>
          <a:ext cx="9633520" cy="28803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 name="Скругленный прямоугольник 6"/>
          <p:cNvSpPr/>
          <p:nvPr/>
        </p:nvSpPr>
        <p:spPr>
          <a:xfrm>
            <a:off x="776536" y="1052736"/>
            <a:ext cx="6769100" cy="575246"/>
          </a:xfrm>
          <a:prstGeom prst="roundRect">
            <a:avLst/>
          </a:prstGeom>
          <a:gradFill flip="none" rotWithShape="1">
            <a:gsLst>
              <a:gs pos="0">
                <a:srgbClr val="FE6700">
                  <a:shade val="30000"/>
                  <a:satMod val="115000"/>
                </a:srgbClr>
              </a:gs>
              <a:gs pos="50000">
                <a:srgbClr val="FE6700">
                  <a:shade val="67500"/>
                  <a:satMod val="115000"/>
                </a:srgbClr>
              </a:gs>
              <a:gs pos="100000">
                <a:srgbClr val="FE6700">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200" dirty="0">
              <a:latin typeface="Calibri" pitchFamily="34" charset="0"/>
            </a:endParaRPr>
          </a:p>
        </p:txBody>
      </p:sp>
      <p:sp>
        <p:nvSpPr>
          <p:cNvPr id="8" name="Прямоугольник 7"/>
          <p:cNvSpPr/>
          <p:nvPr/>
        </p:nvSpPr>
        <p:spPr>
          <a:xfrm>
            <a:off x="776288" y="992783"/>
            <a:ext cx="6769100" cy="708025"/>
          </a:xfrm>
          <a:prstGeom prst="rect">
            <a:avLst/>
          </a:prstGeom>
        </p:spPr>
        <p:txBody>
          <a:bodyPr>
            <a:spAutoFit/>
          </a:bodyPr>
          <a:lstStyle/>
          <a:p>
            <a:pPr algn="ctr">
              <a:defRPr/>
            </a:pPr>
            <a:r>
              <a:rPr lang="ru-RU" sz="2000" b="1" spc="130" dirty="0">
                <a:solidFill>
                  <a:schemeClr val="bg1"/>
                </a:solidFill>
                <a:effectLst>
                  <a:outerShdw blurRad="38100" dist="38100" dir="2700000" algn="tl">
                    <a:srgbClr val="000000">
                      <a:alpha val="43137"/>
                    </a:srgbClr>
                  </a:outerShdw>
                </a:effectLst>
                <a:latin typeface="+mn-lt"/>
              </a:rPr>
              <a:t>БОЛЕЕ </a:t>
            </a:r>
            <a:r>
              <a:rPr lang="en-US" sz="2000" b="1" spc="130" dirty="0">
                <a:solidFill>
                  <a:schemeClr val="bg1"/>
                </a:solidFill>
                <a:effectLst>
                  <a:outerShdw blurRad="38100" dist="38100" dir="2700000" algn="tl">
                    <a:srgbClr val="000000">
                      <a:alpha val="43137"/>
                    </a:srgbClr>
                  </a:outerShdw>
                </a:effectLst>
                <a:latin typeface="+mn-lt"/>
              </a:rPr>
              <a:t>6</a:t>
            </a:r>
            <a:r>
              <a:rPr lang="ru-RU" sz="2000" b="1" spc="130" dirty="0">
                <a:solidFill>
                  <a:schemeClr val="bg1"/>
                </a:solidFill>
                <a:effectLst>
                  <a:outerShdw blurRad="38100" dist="38100" dir="2700000" algn="tl">
                    <a:srgbClr val="000000">
                      <a:alpha val="43137"/>
                    </a:srgbClr>
                  </a:outerShdw>
                </a:effectLst>
                <a:latin typeface="+mn-lt"/>
              </a:rPr>
              <a:t>0 ТОРГОВЫХ СЕТЕЙ и </a:t>
            </a:r>
          </a:p>
          <a:p>
            <a:pPr algn="ctr">
              <a:defRPr/>
            </a:pPr>
            <a:r>
              <a:rPr lang="ru-RU" sz="2000" b="1" spc="130" dirty="0">
                <a:solidFill>
                  <a:schemeClr val="bg1"/>
                </a:solidFill>
                <a:effectLst>
                  <a:outerShdw blurRad="38100" dist="38100" dir="2700000" algn="tl">
                    <a:srgbClr val="000000">
                      <a:alpha val="43137"/>
                    </a:srgbClr>
                  </a:outerShdw>
                </a:effectLst>
                <a:latin typeface="+mn-lt"/>
              </a:rPr>
              <a:t>БОЛЕЕ 130 КОМПАНИЙ </a:t>
            </a:r>
            <a:r>
              <a:rPr lang="ru-RU" sz="2000" b="1" spc="130" dirty="0" smtClean="0">
                <a:solidFill>
                  <a:schemeClr val="bg1"/>
                </a:solidFill>
                <a:effectLst>
                  <a:outerShdw blurRad="38100" dist="38100" dir="2700000" algn="tl">
                    <a:srgbClr val="000000">
                      <a:alpha val="43137"/>
                    </a:srgbClr>
                  </a:outerShdw>
                </a:effectLst>
                <a:latin typeface="+mn-lt"/>
              </a:rPr>
              <a:t>ТОП-</a:t>
            </a:r>
            <a:r>
              <a:rPr lang="en-US" sz="2000" b="1" spc="130" dirty="0" smtClean="0">
                <a:solidFill>
                  <a:schemeClr val="bg1"/>
                </a:solidFill>
                <a:effectLst>
                  <a:outerShdw blurRad="38100" dist="38100" dir="2700000" algn="tl">
                    <a:srgbClr val="000000">
                      <a:alpha val="43137"/>
                    </a:srgbClr>
                  </a:outerShdw>
                </a:effectLst>
                <a:latin typeface="+mn-lt"/>
              </a:rPr>
              <a:t>6</a:t>
            </a:r>
            <a:r>
              <a:rPr lang="ru-RU" sz="2000" b="1" spc="130" dirty="0" smtClean="0">
                <a:solidFill>
                  <a:schemeClr val="bg1"/>
                </a:solidFill>
                <a:effectLst>
                  <a:outerShdw blurRad="38100" dist="38100" dir="2700000" algn="tl">
                    <a:srgbClr val="000000">
                      <a:alpha val="43137"/>
                    </a:srgbClr>
                  </a:outerShdw>
                </a:effectLst>
                <a:latin typeface="+mn-lt"/>
              </a:rPr>
              <a:t>00</a:t>
            </a:r>
            <a:endParaRPr lang="ru-RU" sz="2000" spc="130" dirty="0">
              <a:solidFill>
                <a:schemeClr val="bg1"/>
              </a:solidFill>
              <a:latin typeface="+mn-lt"/>
            </a:endParaRPr>
          </a:p>
        </p:txBody>
      </p:sp>
      <p:pic>
        <p:nvPicPr>
          <p:cNvPr id="9" name="Picture 29"/>
          <p:cNvPicPr>
            <a:picLocks noChangeAspect="1" noChangeArrowheads="1"/>
          </p:cNvPicPr>
          <p:nvPr/>
        </p:nvPicPr>
        <p:blipFill>
          <a:blip r:embed="rId21" cstate="print"/>
          <a:srcRect/>
          <a:stretch>
            <a:fillRect/>
          </a:stretch>
        </p:blipFill>
        <p:spPr bwMode="auto">
          <a:xfrm>
            <a:off x="2720752" y="5944365"/>
            <a:ext cx="1412049" cy="370931"/>
          </a:xfrm>
          <a:prstGeom prst="rect">
            <a:avLst/>
          </a:prstGeom>
          <a:noFill/>
          <a:ln w="9525">
            <a:noFill/>
            <a:miter lim="800000"/>
            <a:headEnd/>
            <a:tailEnd/>
          </a:ln>
        </p:spPr>
      </p:pic>
      <p:pic>
        <p:nvPicPr>
          <p:cNvPr id="11" name="Picture 5" descr="logometro"/>
          <p:cNvPicPr>
            <a:picLocks noChangeAspect="1" noChangeArrowheads="1"/>
          </p:cNvPicPr>
          <p:nvPr/>
        </p:nvPicPr>
        <p:blipFill>
          <a:blip r:embed="rId22" cstate="print"/>
          <a:srcRect/>
          <a:stretch>
            <a:fillRect/>
          </a:stretch>
        </p:blipFill>
        <p:spPr bwMode="auto">
          <a:xfrm>
            <a:off x="199504" y="5949280"/>
            <a:ext cx="1081088" cy="366713"/>
          </a:xfrm>
          <a:prstGeom prst="rect">
            <a:avLst/>
          </a:prstGeom>
          <a:noFill/>
          <a:ln w="9525">
            <a:noFill/>
            <a:miter lim="800000"/>
            <a:headEnd/>
            <a:tailEnd/>
          </a:ln>
        </p:spPr>
      </p:pic>
      <p:pic>
        <p:nvPicPr>
          <p:cNvPr id="12" name="Picture 19" descr="М.Видео">
            <a:hlinkClick r:id="rId23"/>
          </p:cNvPr>
          <p:cNvPicPr>
            <a:picLocks noChangeAspect="1" noChangeArrowheads="1"/>
          </p:cNvPicPr>
          <p:nvPr/>
        </p:nvPicPr>
        <p:blipFill>
          <a:blip r:embed="rId24" cstate="print"/>
          <a:srcRect/>
          <a:stretch>
            <a:fillRect/>
          </a:stretch>
        </p:blipFill>
        <p:spPr bwMode="auto">
          <a:xfrm>
            <a:off x="4433689" y="4653020"/>
            <a:ext cx="1157535" cy="536699"/>
          </a:xfrm>
          <a:prstGeom prst="rect">
            <a:avLst/>
          </a:prstGeom>
          <a:noFill/>
          <a:ln w="9525">
            <a:noFill/>
            <a:miter lim="800000"/>
            <a:headEnd/>
            <a:tailEnd/>
          </a:ln>
        </p:spPr>
      </p:pic>
      <p:pic>
        <p:nvPicPr>
          <p:cNvPr id="13" name="Picture 167" descr="Лента">
            <a:hlinkClick r:id="rId25"/>
          </p:cNvPr>
          <p:cNvPicPr>
            <a:picLocks noChangeAspect="1" noChangeArrowheads="1"/>
          </p:cNvPicPr>
          <p:nvPr/>
        </p:nvPicPr>
        <p:blipFill>
          <a:blip r:embed="rId26" cstate="print"/>
          <a:srcRect/>
          <a:stretch>
            <a:fillRect/>
          </a:stretch>
        </p:blipFill>
        <p:spPr bwMode="auto">
          <a:xfrm>
            <a:off x="1405478" y="5355961"/>
            <a:ext cx="1266825" cy="381000"/>
          </a:xfrm>
          <a:prstGeom prst="rect">
            <a:avLst/>
          </a:prstGeom>
          <a:noFill/>
          <a:ln w="9525">
            <a:noFill/>
            <a:miter lim="800000"/>
            <a:headEnd/>
            <a:tailEnd/>
          </a:ln>
        </p:spPr>
      </p:pic>
      <p:pic>
        <p:nvPicPr>
          <p:cNvPr id="14" name="Picture 20" descr="Картинка 10 из 19"/>
          <p:cNvPicPr>
            <a:picLocks noChangeAspect="1" noChangeArrowheads="1"/>
          </p:cNvPicPr>
          <p:nvPr/>
        </p:nvPicPr>
        <p:blipFill>
          <a:blip r:embed="rId27" cstate="print"/>
          <a:srcRect/>
          <a:stretch>
            <a:fillRect/>
          </a:stretch>
        </p:blipFill>
        <p:spPr bwMode="auto">
          <a:xfrm>
            <a:off x="6032723" y="5108922"/>
            <a:ext cx="1152525" cy="768350"/>
          </a:xfrm>
          <a:prstGeom prst="rect">
            <a:avLst/>
          </a:prstGeom>
          <a:noFill/>
          <a:ln w="9525">
            <a:noFill/>
            <a:miter lim="800000"/>
            <a:headEnd/>
            <a:tailEnd/>
          </a:ln>
        </p:spPr>
      </p:pic>
      <p:pic>
        <p:nvPicPr>
          <p:cNvPr id="15" name="Picture 16" descr="BILLA">
            <a:hlinkClick r:id="rId28"/>
          </p:cNvPr>
          <p:cNvPicPr>
            <a:picLocks noChangeAspect="1" noChangeArrowheads="1"/>
          </p:cNvPicPr>
          <p:nvPr/>
        </p:nvPicPr>
        <p:blipFill>
          <a:blip r:embed="rId29" cstate="print"/>
          <a:srcRect/>
          <a:stretch>
            <a:fillRect/>
          </a:stretch>
        </p:blipFill>
        <p:spPr bwMode="auto">
          <a:xfrm>
            <a:off x="1666081" y="5928320"/>
            <a:ext cx="885825" cy="381000"/>
          </a:xfrm>
          <a:prstGeom prst="rect">
            <a:avLst/>
          </a:prstGeom>
          <a:noFill/>
          <a:ln w="9525">
            <a:noFill/>
            <a:miter lim="800000"/>
            <a:headEnd/>
            <a:tailEnd/>
          </a:ln>
        </p:spPr>
      </p:pic>
      <p:pic>
        <p:nvPicPr>
          <p:cNvPr id="16" name="Picture 4" descr="achan"/>
          <p:cNvPicPr>
            <a:picLocks noChangeAspect="1" noChangeArrowheads="1"/>
          </p:cNvPicPr>
          <p:nvPr/>
        </p:nvPicPr>
        <p:blipFill>
          <a:blip r:embed="rId30" cstate="print"/>
          <a:srcRect/>
          <a:stretch>
            <a:fillRect/>
          </a:stretch>
        </p:blipFill>
        <p:spPr bwMode="auto">
          <a:xfrm>
            <a:off x="128588" y="5358177"/>
            <a:ext cx="1052368" cy="366380"/>
          </a:xfrm>
          <a:prstGeom prst="rect">
            <a:avLst/>
          </a:prstGeom>
          <a:noFill/>
          <a:ln w="9525">
            <a:noFill/>
            <a:miter lim="800000"/>
            <a:headEnd/>
            <a:tailEnd/>
          </a:ln>
        </p:spPr>
      </p:pic>
      <p:pic>
        <p:nvPicPr>
          <p:cNvPr id="18" name="Picture 6" descr="Baumarkt">
            <a:hlinkClick r:id="rId31"/>
          </p:cNvPr>
          <p:cNvPicPr>
            <a:picLocks noChangeAspect="1" noChangeArrowheads="1"/>
          </p:cNvPicPr>
          <p:nvPr/>
        </p:nvPicPr>
        <p:blipFill>
          <a:blip r:embed="rId32" cstate="print"/>
          <a:srcRect/>
          <a:stretch>
            <a:fillRect/>
          </a:stretch>
        </p:blipFill>
        <p:spPr bwMode="auto">
          <a:xfrm>
            <a:off x="3800872" y="6492701"/>
            <a:ext cx="785812" cy="320675"/>
          </a:xfrm>
          <a:prstGeom prst="rect">
            <a:avLst/>
          </a:prstGeom>
          <a:noFill/>
          <a:ln w="9525">
            <a:noFill/>
            <a:miter lim="800000"/>
            <a:headEnd/>
            <a:tailEnd/>
          </a:ln>
        </p:spPr>
      </p:pic>
      <p:pic>
        <p:nvPicPr>
          <p:cNvPr id="19" name="Picture 12" descr="C:\Documents and Settings\Sankina.MSK\Desktop\Презентации\Стамбул\сети непродуктовые\ion_logo.gif"/>
          <p:cNvPicPr>
            <a:picLocks noChangeAspect="1" noChangeArrowheads="1"/>
          </p:cNvPicPr>
          <p:nvPr/>
        </p:nvPicPr>
        <p:blipFill>
          <a:blip r:embed="rId33" cstate="print"/>
          <a:srcRect/>
          <a:stretch>
            <a:fillRect/>
          </a:stretch>
        </p:blipFill>
        <p:spPr bwMode="auto">
          <a:xfrm>
            <a:off x="8715989" y="4875758"/>
            <a:ext cx="790575" cy="425450"/>
          </a:xfrm>
          <a:prstGeom prst="rect">
            <a:avLst/>
          </a:prstGeom>
          <a:noFill/>
          <a:ln w="9525">
            <a:noFill/>
            <a:miter lim="800000"/>
            <a:headEnd/>
            <a:tailEnd/>
          </a:ln>
        </p:spPr>
      </p:pic>
      <p:pic>
        <p:nvPicPr>
          <p:cNvPr id="20" name="Picture 17" descr="C:\Documents and Settings\Sankina.MSK\Desktop\Презентации\Стамбул\сети непродуктовые\logo эльдорадо.gif"/>
          <p:cNvPicPr>
            <a:picLocks noChangeAspect="1" noChangeArrowheads="1"/>
          </p:cNvPicPr>
          <p:nvPr/>
        </p:nvPicPr>
        <p:blipFill>
          <a:blip r:embed="rId34" cstate="print"/>
          <a:srcRect/>
          <a:stretch>
            <a:fillRect/>
          </a:stretch>
        </p:blipFill>
        <p:spPr bwMode="auto">
          <a:xfrm>
            <a:off x="3058020" y="4759746"/>
            <a:ext cx="1187450" cy="325438"/>
          </a:xfrm>
          <a:prstGeom prst="rect">
            <a:avLst/>
          </a:prstGeom>
          <a:noFill/>
          <a:ln w="9525">
            <a:noFill/>
            <a:miter lim="800000"/>
            <a:headEnd/>
            <a:tailEnd/>
          </a:ln>
        </p:spPr>
      </p:pic>
      <p:pic>
        <p:nvPicPr>
          <p:cNvPr id="22" name="Picture 175" descr="Media-Markt-Logo">
            <a:hlinkClick r:id="rId35" tooltip="Media-Markt-Logo"/>
          </p:cNvPr>
          <p:cNvPicPr>
            <a:picLocks noChangeAspect="1" noChangeArrowheads="1"/>
          </p:cNvPicPr>
          <p:nvPr/>
        </p:nvPicPr>
        <p:blipFill>
          <a:blip r:embed="rId36" cstate="print"/>
          <a:srcRect/>
          <a:stretch>
            <a:fillRect/>
          </a:stretch>
        </p:blipFill>
        <p:spPr bwMode="auto">
          <a:xfrm>
            <a:off x="8427064" y="4520305"/>
            <a:ext cx="1358900" cy="241300"/>
          </a:xfrm>
          <a:prstGeom prst="rect">
            <a:avLst/>
          </a:prstGeom>
          <a:noFill/>
          <a:ln w="9525">
            <a:noFill/>
            <a:miter lim="800000"/>
            <a:headEnd/>
            <a:tailEnd/>
          </a:ln>
        </p:spPr>
      </p:pic>
      <p:pic>
        <p:nvPicPr>
          <p:cNvPr id="25" name="Picture 49" descr="X5 RETAIL GROUP"/>
          <p:cNvPicPr>
            <a:picLocks noChangeAspect="1" noChangeArrowheads="1"/>
          </p:cNvPicPr>
          <p:nvPr/>
        </p:nvPicPr>
        <p:blipFill>
          <a:blip r:embed="rId37" cstate="print"/>
          <a:srcRect/>
          <a:stretch>
            <a:fillRect/>
          </a:stretch>
        </p:blipFill>
        <p:spPr bwMode="auto">
          <a:xfrm>
            <a:off x="4016896" y="5378421"/>
            <a:ext cx="1989400" cy="295568"/>
          </a:xfrm>
          <a:prstGeom prst="rect">
            <a:avLst/>
          </a:prstGeom>
          <a:noFill/>
          <a:ln w="9525">
            <a:noFill/>
            <a:miter lim="800000"/>
            <a:headEnd/>
            <a:tailEnd/>
          </a:ln>
        </p:spPr>
      </p:pic>
      <p:pic>
        <p:nvPicPr>
          <p:cNvPr id="26" name="Picture 43"/>
          <p:cNvPicPr>
            <a:picLocks noChangeAspect="1" noChangeArrowheads="1"/>
          </p:cNvPicPr>
          <p:nvPr/>
        </p:nvPicPr>
        <p:blipFill>
          <a:blip r:embed="rId38" cstate="print"/>
          <a:srcRect/>
          <a:stretch>
            <a:fillRect/>
          </a:stretch>
        </p:blipFill>
        <p:spPr bwMode="auto">
          <a:xfrm>
            <a:off x="4433689" y="3284984"/>
            <a:ext cx="1095375" cy="400050"/>
          </a:xfrm>
          <a:prstGeom prst="rect">
            <a:avLst/>
          </a:prstGeom>
          <a:noFill/>
          <a:ln w="9525">
            <a:noFill/>
            <a:miter lim="800000"/>
            <a:headEnd/>
            <a:tailEnd/>
          </a:ln>
        </p:spPr>
      </p:pic>
      <p:pic>
        <p:nvPicPr>
          <p:cNvPr id="27" name="Picture 2"/>
          <p:cNvPicPr>
            <a:picLocks noChangeAspect="1" noChangeArrowheads="1"/>
          </p:cNvPicPr>
          <p:nvPr/>
        </p:nvPicPr>
        <p:blipFill>
          <a:blip r:embed="rId39" cstate="print"/>
          <a:srcRect/>
          <a:stretch>
            <a:fillRect/>
          </a:stretch>
        </p:blipFill>
        <p:spPr bwMode="auto">
          <a:xfrm>
            <a:off x="128588" y="3140968"/>
            <a:ext cx="1081088" cy="728662"/>
          </a:xfrm>
          <a:prstGeom prst="rect">
            <a:avLst/>
          </a:prstGeom>
          <a:noFill/>
          <a:ln w="9525">
            <a:noFill/>
            <a:miter lim="800000"/>
            <a:headEnd/>
            <a:tailEnd/>
          </a:ln>
        </p:spPr>
      </p:pic>
      <p:pic>
        <p:nvPicPr>
          <p:cNvPr id="28" name="Picture 11"/>
          <p:cNvPicPr>
            <a:picLocks noChangeAspect="1" noChangeArrowheads="1"/>
          </p:cNvPicPr>
          <p:nvPr/>
        </p:nvPicPr>
        <p:blipFill>
          <a:blip r:embed="rId40" cstate="print"/>
          <a:srcRect/>
          <a:stretch>
            <a:fillRect/>
          </a:stretch>
        </p:blipFill>
        <p:spPr bwMode="auto">
          <a:xfrm>
            <a:off x="4160912" y="3998391"/>
            <a:ext cx="1511300" cy="366713"/>
          </a:xfrm>
          <a:prstGeom prst="rect">
            <a:avLst/>
          </a:prstGeom>
          <a:noFill/>
          <a:ln w="9525">
            <a:noFill/>
            <a:miter lim="800000"/>
            <a:headEnd/>
            <a:tailEnd/>
          </a:ln>
        </p:spPr>
      </p:pic>
      <p:pic>
        <p:nvPicPr>
          <p:cNvPr id="32" name="Picture 38"/>
          <p:cNvPicPr>
            <a:picLocks noChangeAspect="1" noChangeArrowheads="1"/>
          </p:cNvPicPr>
          <p:nvPr/>
        </p:nvPicPr>
        <p:blipFill>
          <a:blip r:embed="rId41" cstate="print"/>
          <a:srcRect/>
          <a:stretch>
            <a:fillRect/>
          </a:stretch>
        </p:blipFill>
        <p:spPr bwMode="auto">
          <a:xfrm>
            <a:off x="7329264" y="4005064"/>
            <a:ext cx="942975" cy="485775"/>
          </a:xfrm>
          <a:prstGeom prst="rect">
            <a:avLst/>
          </a:prstGeom>
          <a:noFill/>
          <a:ln w="9525">
            <a:noFill/>
            <a:miter lim="800000"/>
            <a:headEnd/>
            <a:tailEnd/>
          </a:ln>
        </p:spPr>
      </p:pic>
      <p:pic>
        <p:nvPicPr>
          <p:cNvPr id="33" name="Picture 39"/>
          <p:cNvPicPr>
            <a:picLocks noChangeAspect="1" noChangeArrowheads="1"/>
          </p:cNvPicPr>
          <p:nvPr/>
        </p:nvPicPr>
        <p:blipFill>
          <a:blip r:embed="rId42" cstate="print"/>
          <a:srcRect/>
          <a:stretch>
            <a:fillRect/>
          </a:stretch>
        </p:blipFill>
        <p:spPr bwMode="auto">
          <a:xfrm>
            <a:off x="1434877" y="6387620"/>
            <a:ext cx="1285875" cy="466725"/>
          </a:xfrm>
          <a:prstGeom prst="rect">
            <a:avLst/>
          </a:prstGeom>
          <a:noFill/>
          <a:ln w="9525">
            <a:noFill/>
            <a:miter lim="800000"/>
            <a:headEnd/>
            <a:tailEnd/>
          </a:ln>
        </p:spPr>
      </p:pic>
      <p:pic>
        <p:nvPicPr>
          <p:cNvPr id="34" name="Picture 41"/>
          <p:cNvPicPr>
            <a:picLocks noChangeAspect="1" noChangeArrowheads="1"/>
          </p:cNvPicPr>
          <p:nvPr/>
        </p:nvPicPr>
        <p:blipFill>
          <a:blip r:embed="rId43" cstate="print"/>
          <a:srcRect/>
          <a:stretch>
            <a:fillRect/>
          </a:stretch>
        </p:blipFill>
        <p:spPr bwMode="auto">
          <a:xfrm>
            <a:off x="5790050" y="3957361"/>
            <a:ext cx="1400175" cy="390525"/>
          </a:xfrm>
          <a:prstGeom prst="rect">
            <a:avLst/>
          </a:prstGeom>
          <a:noFill/>
          <a:ln w="9525">
            <a:noFill/>
            <a:miter lim="800000"/>
            <a:headEnd/>
            <a:tailEnd/>
          </a:ln>
        </p:spPr>
      </p:pic>
      <p:pic>
        <p:nvPicPr>
          <p:cNvPr id="35" name="Picture 47"/>
          <p:cNvPicPr>
            <a:picLocks noChangeAspect="1" noChangeArrowheads="1"/>
          </p:cNvPicPr>
          <p:nvPr/>
        </p:nvPicPr>
        <p:blipFill>
          <a:blip r:embed="rId44" cstate="print"/>
          <a:srcRect/>
          <a:stretch>
            <a:fillRect/>
          </a:stretch>
        </p:blipFill>
        <p:spPr bwMode="auto">
          <a:xfrm>
            <a:off x="2794959" y="3725142"/>
            <a:ext cx="1266825" cy="914400"/>
          </a:xfrm>
          <a:prstGeom prst="rect">
            <a:avLst/>
          </a:prstGeom>
          <a:noFill/>
          <a:ln w="9525">
            <a:noFill/>
            <a:miter lim="800000"/>
            <a:headEnd/>
            <a:tailEnd/>
          </a:ln>
        </p:spPr>
      </p:pic>
      <p:pic>
        <p:nvPicPr>
          <p:cNvPr id="36" name="Рисунок 10" descr="http://www.oil-gas.ru/s_logo/276"/>
          <p:cNvPicPr>
            <a:picLocks noChangeAspect="1" noChangeArrowheads="1"/>
          </p:cNvPicPr>
          <p:nvPr/>
        </p:nvPicPr>
        <p:blipFill>
          <a:blip r:embed="rId45" cstate="print"/>
          <a:srcRect/>
          <a:stretch>
            <a:fillRect/>
          </a:stretch>
        </p:blipFill>
        <p:spPr bwMode="auto">
          <a:xfrm>
            <a:off x="132928" y="6359572"/>
            <a:ext cx="1223963" cy="503237"/>
          </a:xfrm>
          <a:prstGeom prst="rect">
            <a:avLst/>
          </a:prstGeom>
          <a:noFill/>
          <a:ln w="9525">
            <a:noFill/>
            <a:miter lim="800000"/>
            <a:headEnd/>
            <a:tailEnd/>
          </a:ln>
        </p:spPr>
      </p:pic>
      <p:pic>
        <p:nvPicPr>
          <p:cNvPr id="38" name="Рисунок 12" descr="http://otrude.net/company_img/1bc75222690927f1f35be818e9b3fa24.jpg"/>
          <p:cNvPicPr>
            <a:picLocks noChangeAspect="1" noChangeArrowheads="1"/>
          </p:cNvPicPr>
          <p:nvPr/>
        </p:nvPicPr>
        <p:blipFill>
          <a:blip r:embed="rId46" cstate="print"/>
          <a:srcRect/>
          <a:stretch>
            <a:fillRect/>
          </a:stretch>
        </p:blipFill>
        <p:spPr bwMode="auto">
          <a:xfrm>
            <a:off x="2576736" y="6453336"/>
            <a:ext cx="1152525" cy="360363"/>
          </a:xfrm>
          <a:prstGeom prst="rect">
            <a:avLst/>
          </a:prstGeom>
          <a:noFill/>
          <a:ln w="9525">
            <a:noFill/>
            <a:miter lim="800000"/>
            <a:headEnd/>
            <a:tailEnd/>
          </a:ln>
        </p:spPr>
      </p:pic>
      <p:pic>
        <p:nvPicPr>
          <p:cNvPr id="41" name="Рисунок 40" descr="e99a988cc0eef1a1deda21b4ff8d7bc8.jpg"/>
          <p:cNvPicPr>
            <a:picLocks noChangeAspect="1"/>
          </p:cNvPicPr>
          <p:nvPr/>
        </p:nvPicPr>
        <p:blipFill>
          <a:blip r:embed="rId47" cstate="print"/>
          <a:stretch>
            <a:fillRect/>
          </a:stretch>
        </p:blipFill>
        <p:spPr>
          <a:xfrm>
            <a:off x="7154246" y="3211268"/>
            <a:ext cx="971840" cy="648216"/>
          </a:xfrm>
          <a:prstGeom prst="rect">
            <a:avLst/>
          </a:prstGeom>
        </p:spPr>
      </p:pic>
      <p:pic>
        <p:nvPicPr>
          <p:cNvPr id="42" name="Рисунок 23" descr="Логотип Globus"/>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562004" y="5985113"/>
            <a:ext cx="775372" cy="5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793380" y="5343643"/>
            <a:ext cx="1079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http://toplogos.ru/images/logo-azbuka-vkusa.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385726" y="5115042"/>
            <a:ext cx="829990" cy="7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Прямоугольник 55"/>
          <p:cNvSpPr/>
          <p:nvPr/>
        </p:nvSpPr>
        <p:spPr>
          <a:xfrm>
            <a:off x="30348" y="6348881"/>
            <a:ext cx="9891204" cy="121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23" name="Picture 21" descr="Леруа Мерлен">
            <a:hlinkClick r:id="rId51"/>
          </p:cNvPr>
          <p:cNvPicPr>
            <a:picLocks noChangeAspect="1" noChangeArrowheads="1"/>
          </p:cNvPicPr>
          <p:nvPr/>
        </p:nvPicPr>
        <p:blipFill>
          <a:blip r:embed="rId52" cstate="print"/>
          <a:srcRect/>
          <a:stretch>
            <a:fillRect/>
          </a:stretch>
        </p:blipFill>
        <p:spPr bwMode="auto">
          <a:xfrm>
            <a:off x="4318569" y="5733256"/>
            <a:ext cx="952500" cy="781050"/>
          </a:xfrm>
          <a:prstGeom prst="rect">
            <a:avLst/>
          </a:prstGeom>
          <a:noFill/>
          <a:ln w="9525">
            <a:noFill/>
            <a:miter lim="800000"/>
            <a:headEnd/>
            <a:tailEnd/>
          </a:ln>
        </p:spPr>
      </p:pic>
      <p:pic>
        <p:nvPicPr>
          <p:cNvPr id="24" name="Picture 28" descr="Розничная сеть МАГНИТ"/>
          <p:cNvPicPr>
            <a:picLocks noChangeAspect="1" noChangeArrowheads="1"/>
          </p:cNvPicPr>
          <p:nvPr/>
        </p:nvPicPr>
        <p:blipFill>
          <a:blip r:embed="rId53" cstate="print"/>
          <a:srcRect/>
          <a:stretch>
            <a:fillRect/>
          </a:stretch>
        </p:blipFill>
        <p:spPr bwMode="auto">
          <a:xfrm>
            <a:off x="5385048" y="5903028"/>
            <a:ext cx="1333500" cy="314325"/>
          </a:xfrm>
          <a:prstGeom prst="rect">
            <a:avLst/>
          </a:prstGeom>
          <a:noFill/>
          <a:ln w="9525">
            <a:noFill/>
            <a:miter lim="800000"/>
            <a:headEnd/>
            <a:tailEnd/>
          </a:ln>
        </p:spPr>
      </p:pic>
      <p:pic>
        <p:nvPicPr>
          <p:cNvPr id="5" name="Рисунок 4"/>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5341961" y="6263670"/>
            <a:ext cx="1457323" cy="414337"/>
          </a:xfrm>
          <a:prstGeom prst="rect">
            <a:avLst/>
          </a:prstGeom>
        </p:spPr>
      </p:pic>
      <p:pic>
        <p:nvPicPr>
          <p:cNvPr id="31" name="Picture 36"/>
          <p:cNvPicPr>
            <a:picLocks noChangeAspect="1" noChangeArrowheads="1"/>
          </p:cNvPicPr>
          <p:nvPr/>
        </p:nvPicPr>
        <p:blipFill>
          <a:blip r:embed="rId55" cstate="print"/>
          <a:srcRect/>
          <a:stretch>
            <a:fillRect/>
          </a:stretch>
        </p:blipFill>
        <p:spPr bwMode="auto">
          <a:xfrm>
            <a:off x="9124950" y="5944365"/>
            <a:ext cx="781050" cy="704850"/>
          </a:xfrm>
          <a:prstGeom prst="rect">
            <a:avLst/>
          </a:prstGeom>
          <a:noFill/>
          <a:ln w="9525">
            <a:noFill/>
            <a:miter lim="800000"/>
            <a:headEnd/>
            <a:tailEnd/>
          </a:ln>
        </p:spPr>
      </p:pic>
      <p:pic>
        <p:nvPicPr>
          <p:cNvPr id="45" name="Picture 8" descr="http://t0.gstatic.com/images?q=tbn:ANd9GcSb55L4x4jpiGfX6pGul4A4P9Ps_ElZIVWgQMnF0U8Tlpf9K2p4"/>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6920929" y="5805425"/>
            <a:ext cx="5286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http://www.rosskat.ru/local/templates/rosskat/i/logo.jpg"/>
          <p:cNvPicPr>
            <a:picLocks noChangeAspect="1" noChangeArrowheads="1"/>
          </p:cNvPicPr>
          <p:nvPr/>
        </p:nvPicPr>
        <p:blipFill>
          <a:blip r:embed="rId57" cstate="print"/>
          <a:srcRect/>
          <a:stretch>
            <a:fillRect/>
          </a:stretch>
        </p:blipFill>
        <p:spPr bwMode="auto">
          <a:xfrm>
            <a:off x="8445466" y="5903028"/>
            <a:ext cx="631288" cy="792088"/>
          </a:xfrm>
          <a:prstGeom prst="rect">
            <a:avLst/>
          </a:prstGeom>
          <a:noFill/>
        </p:spPr>
      </p:pic>
    </p:spTree>
    <p:extLst>
      <p:ext uri="{BB962C8B-B14F-4D97-AF65-F5344CB8AC3E}">
        <p14:creationId xmlns:p14="http://schemas.microsoft.com/office/powerpoint/2010/main" val="14673840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КОНТАКТЫ</a:t>
            </a:r>
            <a:endParaRPr lang="ru-RU" altLang="ru-RU" sz="3200" b="1" dirty="0">
              <a:solidFill>
                <a:schemeClr val="bg1"/>
              </a:solidFill>
              <a:latin typeface="+mj-lt"/>
            </a:endParaRPr>
          </a:p>
        </p:txBody>
      </p:sp>
      <p:sp>
        <p:nvSpPr>
          <p:cNvPr id="6" name="TextBox 5"/>
          <p:cNvSpPr txBox="1"/>
          <p:nvPr/>
        </p:nvSpPr>
        <p:spPr>
          <a:xfrm>
            <a:off x="344488" y="2348880"/>
            <a:ext cx="9289032" cy="2308324"/>
          </a:xfrm>
          <a:prstGeom prst="rect">
            <a:avLst/>
          </a:prstGeom>
          <a:noFill/>
        </p:spPr>
        <p:txBody>
          <a:bodyPr wrap="square" rtlCol="0">
            <a:spAutoFit/>
          </a:bodyPr>
          <a:lstStyle/>
          <a:p>
            <a:r>
              <a:rPr lang="ru-RU" dirty="0" smtClean="0">
                <a:solidFill>
                  <a:srgbClr val="0E2B8D"/>
                </a:solidFill>
                <a:latin typeface="+mj-lt"/>
              </a:rPr>
              <a:t>ПО </a:t>
            </a:r>
            <a:r>
              <a:rPr lang="ru-RU" dirty="0" smtClean="0">
                <a:solidFill>
                  <a:srgbClr val="0E2B8D"/>
                </a:solidFill>
                <a:latin typeface="+mj-lt"/>
              </a:rPr>
              <a:t>ВОПРОСАМ </a:t>
            </a:r>
            <a:r>
              <a:rPr lang="ru-RU" dirty="0" smtClean="0">
                <a:solidFill>
                  <a:srgbClr val="0E2B8D"/>
                </a:solidFill>
                <a:latin typeface="+mj-lt"/>
              </a:rPr>
              <a:t>ФАКТОРИНГА В ПРОМСВЯЗЬБАНКЕ ВЫ МОЖЕТЕ ОБРАЩАТЬСЯ ПО СЛЕДУЮЩИМ ТЕЛЕФОНАМ</a:t>
            </a:r>
            <a:endParaRPr lang="ru-RU" dirty="0" smtClean="0">
              <a:solidFill>
                <a:srgbClr val="0E2B8D"/>
              </a:solidFill>
              <a:latin typeface="+mj-lt"/>
            </a:endParaRPr>
          </a:p>
          <a:p>
            <a:endParaRPr lang="ru-RU" dirty="0" smtClean="0">
              <a:solidFill>
                <a:srgbClr val="0E2B8D"/>
              </a:solidFill>
              <a:latin typeface="+mj-lt"/>
            </a:endParaRPr>
          </a:p>
          <a:p>
            <a:r>
              <a:rPr lang="ru-RU" dirty="0" smtClean="0">
                <a:solidFill>
                  <a:srgbClr val="0E2B8D"/>
                </a:solidFill>
                <a:latin typeface="+mj-lt"/>
              </a:rPr>
              <a:t>Клиенты среднего бизнеса: (4912) 95-60-29</a:t>
            </a:r>
          </a:p>
          <a:p>
            <a:endParaRPr lang="ru-RU" dirty="0">
              <a:solidFill>
                <a:srgbClr val="0E2B8D"/>
              </a:solidFill>
              <a:latin typeface="+mj-lt"/>
            </a:endParaRPr>
          </a:p>
          <a:p>
            <a:r>
              <a:rPr lang="ru-RU" dirty="0" smtClean="0">
                <a:solidFill>
                  <a:srgbClr val="0E2B8D"/>
                </a:solidFill>
                <a:latin typeface="+mj-lt"/>
              </a:rPr>
              <a:t>Клиенты малого бизнеса: (4912) 95-60-20, (4912) 95-60-43</a:t>
            </a:r>
          </a:p>
          <a:p>
            <a:endParaRPr lang="ru-RU" dirty="0">
              <a:solidFill>
                <a:srgbClr val="0E2B8D"/>
              </a:solidFill>
              <a:latin typeface="+mj-lt"/>
            </a:endParaRPr>
          </a:p>
          <a:p>
            <a:r>
              <a:rPr lang="ru-RU" dirty="0" smtClean="0">
                <a:solidFill>
                  <a:srgbClr val="0E2B8D"/>
                </a:solidFill>
                <a:latin typeface="+mj-lt"/>
              </a:rPr>
              <a:t>МЫ НАХОДИМСЯ ПО АДРЕСУ: г. Рязань, ул. Ленина, д. 9 (ТЦ Аркада)</a:t>
            </a:r>
            <a:endParaRPr lang="ru-RU" dirty="0" smtClean="0">
              <a:solidFill>
                <a:srgbClr val="0E2B8D"/>
              </a:solidFill>
              <a:latin typeface="+mj-lt"/>
            </a:endParaRPr>
          </a:p>
        </p:txBody>
      </p:sp>
    </p:spTree>
    <p:extLst>
      <p:ext uri="{BB962C8B-B14F-4D97-AF65-F5344CB8AC3E}">
        <p14:creationId xmlns:p14="http://schemas.microsoft.com/office/powerpoint/2010/main" val="14330116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a:solidFill>
                  <a:schemeClr val="bg1"/>
                </a:solidFill>
                <a:latin typeface="+mj-lt"/>
                <a:ea typeface="+mj-ea"/>
                <a:cs typeface="+mj-cs"/>
              </a:rPr>
              <a:t>ПРОМСВЯЗЬБАНК СЕГОДНЯ</a:t>
            </a:r>
          </a:p>
        </p:txBody>
      </p:sp>
      <p:grpSp>
        <p:nvGrpSpPr>
          <p:cNvPr id="2" name="Группа 1"/>
          <p:cNvGrpSpPr/>
          <p:nvPr/>
        </p:nvGrpSpPr>
        <p:grpSpPr>
          <a:xfrm>
            <a:off x="538466" y="2047329"/>
            <a:ext cx="8607425" cy="4117975"/>
            <a:chOff x="704850" y="1031875"/>
            <a:chExt cx="8607425" cy="4117975"/>
          </a:xfrm>
        </p:grpSpPr>
        <p:sp>
          <p:nvSpPr>
            <p:cNvPr id="4098" name="Freeform 51"/>
            <p:cNvSpPr>
              <a:spLocks noChangeAspect="1"/>
            </p:cNvSpPr>
            <p:nvPr/>
          </p:nvSpPr>
          <p:spPr bwMode="auto">
            <a:xfrm>
              <a:off x="2478088" y="3816350"/>
              <a:ext cx="2736850" cy="1333500"/>
            </a:xfrm>
            <a:custGeom>
              <a:avLst/>
              <a:gdLst>
                <a:gd name="T0" fmla="*/ 2147483647 w 120777"/>
                <a:gd name="T1" fmla="*/ 2147483647 h 36114"/>
                <a:gd name="T2" fmla="*/ 2147483647 w 120777"/>
                <a:gd name="T3" fmla="*/ 2147483647 h 36114"/>
                <a:gd name="T4" fmla="*/ 2147483647 w 120777"/>
                <a:gd name="T5" fmla="*/ 2147483647 h 36114"/>
                <a:gd name="T6" fmla="*/ 2147483647 w 120777"/>
                <a:gd name="T7" fmla="*/ 2147483647 h 36114"/>
                <a:gd name="T8" fmla="*/ 2147483647 w 120777"/>
                <a:gd name="T9" fmla="*/ 2147483647 h 36114"/>
                <a:gd name="T10" fmla="*/ 2147483647 w 120777"/>
                <a:gd name="T11" fmla="*/ 2147483647 h 36114"/>
                <a:gd name="T12" fmla="*/ 2147483647 w 120777"/>
                <a:gd name="T13" fmla="*/ 2147483647 h 36114"/>
                <a:gd name="T14" fmla="*/ 2147483647 w 120777"/>
                <a:gd name="T15" fmla="*/ 2147483647 h 36114"/>
                <a:gd name="T16" fmla="*/ 2147483647 w 120777"/>
                <a:gd name="T17" fmla="*/ 2147483647 h 36114"/>
                <a:gd name="T18" fmla="*/ 2147483647 w 120777"/>
                <a:gd name="T19" fmla="*/ 2147483647 h 36114"/>
                <a:gd name="T20" fmla="*/ 2147483647 w 120777"/>
                <a:gd name="T21" fmla="*/ 2147483647 h 36114"/>
                <a:gd name="T22" fmla="*/ 2147483647 w 120777"/>
                <a:gd name="T23" fmla="*/ 2147483647 h 36114"/>
                <a:gd name="T24" fmla="*/ 2147483647 w 120777"/>
                <a:gd name="T25" fmla="*/ 2147483647 h 36114"/>
                <a:gd name="T26" fmla="*/ 2147483647 w 120777"/>
                <a:gd name="T27" fmla="*/ 2147483647 h 36114"/>
                <a:gd name="T28" fmla="*/ 2147483647 w 120777"/>
                <a:gd name="T29" fmla="*/ 2147483647 h 36114"/>
                <a:gd name="T30" fmla="*/ 2147483647 w 120777"/>
                <a:gd name="T31" fmla="*/ 2147483647 h 36114"/>
                <a:gd name="T32" fmla="*/ 2147483647 w 120777"/>
                <a:gd name="T33" fmla="*/ 2147483647 h 36114"/>
                <a:gd name="T34" fmla="*/ 2147483647 w 120777"/>
                <a:gd name="T35" fmla="*/ 2147483647 h 36114"/>
                <a:gd name="T36" fmla="*/ 2147483647 w 120777"/>
                <a:gd name="T37" fmla="*/ 2147483647 h 36114"/>
                <a:gd name="T38" fmla="*/ 2147483647 w 120777"/>
                <a:gd name="T39" fmla="*/ 2147483647 h 36114"/>
                <a:gd name="T40" fmla="*/ 2147483647 w 120777"/>
                <a:gd name="T41" fmla="*/ 2147483647 h 36114"/>
                <a:gd name="T42" fmla="*/ 2147483647 w 120777"/>
                <a:gd name="T43" fmla="*/ 2147483647 h 36114"/>
                <a:gd name="T44" fmla="*/ 2147483647 w 120777"/>
                <a:gd name="T45" fmla="*/ 2147483647 h 36114"/>
                <a:gd name="T46" fmla="*/ 2147483647 w 120777"/>
                <a:gd name="T47" fmla="*/ 2147483647 h 36114"/>
                <a:gd name="T48" fmla="*/ 2147483647 w 120777"/>
                <a:gd name="T49" fmla="*/ 2147483647 h 36114"/>
                <a:gd name="T50" fmla="*/ 2147483647 w 120777"/>
                <a:gd name="T51" fmla="*/ 2147483647 h 36114"/>
                <a:gd name="T52" fmla="*/ 2147483647 w 120777"/>
                <a:gd name="T53" fmla="*/ 2147483647 h 36114"/>
                <a:gd name="T54" fmla="*/ 2147483647 w 120777"/>
                <a:gd name="T55" fmla="*/ 2147483647 h 36114"/>
                <a:gd name="T56" fmla="*/ 2147483647 w 120777"/>
                <a:gd name="T57" fmla="*/ 2147483647 h 36114"/>
                <a:gd name="T58" fmla="*/ 2147483647 w 120777"/>
                <a:gd name="T59" fmla="*/ 2147483647 h 36114"/>
                <a:gd name="T60" fmla="*/ 2147483647 w 120777"/>
                <a:gd name="T61" fmla="*/ 2147483647 h 36114"/>
                <a:gd name="T62" fmla="*/ 2147483647 w 120777"/>
                <a:gd name="T63" fmla="*/ 2147483647 h 36114"/>
                <a:gd name="T64" fmla="*/ 2147483647 w 120777"/>
                <a:gd name="T65" fmla="*/ 2147483647 h 36114"/>
                <a:gd name="T66" fmla="*/ 2147483647 w 120777"/>
                <a:gd name="T67" fmla="*/ 2147483647 h 36114"/>
                <a:gd name="T68" fmla="*/ 2147483647 w 120777"/>
                <a:gd name="T69" fmla="*/ 2147483647 h 36114"/>
                <a:gd name="T70" fmla="*/ 2147483647 w 120777"/>
                <a:gd name="T71" fmla="*/ 2147483647 h 36114"/>
                <a:gd name="T72" fmla="*/ 0 w 120777"/>
                <a:gd name="T73" fmla="*/ 0 h 36114"/>
                <a:gd name="T74" fmla="*/ 0 w 120777"/>
                <a:gd name="T75" fmla="*/ 2147483647 h 36114"/>
                <a:gd name="T76" fmla="*/ 2147483647 w 120777"/>
                <a:gd name="T77" fmla="*/ 2147483647 h 36114"/>
                <a:gd name="T78" fmla="*/ 2147483647 w 120777"/>
                <a:gd name="T79" fmla="*/ 2147483647 h 36114"/>
                <a:gd name="T80" fmla="*/ 2147483647 w 120777"/>
                <a:gd name="T81" fmla="*/ 2147483647 h 36114"/>
                <a:gd name="T82" fmla="*/ 2147483647 w 120777"/>
                <a:gd name="T83" fmla="*/ 2147483647 h 36114"/>
                <a:gd name="T84" fmla="*/ 2147483647 w 120777"/>
                <a:gd name="T85" fmla="*/ 2147483647 h 36114"/>
                <a:gd name="T86" fmla="*/ 2147483647 w 120777"/>
                <a:gd name="T87" fmla="*/ 2147483647 h 36114"/>
                <a:gd name="T88" fmla="*/ 2147483647 w 120777"/>
                <a:gd name="T89" fmla="*/ 2147483647 h 36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777"/>
                <a:gd name="T136" fmla="*/ 0 h 36114"/>
                <a:gd name="T137" fmla="*/ 120777 w 120777"/>
                <a:gd name="T138" fmla="*/ 36114 h 36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777" h="36114">
                  <a:moveTo>
                    <a:pt x="12902" y="18370"/>
                  </a:moveTo>
                  <a:lnTo>
                    <a:pt x="11486" y="19077"/>
                  </a:lnTo>
                  <a:lnTo>
                    <a:pt x="11486" y="19511"/>
                  </a:lnTo>
                  <a:lnTo>
                    <a:pt x="7946" y="19511"/>
                  </a:lnTo>
                  <a:lnTo>
                    <a:pt x="9451" y="20653"/>
                  </a:lnTo>
                  <a:cubicBezTo>
                    <a:pt x="9598" y="21396"/>
                    <a:pt x="9746" y="22138"/>
                    <a:pt x="9893" y="22881"/>
                  </a:cubicBezTo>
                  <a:lnTo>
                    <a:pt x="12902" y="23479"/>
                  </a:lnTo>
                  <a:cubicBezTo>
                    <a:pt x="12846" y="23734"/>
                    <a:pt x="11896" y="24691"/>
                    <a:pt x="11840" y="24946"/>
                  </a:cubicBezTo>
                  <a:lnTo>
                    <a:pt x="15822" y="25000"/>
                  </a:lnTo>
                  <a:lnTo>
                    <a:pt x="18123" y="26413"/>
                  </a:lnTo>
                  <a:lnTo>
                    <a:pt x="21132" y="28504"/>
                  </a:lnTo>
                  <a:lnTo>
                    <a:pt x="24583" y="21957"/>
                  </a:lnTo>
                  <a:lnTo>
                    <a:pt x="31220" y="21957"/>
                  </a:lnTo>
                  <a:lnTo>
                    <a:pt x="38035" y="27066"/>
                  </a:lnTo>
                  <a:lnTo>
                    <a:pt x="48565" y="28504"/>
                  </a:lnTo>
                  <a:lnTo>
                    <a:pt x="48565" y="32718"/>
                  </a:lnTo>
                  <a:lnTo>
                    <a:pt x="56176" y="34457"/>
                  </a:lnTo>
                  <a:lnTo>
                    <a:pt x="61087" y="32854"/>
                  </a:lnTo>
                  <a:lnTo>
                    <a:pt x="64539" y="32935"/>
                  </a:lnTo>
                  <a:lnTo>
                    <a:pt x="67990" y="34321"/>
                  </a:lnTo>
                  <a:lnTo>
                    <a:pt x="70379" y="33098"/>
                  </a:lnTo>
                  <a:lnTo>
                    <a:pt x="72769" y="34158"/>
                  </a:lnTo>
                  <a:lnTo>
                    <a:pt x="76884" y="34321"/>
                  </a:lnTo>
                  <a:lnTo>
                    <a:pt x="84848" y="35788"/>
                  </a:lnTo>
                  <a:lnTo>
                    <a:pt x="88300" y="36114"/>
                  </a:lnTo>
                  <a:lnTo>
                    <a:pt x="89627" y="34402"/>
                  </a:lnTo>
                  <a:lnTo>
                    <a:pt x="88096" y="33207"/>
                  </a:lnTo>
                  <a:lnTo>
                    <a:pt x="92149" y="33261"/>
                  </a:lnTo>
                  <a:lnTo>
                    <a:pt x="95733" y="33995"/>
                  </a:lnTo>
                  <a:lnTo>
                    <a:pt x="95202" y="31794"/>
                  </a:lnTo>
                  <a:lnTo>
                    <a:pt x="98653" y="30489"/>
                  </a:lnTo>
                  <a:lnTo>
                    <a:pt x="105379" y="31740"/>
                  </a:lnTo>
                  <a:lnTo>
                    <a:pt x="107414" y="29158"/>
                  </a:lnTo>
                  <a:lnTo>
                    <a:pt x="116529" y="27392"/>
                  </a:lnTo>
                  <a:lnTo>
                    <a:pt x="120777" y="2636"/>
                  </a:lnTo>
                  <a:lnTo>
                    <a:pt x="34937" y="4131"/>
                  </a:lnTo>
                  <a:lnTo>
                    <a:pt x="0" y="0"/>
                  </a:lnTo>
                  <a:lnTo>
                    <a:pt x="0" y="14185"/>
                  </a:lnTo>
                  <a:lnTo>
                    <a:pt x="4318" y="15924"/>
                  </a:lnTo>
                  <a:cubicBezTo>
                    <a:pt x="5097" y="15619"/>
                    <a:pt x="7282" y="15327"/>
                    <a:pt x="9008" y="15327"/>
                  </a:cubicBezTo>
                  <a:cubicBezTo>
                    <a:pt x="10734" y="15327"/>
                    <a:pt x="14157" y="16650"/>
                    <a:pt x="14672" y="15924"/>
                  </a:cubicBezTo>
                  <a:lnTo>
                    <a:pt x="17504" y="16414"/>
                  </a:lnTo>
                  <a:lnTo>
                    <a:pt x="15822" y="18153"/>
                  </a:lnTo>
                  <a:lnTo>
                    <a:pt x="17504" y="19511"/>
                  </a:lnTo>
                  <a:lnTo>
                    <a:pt x="12902" y="18370"/>
                  </a:lnTo>
                  <a:close/>
                </a:path>
              </a:pathLst>
            </a:custGeom>
            <a:solidFill>
              <a:schemeClr val="accent2"/>
            </a:solidFill>
            <a:ln w="0">
              <a:solidFill>
                <a:srgbClr val="CCECFF"/>
              </a:solidFill>
              <a:round/>
              <a:headEnd/>
              <a:tailEnd/>
            </a:ln>
          </p:spPr>
          <p:txBody>
            <a:bodyPr lIns="70308" tIns="35154" rIns="70308" bIns="35154"/>
            <a:lstStyle/>
            <a:p>
              <a:endParaRPr lang="ru-RU"/>
            </a:p>
          </p:txBody>
        </p:sp>
        <p:sp>
          <p:nvSpPr>
            <p:cNvPr id="4100" name="Freeform 2"/>
            <p:cNvSpPr>
              <a:spLocks/>
            </p:cNvSpPr>
            <p:nvPr/>
          </p:nvSpPr>
          <p:spPr bwMode="auto">
            <a:xfrm rot="3233560">
              <a:off x="1163638" y="3100388"/>
              <a:ext cx="1057275" cy="892175"/>
            </a:xfrm>
            <a:custGeom>
              <a:avLst/>
              <a:gdLst>
                <a:gd name="T0" fmla="*/ 2147483647 w 692"/>
                <a:gd name="T1" fmla="*/ 2147483647 h 489"/>
                <a:gd name="T2" fmla="*/ 2147483647 w 692"/>
                <a:gd name="T3" fmla="*/ 2147483647 h 489"/>
                <a:gd name="T4" fmla="*/ 2147483647 w 692"/>
                <a:gd name="T5" fmla="*/ 2147483647 h 489"/>
                <a:gd name="T6" fmla="*/ 2147483647 w 692"/>
                <a:gd name="T7" fmla="*/ 2147483647 h 489"/>
                <a:gd name="T8" fmla="*/ 2147483647 w 692"/>
                <a:gd name="T9" fmla="*/ 2147483647 h 489"/>
                <a:gd name="T10" fmla="*/ 2147483647 w 692"/>
                <a:gd name="T11" fmla="*/ 2147483647 h 489"/>
                <a:gd name="T12" fmla="*/ 2147483647 w 692"/>
                <a:gd name="T13" fmla="*/ 2147483647 h 489"/>
                <a:gd name="T14" fmla="*/ 2147483647 w 692"/>
                <a:gd name="T15" fmla="*/ 2147483647 h 489"/>
                <a:gd name="T16" fmla="*/ 2147483647 w 692"/>
                <a:gd name="T17" fmla="*/ 2147483647 h 489"/>
                <a:gd name="T18" fmla="*/ 2147483647 w 692"/>
                <a:gd name="T19" fmla="*/ 2147483647 h 489"/>
                <a:gd name="T20" fmla="*/ 2147483647 w 692"/>
                <a:gd name="T21" fmla="*/ 2147483647 h 489"/>
                <a:gd name="T22" fmla="*/ 2147483647 w 692"/>
                <a:gd name="T23" fmla="*/ 2147483647 h 489"/>
                <a:gd name="T24" fmla="*/ 2147483647 w 692"/>
                <a:gd name="T25" fmla="*/ 2147483647 h 489"/>
                <a:gd name="T26" fmla="*/ 2147483647 w 692"/>
                <a:gd name="T27" fmla="*/ 2147483647 h 489"/>
                <a:gd name="T28" fmla="*/ 2147483647 w 692"/>
                <a:gd name="T29" fmla="*/ 2147483647 h 489"/>
                <a:gd name="T30" fmla="*/ 2147483647 w 692"/>
                <a:gd name="T31" fmla="*/ 2147483647 h 489"/>
                <a:gd name="T32" fmla="*/ 2147483647 w 692"/>
                <a:gd name="T33" fmla="*/ 2147483647 h 489"/>
                <a:gd name="T34" fmla="*/ 2147483647 w 692"/>
                <a:gd name="T35" fmla="*/ 2147483647 h 489"/>
                <a:gd name="T36" fmla="*/ 2147483647 w 692"/>
                <a:gd name="T37" fmla="*/ 2147483647 h 489"/>
                <a:gd name="T38" fmla="*/ 2147483647 w 692"/>
                <a:gd name="T39" fmla="*/ 2147483647 h 489"/>
                <a:gd name="T40" fmla="*/ 2147483647 w 692"/>
                <a:gd name="T41" fmla="*/ 2147483647 h 489"/>
                <a:gd name="T42" fmla="*/ 2147483647 w 692"/>
                <a:gd name="T43" fmla="*/ 2147483647 h 489"/>
                <a:gd name="T44" fmla="*/ 2147483647 w 692"/>
                <a:gd name="T45" fmla="*/ 2147483647 h 489"/>
                <a:gd name="T46" fmla="*/ 2147483647 w 692"/>
                <a:gd name="T47" fmla="*/ 2147483647 h 489"/>
                <a:gd name="T48" fmla="*/ 2147483647 w 692"/>
                <a:gd name="T49" fmla="*/ 2147483647 h 489"/>
                <a:gd name="T50" fmla="*/ 2147483647 w 692"/>
                <a:gd name="T51" fmla="*/ 2147483647 h 489"/>
                <a:gd name="T52" fmla="*/ 2147483647 w 692"/>
                <a:gd name="T53" fmla="*/ 2147483647 h 489"/>
                <a:gd name="T54" fmla="*/ 2147483647 w 692"/>
                <a:gd name="T55" fmla="*/ 2147483647 h 489"/>
                <a:gd name="T56" fmla="*/ 2147483647 w 692"/>
                <a:gd name="T57" fmla="*/ 2147483647 h 489"/>
                <a:gd name="T58" fmla="*/ 2147483647 w 692"/>
                <a:gd name="T59" fmla="*/ 2147483647 h 489"/>
                <a:gd name="T60" fmla="*/ 2147483647 w 692"/>
                <a:gd name="T61" fmla="*/ 2147483647 h 489"/>
                <a:gd name="T62" fmla="*/ 2147483647 w 692"/>
                <a:gd name="T63" fmla="*/ 2147483647 h 489"/>
                <a:gd name="T64" fmla="*/ 2147483647 w 692"/>
                <a:gd name="T65" fmla="*/ 2147483647 h 489"/>
                <a:gd name="T66" fmla="*/ 2147483647 w 692"/>
                <a:gd name="T67" fmla="*/ 2147483647 h 489"/>
                <a:gd name="T68" fmla="*/ 2147483647 w 692"/>
                <a:gd name="T69" fmla="*/ 2147483647 h 489"/>
                <a:gd name="T70" fmla="*/ 2147483647 w 692"/>
                <a:gd name="T71" fmla="*/ 2147483647 h 489"/>
                <a:gd name="T72" fmla="*/ 2147483647 w 692"/>
                <a:gd name="T73" fmla="*/ 2147483647 h 489"/>
                <a:gd name="T74" fmla="*/ 2147483647 w 692"/>
                <a:gd name="T75" fmla="*/ 2147483647 h 489"/>
                <a:gd name="T76" fmla="*/ 2147483647 w 692"/>
                <a:gd name="T77" fmla="*/ 2147483647 h 489"/>
                <a:gd name="T78" fmla="*/ 2147483647 w 692"/>
                <a:gd name="T79" fmla="*/ 2147483647 h 489"/>
                <a:gd name="T80" fmla="*/ 2147483647 w 692"/>
                <a:gd name="T81" fmla="*/ 2147483647 h 489"/>
                <a:gd name="T82" fmla="*/ 2147483647 w 692"/>
                <a:gd name="T83" fmla="*/ 2147483647 h 489"/>
                <a:gd name="T84" fmla="*/ 2147483647 w 692"/>
                <a:gd name="T85" fmla="*/ 2147483647 h 489"/>
                <a:gd name="T86" fmla="*/ 2147483647 w 692"/>
                <a:gd name="T87" fmla="*/ 2147483647 h 489"/>
                <a:gd name="T88" fmla="*/ 2147483647 w 692"/>
                <a:gd name="T89" fmla="*/ 2147483647 h 489"/>
                <a:gd name="T90" fmla="*/ 2147483647 w 692"/>
                <a:gd name="T91" fmla="*/ 2147483647 h 489"/>
                <a:gd name="T92" fmla="*/ 2147483647 w 692"/>
                <a:gd name="T93" fmla="*/ 2147483647 h 489"/>
                <a:gd name="T94" fmla="*/ 2147483647 w 692"/>
                <a:gd name="T95" fmla="*/ 2147483647 h 489"/>
                <a:gd name="T96" fmla="*/ 2147483647 w 692"/>
                <a:gd name="T97" fmla="*/ 2147483647 h 489"/>
                <a:gd name="T98" fmla="*/ 2147483647 w 692"/>
                <a:gd name="T99" fmla="*/ 2147483647 h 489"/>
                <a:gd name="T100" fmla="*/ 2147483647 w 692"/>
                <a:gd name="T101" fmla="*/ 2147483647 h 489"/>
                <a:gd name="T102" fmla="*/ 2147483647 w 692"/>
                <a:gd name="T103" fmla="*/ 2147483647 h 489"/>
                <a:gd name="T104" fmla="*/ 2147483647 w 692"/>
                <a:gd name="T105" fmla="*/ 2147483647 h 489"/>
                <a:gd name="T106" fmla="*/ 2147483647 w 692"/>
                <a:gd name="T107" fmla="*/ 2147483647 h 489"/>
                <a:gd name="T108" fmla="*/ 2147483647 w 692"/>
                <a:gd name="T109" fmla="*/ 2147483647 h 489"/>
                <a:gd name="T110" fmla="*/ 2147483647 w 692"/>
                <a:gd name="T111" fmla="*/ 2147483647 h 489"/>
                <a:gd name="T112" fmla="*/ 2147483647 w 692"/>
                <a:gd name="T113" fmla="*/ 2147483647 h 489"/>
                <a:gd name="T114" fmla="*/ 2147483647 w 692"/>
                <a:gd name="T115" fmla="*/ 2147483647 h 489"/>
                <a:gd name="T116" fmla="*/ 2147483647 w 692"/>
                <a:gd name="T117" fmla="*/ 2147483647 h 489"/>
                <a:gd name="T118" fmla="*/ 2147483647 w 692"/>
                <a:gd name="T119" fmla="*/ 2147483647 h 489"/>
                <a:gd name="T120" fmla="*/ 2147483647 w 692"/>
                <a:gd name="T121" fmla="*/ 2147483647 h 489"/>
                <a:gd name="T122" fmla="*/ 2147483647 w 692"/>
                <a:gd name="T123" fmla="*/ 2147483647 h 489"/>
                <a:gd name="T124" fmla="*/ 2147483647 w 692"/>
                <a:gd name="T125" fmla="*/ 2147483647 h 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2"/>
                <a:gd name="T190" fmla="*/ 0 h 489"/>
                <a:gd name="T191" fmla="*/ 692 w 692"/>
                <a:gd name="T192" fmla="*/ 489 h 4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2" h="489">
                  <a:moveTo>
                    <a:pt x="606" y="301"/>
                  </a:moveTo>
                  <a:lnTo>
                    <a:pt x="612" y="294"/>
                  </a:lnTo>
                  <a:lnTo>
                    <a:pt x="618" y="297"/>
                  </a:lnTo>
                  <a:lnTo>
                    <a:pt x="623" y="280"/>
                  </a:lnTo>
                  <a:lnTo>
                    <a:pt x="646" y="272"/>
                  </a:lnTo>
                  <a:lnTo>
                    <a:pt x="646" y="267"/>
                  </a:lnTo>
                  <a:lnTo>
                    <a:pt x="646" y="261"/>
                  </a:lnTo>
                  <a:lnTo>
                    <a:pt x="643" y="259"/>
                  </a:lnTo>
                  <a:lnTo>
                    <a:pt x="643" y="242"/>
                  </a:lnTo>
                  <a:lnTo>
                    <a:pt x="656" y="232"/>
                  </a:lnTo>
                  <a:lnTo>
                    <a:pt x="656" y="221"/>
                  </a:lnTo>
                  <a:lnTo>
                    <a:pt x="664" y="215"/>
                  </a:lnTo>
                  <a:lnTo>
                    <a:pt x="691" y="209"/>
                  </a:lnTo>
                  <a:lnTo>
                    <a:pt x="692" y="207"/>
                  </a:lnTo>
                  <a:lnTo>
                    <a:pt x="689" y="198"/>
                  </a:lnTo>
                  <a:lnTo>
                    <a:pt x="692" y="194"/>
                  </a:lnTo>
                  <a:lnTo>
                    <a:pt x="689" y="190"/>
                  </a:lnTo>
                  <a:lnTo>
                    <a:pt x="692" y="178"/>
                  </a:lnTo>
                  <a:lnTo>
                    <a:pt x="683" y="180"/>
                  </a:lnTo>
                  <a:lnTo>
                    <a:pt x="687" y="174"/>
                  </a:lnTo>
                  <a:lnTo>
                    <a:pt x="681" y="163"/>
                  </a:lnTo>
                  <a:lnTo>
                    <a:pt x="671" y="163"/>
                  </a:lnTo>
                  <a:lnTo>
                    <a:pt x="669" y="151"/>
                  </a:lnTo>
                  <a:lnTo>
                    <a:pt x="671" y="150"/>
                  </a:lnTo>
                  <a:lnTo>
                    <a:pt x="681" y="150"/>
                  </a:lnTo>
                  <a:lnTo>
                    <a:pt x="681" y="144"/>
                  </a:lnTo>
                  <a:lnTo>
                    <a:pt x="681" y="140"/>
                  </a:lnTo>
                  <a:lnTo>
                    <a:pt x="679" y="144"/>
                  </a:lnTo>
                  <a:lnTo>
                    <a:pt x="669" y="144"/>
                  </a:lnTo>
                  <a:lnTo>
                    <a:pt x="666" y="140"/>
                  </a:lnTo>
                  <a:lnTo>
                    <a:pt x="666" y="138"/>
                  </a:lnTo>
                  <a:lnTo>
                    <a:pt x="671" y="132"/>
                  </a:lnTo>
                  <a:lnTo>
                    <a:pt x="671" y="128"/>
                  </a:lnTo>
                  <a:lnTo>
                    <a:pt x="677" y="119"/>
                  </a:lnTo>
                  <a:lnTo>
                    <a:pt x="675" y="113"/>
                  </a:lnTo>
                  <a:lnTo>
                    <a:pt x="669" y="105"/>
                  </a:lnTo>
                  <a:lnTo>
                    <a:pt x="669" y="98"/>
                  </a:lnTo>
                  <a:lnTo>
                    <a:pt x="664" y="100"/>
                  </a:lnTo>
                  <a:lnTo>
                    <a:pt x="658" y="105"/>
                  </a:lnTo>
                  <a:lnTo>
                    <a:pt x="648" y="103"/>
                  </a:lnTo>
                  <a:lnTo>
                    <a:pt x="646" y="96"/>
                  </a:lnTo>
                  <a:lnTo>
                    <a:pt x="633" y="100"/>
                  </a:lnTo>
                  <a:lnTo>
                    <a:pt x="629" y="94"/>
                  </a:lnTo>
                  <a:lnTo>
                    <a:pt x="621" y="101"/>
                  </a:lnTo>
                  <a:lnTo>
                    <a:pt x="610" y="96"/>
                  </a:lnTo>
                  <a:lnTo>
                    <a:pt x="608" y="94"/>
                  </a:lnTo>
                  <a:lnTo>
                    <a:pt x="600" y="96"/>
                  </a:lnTo>
                  <a:lnTo>
                    <a:pt x="597" y="96"/>
                  </a:lnTo>
                  <a:lnTo>
                    <a:pt x="591" y="92"/>
                  </a:lnTo>
                  <a:lnTo>
                    <a:pt x="589" y="94"/>
                  </a:lnTo>
                  <a:lnTo>
                    <a:pt x="589" y="101"/>
                  </a:lnTo>
                  <a:lnTo>
                    <a:pt x="585" y="105"/>
                  </a:lnTo>
                  <a:lnTo>
                    <a:pt x="579" y="100"/>
                  </a:lnTo>
                  <a:lnTo>
                    <a:pt x="570" y="98"/>
                  </a:lnTo>
                  <a:lnTo>
                    <a:pt x="564" y="92"/>
                  </a:lnTo>
                  <a:lnTo>
                    <a:pt x="564" y="84"/>
                  </a:lnTo>
                  <a:lnTo>
                    <a:pt x="558" y="84"/>
                  </a:lnTo>
                  <a:lnTo>
                    <a:pt x="554" y="80"/>
                  </a:lnTo>
                  <a:lnTo>
                    <a:pt x="533" y="96"/>
                  </a:lnTo>
                  <a:lnTo>
                    <a:pt x="526" y="103"/>
                  </a:lnTo>
                  <a:lnTo>
                    <a:pt x="524" y="100"/>
                  </a:lnTo>
                  <a:lnTo>
                    <a:pt x="520" y="100"/>
                  </a:lnTo>
                  <a:lnTo>
                    <a:pt x="516" y="101"/>
                  </a:lnTo>
                  <a:lnTo>
                    <a:pt x="508" y="94"/>
                  </a:lnTo>
                  <a:lnTo>
                    <a:pt x="501" y="96"/>
                  </a:lnTo>
                  <a:lnTo>
                    <a:pt x="497" y="100"/>
                  </a:lnTo>
                  <a:lnTo>
                    <a:pt x="493" y="105"/>
                  </a:lnTo>
                  <a:lnTo>
                    <a:pt x="479" y="96"/>
                  </a:lnTo>
                  <a:lnTo>
                    <a:pt x="476" y="90"/>
                  </a:lnTo>
                  <a:lnTo>
                    <a:pt x="478" y="86"/>
                  </a:lnTo>
                  <a:lnTo>
                    <a:pt x="466" y="71"/>
                  </a:lnTo>
                  <a:lnTo>
                    <a:pt x="468" y="65"/>
                  </a:lnTo>
                  <a:lnTo>
                    <a:pt x="460" y="67"/>
                  </a:lnTo>
                  <a:lnTo>
                    <a:pt x="456" y="59"/>
                  </a:lnTo>
                  <a:lnTo>
                    <a:pt x="451" y="59"/>
                  </a:lnTo>
                  <a:lnTo>
                    <a:pt x="443" y="65"/>
                  </a:lnTo>
                  <a:lnTo>
                    <a:pt x="439" y="59"/>
                  </a:lnTo>
                  <a:lnTo>
                    <a:pt x="422" y="65"/>
                  </a:lnTo>
                  <a:lnTo>
                    <a:pt x="424" y="57"/>
                  </a:lnTo>
                  <a:lnTo>
                    <a:pt x="418" y="55"/>
                  </a:lnTo>
                  <a:lnTo>
                    <a:pt x="418" y="46"/>
                  </a:lnTo>
                  <a:lnTo>
                    <a:pt x="412" y="40"/>
                  </a:lnTo>
                  <a:lnTo>
                    <a:pt x="422" y="32"/>
                  </a:lnTo>
                  <a:lnTo>
                    <a:pt x="418" y="25"/>
                  </a:lnTo>
                  <a:lnTo>
                    <a:pt x="407" y="23"/>
                  </a:lnTo>
                  <a:lnTo>
                    <a:pt x="405" y="9"/>
                  </a:lnTo>
                  <a:lnTo>
                    <a:pt x="389" y="0"/>
                  </a:lnTo>
                  <a:lnTo>
                    <a:pt x="385" y="2"/>
                  </a:lnTo>
                  <a:lnTo>
                    <a:pt x="382" y="7"/>
                  </a:lnTo>
                  <a:lnTo>
                    <a:pt x="380" y="2"/>
                  </a:lnTo>
                  <a:lnTo>
                    <a:pt x="376" y="4"/>
                  </a:lnTo>
                  <a:lnTo>
                    <a:pt x="368" y="4"/>
                  </a:lnTo>
                  <a:lnTo>
                    <a:pt x="359" y="15"/>
                  </a:lnTo>
                  <a:lnTo>
                    <a:pt x="339" y="15"/>
                  </a:lnTo>
                  <a:lnTo>
                    <a:pt x="339" y="25"/>
                  </a:lnTo>
                  <a:lnTo>
                    <a:pt x="338" y="32"/>
                  </a:lnTo>
                  <a:lnTo>
                    <a:pt x="326" y="36"/>
                  </a:lnTo>
                  <a:lnTo>
                    <a:pt x="324" y="34"/>
                  </a:lnTo>
                  <a:lnTo>
                    <a:pt x="322" y="34"/>
                  </a:lnTo>
                  <a:lnTo>
                    <a:pt x="305" y="36"/>
                  </a:lnTo>
                  <a:lnTo>
                    <a:pt x="303" y="42"/>
                  </a:lnTo>
                  <a:lnTo>
                    <a:pt x="291" y="42"/>
                  </a:lnTo>
                  <a:lnTo>
                    <a:pt x="293" y="48"/>
                  </a:lnTo>
                  <a:lnTo>
                    <a:pt x="290" y="52"/>
                  </a:lnTo>
                  <a:lnTo>
                    <a:pt x="282" y="77"/>
                  </a:lnTo>
                  <a:lnTo>
                    <a:pt x="291" y="90"/>
                  </a:lnTo>
                  <a:lnTo>
                    <a:pt x="290" y="98"/>
                  </a:lnTo>
                  <a:lnTo>
                    <a:pt x="282" y="96"/>
                  </a:lnTo>
                  <a:lnTo>
                    <a:pt x="280" y="90"/>
                  </a:lnTo>
                  <a:lnTo>
                    <a:pt x="272" y="84"/>
                  </a:lnTo>
                  <a:lnTo>
                    <a:pt x="261" y="92"/>
                  </a:lnTo>
                  <a:lnTo>
                    <a:pt x="255" y="88"/>
                  </a:lnTo>
                  <a:lnTo>
                    <a:pt x="247" y="94"/>
                  </a:lnTo>
                  <a:lnTo>
                    <a:pt x="247" y="96"/>
                  </a:lnTo>
                  <a:lnTo>
                    <a:pt x="243" y="100"/>
                  </a:lnTo>
                  <a:lnTo>
                    <a:pt x="238" y="94"/>
                  </a:lnTo>
                  <a:lnTo>
                    <a:pt x="234" y="84"/>
                  </a:lnTo>
                  <a:lnTo>
                    <a:pt x="232" y="84"/>
                  </a:lnTo>
                  <a:lnTo>
                    <a:pt x="228" y="90"/>
                  </a:lnTo>
                  <a:lnTo>
                    <a:pt x="222" y="92"/>
                  </a:lnTo>
                  <a:lnTo>
                    <a:pt x="220" y="101"/>
                  </a:lnTo>
                  <a:lnTo>
                    <a:pt x="217" y="100"/>
                  </a:lnTo>
                  <a:lnTo>
                    <a:pt x="215" y="94"/>
                  </a:lnTo>
                  <a:lnTo>
                    <a:pt x="209" y="94"/>
                  </a:lnTo>
                  <a:lnTo>
                    <a:pt x="205" y="96"/>
                  </a:lnTo>
                  <a:lnTo>
                    <a:pt x="199" y="90"/>
                  </a:lnTo>
                  <a:lnTo>
                    <a:pt x="196" y="96"/>
                  </a:lnTo>
                  <a:lnTo>
                    <a:pt x="186" y="94"/>
                  </a:lnTo>
                  <a:lnTo>
                    <a:pt x="184" y="105"/>
                  </a:lnTo>
                  <a:lnTo>
                    <a:pt x="180" y="103"/>
                  </a:lnTo>
                  <a:lnTo>
                    <a:pt x="182" y="100"/>
                  </a:lnTo>
                  <a:lnTo>
                    <a:pt x="180" y="98"/>
                  </a:lnTo>
                  <a:lnTo>
                    <a:pt x="174" y="96"/>
                  </a:lnTo>
                  <a:lnTo>
                    <a:pt x="165" y="100"/>
                  </a:lnTo>
                  <a:lnTo>
                    <a:pt x="165" y="96"/>
                  </a:lnTo>
                  <a:lnTo>
                    <a:pt x="163" y="96"/>
                  </a:lnTo>
                  <a:lnTo>
                    <a:pt x="159" y="90"/>
                  </a:lnTo>
                  <a:lnTo>
                    <a:pt x="151" y="94"/>
                  </a:lnTo>
                  <a:lnTo>
                    <a:pt x="140" y="90"/>
                  </a:lnTo>
                  <a:lnTo>
                    <a:pt x="134" y="92"/>
                  </a:lnTo>
                  <a:lnTo>
                    <a:pt x="130" y="90"/>
                  </a:lnTo>
                  <a:lnTo>
                    <a:pt x="123" y="90"/>
                  </a:lnTo>
                  <a:lnTo>
                    <a:pt x="117" y="88"/>
                  </a:lnTo>
                  <a:lnTo>
                    <a:pt x="98" y="90"/>
                  </a:lnTo>
                  <a:lnTo>
                    <a:pt x="84" y="90"/>
                  </a:lnTo>
                  <a:lnTo>
                    <a:pt x="75" y="96"/>
                  </a:lnTo>
                  <a:lnTo>
                    <a:pt x="57" y="100"/>
                  </a:lnTo>
                  <a:lnTo>
                    <a:pt x="54" y="109"/>
                  </a:lnTo>
                  <a:lnTo>
                    <a:pt x="46" y="119"/>
                  </a:lnTo>
                  <a:lnTo>
                    <a:pt x="44" y="121"/>
                  </a:lnTo>
                  <a:lnTo>
                    <a:pt x="40" y="117"/>
                  </a:lnTo>
                  <a:lnTo>
                    <a:pt x="32" y="119"/>
                  </a:lnTo>
                  <a:lnTo>
                    <a:pt x="31" y="121"/>
                  </a:lnTo>
                  <a:lnTo>
                    <a:pt x="32" y="128"/>
                  </a:lnTo>
                  <a:lnTo>
                    <a:pt x="31" y="126"/>
                  </a:lnTo>
                  <a:lnTo>
                    <a:pt x="36" y="134"/>
                  </a:lnTo>
                  <a:lnTo>
                    <a:pt x="34" y="140"/>
                  </a:lnTo>
                  <a:lnTo>
                    <a:pt x="44" y="150"/>
                  </a:lnTo>
                  <a:lnTo>
                    <a:pt x="48" y="159"/>
                  </a:lnTo>
                  <a:lnTo>
                    <a:pt x="57" y="165"/>
                  </a:lnTo>
                  <a:lnTo>
                    <a:pt x="50" y="169"/>
                  </a:lnTo>
                  <a:lnTo>
                    <a:pt x="50" y="171"/>
                  </a:lnTo>
                  <a:lnTo>
                    <a:pt x="57" y="180"/>
                  </a:lnTo>
                  <a:lnTo>
                    <a:pt x="59" y="186"/>
                  </a:lnTo>
                  <a:lnTo>
                    <a:pt x="57" y="188"/>
                  </a:lnTo>
                  <a:lnTo>
                    <a:pt x="55" y="194"/>
                  </a:lnTo>
                  <a:lnTo>
                    <a:pt x="46" y="198"/>
                  </a:lnTo>
                  <a:lnTo>
                    <a:pt x="40" y="209"/>
                  </a:lnTo>
                  <a:lnTo>
                    <a:pt x="27" y="226"/>
                  </a:lnTo>
                  <a:lnTo>
                    <a:pt x="13" y="255"/>
                  </a:lnTo>
                  <a:lnTo>
                    <a:pt x="17" y="271"/>
                  </a:lnTo>
                  <a:lnTo>
                    <a:pt x="17" y="278"/>
                  </a:lnTo>
                  <a:lnTo>
                    <a:pt x="25" y="284"/>
                  </a:lnTo>
                  <a:lnTo>
                    <a:pt x="25" y="290"/>
                  </a:lnTo>
                  <a:lnTo>
                    <a:pt x="13" y="286"/>
                  </a:lnTo>
                  <a:lnTo>
                    <a:pt x="13" y="290"/>
                  </a:lnTo>
                  <a:lnTo>
                    <a:pt x="9" y="292"/>
                  </a:lnTo>
                  <a:lnTo>
                    <a:pt x="8" y="301"/>
                  </a:lnTo>
                  <a:lnTo>
                    <a:pt x="6" y="313"/>
                  </a:lnTo>
                  <a:lnTo>
                    <a:pt x="0" y="319"/>
                  </a:lnTo>
                  <a:lnTo>
                    <a:pt x="2" y="330"/>
                  </a:lnTo>
                  <a:lnTo>
                    <a:pt x="6" y="330"/>
                  </a:lnTo>
                  <a:lnTo>
                    <a:pt x="6" y="332"/>
                  </a:lnTo>
                  <a:lnTo>
                    <a:pt x="8" y="332"/>
                  </a:lnTo>
                  <a:lnTo>
                    <a:pt x="13" y="340"/>
                  </a:lnTo>
                  <a:lnTo>
                    <a:pt x="15" y="340"/>
                  </a:lnTo>
                  <a:lnTo>
                    <a:pt x="23" y="347"/>
                  </a:lnTo>
                  <a:lnTo>
                    <a:pt x="29" y="345"/>
                  </a:lnTo>
                  <a:lnTo>
                    <a:pt x="34" y="349"/>
                  </a:lnTo>
                  <a:lnTo>
                    <a:pt x="32" y="353"/>
                  </a:lnTo>
                  <a:lnTo>
                    <a:pt x="34" y="355"/>
                  </a:lnTo>
                  <a:lnTo>
                    <a:pt x="36" y="351"/>
                  </a:lnTo>
                  <a:lnTo>
                    <a:pt x="40" y="349"/>
                  </a:lnTo>
                  <a:lnTo>
                    <a:pt x="44" y="343"/>
                  </a:lnTo>
                  <a:lnTo>
                    <a:pt x="48" y="345"/>
                  </a:lnTo>
                  <a:lnTo>
                    <a:pt x="54" y="349"/>
                  </a:lnTo>
                  <a:lnTo>
                    <a:pt x="59" y="349"/>
                  </a:lnTo>
                  <a:lnTo>
                    <a:pt x="69" y="347"/>
                  </a:lnTo>
                  <a:lnTo>
                    <a:pt x="73" y="351"/>
                  </a:lnTo>
                  <a:lnTo>
                    <a:pt x="79" y="347"/>
                  </a:lnTo>
                  <a:lnTo>
                    <a:pt x="88" y="351"/>
                  </a:lnTo>
                  <a:lnTo>
                    <a:pt x="94" y="347"/>
                  </a:lnTo>
                  <a:lnTo>
                    <a:pt x="102" y="347"/>
                  </a:lnTo>
                  <a:lnTo>
                    <a:pt x="119" y="357"/>
                  </a:lnTo>
                  <a:lnTo>
                    <a:pt x="125" y="355"/>
                  </a:lnTo>
                  <a:lnTo>
                    <a:pt x="126" y="347"/>
                  </a:lnTo>
                  <a:lnTo>
                    <a:pt x="130" y="343"/>
                  </a:lnTo>
                  <a:lnTo>
                    <a:pt x="161" y="334"/>
                  </a:lnTo>
                  <a:lnTo>
                    <a:pt x="163" y="332"/>
                  </a:lnTo>
                  <a:lnTo>
                    <a:pt x="165" y="320"/>
                  </a:lnTo>
                  <a:lnTo>
                    <a:pt x="174" y="317"/>
                  </a:lnTo>
                  <a:lnTo>
                    <a:pt x="178" y="313"/>
                  </a:lnTo>
                  <a:lnTo>
                    <a:pt x="186" y="301"/>
                  </a:lnTo>
                  <a:lnTo>
                    <a:pt x="201" y="301"/>
                  </a:lnTo>
                  <a:lnTo>
                    <a:pt x="203" y="295"/>
                  </a:lnTo>
                  <a:lnTo>
                    <a:pt x="207" y="297"/>
                  </a:lnTo>
                  <a:lnTo>
                    <a:pt x="211" y="294"/>
                  </a:lnTo>
                  <a:lnTo>
                    <a:pt x="213" y="292"/>
                  </a:lnTo>
                  <a:lnTo>
                    <a:pt x="234" y="301"/>
                  </a:lnTo>
                  <a:lnTo>
                    <a:pt x="242" y="305"/>
                  </a:lnTo>
                  <a:lnTo>
                    <a:pt x="243" y="301"/>
                  </a:lnTo>
                  <a:lnTo>
                    <a:pt x="253" y="313"/>
                  </a:lnTo>
                  <a:lnTo>
                    <a:pt x="255" y="305"/>
                  </a:lnTo>
                  <a:lnTo>
                    <a:pt x="265" y="305"/>
                  </a:lnTo>
                  <a:lnTo>
                    <a:pt x="270" y="313"/>
                  </a:lnTo>
                  <a:lnTo>
                    <a:pt x="276" y="315"/>
                  </a:lnTo>
                  <a:lnTo>
                    <a:pt x="280" y="313"/>
                  </a:lnTo>
                  <a:lnTo>
                    <a:pt x="286" y="317"/>
                  </a:lnTo>
                  <a:lnTo>
                    <a:pt x="284" y="322"/>
                  </a:lnTo>
                  <a:lnTo>
                    <a:pt x="288" y="324"/>
                  </a:lnTo>
                  <a:lnTo>
                    <a:pt x="286" y="340"/>
                  </a:lnTo>
                  <a:lnTo>
                    <a:pt x="290" y="345"/>
                  </a:lnTo>
                  <a:lnTo>
                    <a:pt x="299" y="351"/>
                  </a:lnTo>
                  <a:lnTo>
                    <a:pt x="301" y="351"/>
                  </a:lnTo>
                  <a:lnTo>
                    <a:pt x="301" y="347"/>
                  </a:lnTo>
                  <a:lnTo>
                    <a:pt x="305" y="347"/>
                  </a:lnTo>
                  <a:lnTo>
                    <a:pt x="311" y="365"/>
                  </a:lnTo>
                  <a:lnTo>
                    <a:pt x="311" y="372"/>
                  </a:lnTo>
                  <a:lnTo>
                    <a:pt x="326" y="376"/>
                  </a:lnTo>
                  <a:lnTo>
                    <a:pt x="328" y="386"/>
                  </a:lnTo>
                  <a:lnTo>
                    <a:pt x="332" y="393"/>
                  </a:lnTo>
                  <a:lnTo>
                    <a:pt x="339" y="401"/>
                  </a:lnTo>
                  <a:lnTo>
                    <a:pt x="328" y="407"/>
                  </a:lnTo>
                  <a:lnTo>
                    <a:pt x="324" y="401"/>
                  </a:lnTo>
                  <a:lnTo>
                    <a:pt x="320" y="409"/>
                  </a:lnTo>
                  <a:lnTo>
                    <a:pt x="313" y="401"/>
                  </a:lnTo>
                  <a:lnTo>
                    <a:pt x="307" y="405"/>
                  </a:lnTo>
                  <a:lnTo>
                    <a:pt x="307" y="409"/>
                  </a:lnTo>
                  <a:lnTo>
                    <a:pt x="303" y="411"/>
                  </a:lnTo>
                  <a:lnTo>
                    <a:pt x="301" y="401"/>
                  </a:lnTo>
                  <a:lnTo>
                    <a:pt x="291" y="411"/>
                  </a:lnTo>
                  <a:lnTo>
                    <a:pt x="293" y="418"/>
                  </a:lnTo>
                  <a:lnTo>
                    <a:pt x="299" y="424"/>
                  </a:lnTo>
                  <a:lnTo>
                    <a:pt x="299" y="436"/>
                  </a:lnTo>
                  <a:lnTo>
                    <a:pt x="290" y="440"/>
                  </a:lnTo>
                  <a:lnTo>
                    <a:pt x="291" y="449"/>
                  </a:lnTo>
                  <a:lnTo>
                    <a:pt x="282" y="463"/>
                  </a:lnTo>
                  <a:lnTo>
                    <a:pt x="288" y="466"/>
                  </a:lnTo>
                  <a:lnTo>
                    <a:pt x="286" y="470"/>
                  </a:lnTo>
                  <a:lnTo>
                    <a:pt x="278" y="472"/>
                  </a:lnTo>
                  <a:lnTo>
                    <a:pt x="276" y="476"/>
                  </a:lnTo>
                  <a:lnTo>
                    <a:pt x="278" y="478"/>
                  </a:lnTo>
                  <a:lnTo>
                    <a:pt x="282" y="486"/>
                  </a:lnTo>
                  <a:lnTo>
                    <a:pt x="299" y="486"/>
                  </a:lnTo>
                  <a:lnTo>
                    <a:pt x="320" y="468"/>
                  </a:lnTo>
                  <a:lnTo>
                    <a:pt x="326" y="468"/>
                  </a:lnTo>
                  <a:lnTo>
                    <a:pt x="336" y="474"/>
                  </a:lnTo>
                  <a:lnTo>
                    <a:pt x="339" y="478"/>
                  </a:lnTo>
                  <a:lnTo>
                    <a:pt x="336" y="455"/>
                  </a:lnTo>
                  <a:lnTo>
                    <a:pt x="353" y="434"/>
                  </a:lnTo>
                  <a:lnTo>
                    <a:pt x="366" y="397"/>
                  </a:lnTo>
                  <a:lnTo>
                    <a:pt x="364" y="386"/>
                  </a:lnTo>
                  <a:lnTo>
                    <a:pt x="380" y="378"/>
                  </a:lnTo>
                  <a:lnTo>
                    <a:pt x="395" y="376"/>
                  </a:lnTo>
                  <a:lnTo>
                    <a:pt x="397" y="370"/>
                  </a:lnTo>
                  <a:lnTo>
                    <a:pt x="405" y="372"/>
                  </a:lnTo>
                  <a:lnTo>
                    <a:pt x="407" y="370"/>
                  </a:lnTo>
                  <a:lnTo>
                    <a:pt x="399" y="343"/>
                  </a:lnTo>
                  <a:lnTo>
                    <a:pt x="408" y="365"/>
                  </a:lnTo>
                  <a:lnTo>
                    <a:pt x="412" y="370"/>
                  </a:lnTo>
                  <a:lnTo>
                    <a:pt x="418" y="372"/>
                  </a:lnTo>
                  <a:lnTo>
                    <a:pt x="422" y="370"/>
                  </a:lnTo>
                  <a:lnTo>
                    <a:pt x="428" y="370"/>
                  </a:lnTo>
                  <a:lnTo>
                    <a:pt x="428" y="376"/>
                  </a:lnTo>
                  <a:lnTo>
                    <a:pt x="407" y="378"/>
                  </a:lnTo>
                  <a:lnTo>
                    <a:pt x="393" y="378"/>
                  </a:lnTo>
                  <a:lnTo>
                    <a:pt x="403" y="386"/>
                  </a:lnTo>
                  <a:lnTo>
                    <a:pt x="403" y="382"/>
                  </a:lnTo>
                  <a:lnTo>
                    <a:pt x="405" y="382"/>
                  </a:lnTo>
                  <a:lnTo>
                    <a:pt x="414" y="382"/>
                  </a:lnTo>
                  <a:lnTo>
                    <a:pt x="416" y="384"/>
                  </a:lnTo>
                  <a:lnTo>
                    <a:pt x="407" y="393"/>
                  </a:lnTo>
                  <a:lnTo>
                    <a:pt x="412" y="393"/>
                  </a:lnTo>
                  <a:lnTo>
                    <a:pt x="412" y="392"/>
                  </a:lnTo>
                  <a:lnTo>
                    <a:pt x="426" y="393"/>
                  </a:lnTo>
                  <a:lnTo>
                    <a:pt x="428" y="393"/>
                  </a:lnTo>
                  <a:lnTo>
                    <a:pt x="428" y="397"/>
                  </a:lnTo>
                  <a:lnTo>
                    <a:pt x="439" y="399"/>
                  </a:lnTo>
                  <a:lnTo>
                    <a:pt x="451" y="393"/>
                  </a:lnTo>
                  <a:lnTo>
                    <a:pt x="460" y="392"/>
                  </a:lnTo>
                  <a:lnTo>
                    <a:pt x="460" y="390"/>
                  </a:lnTo>
                  <a:lnTo>
                    <a:pt x="481" y="392"/>
                  </a:lnTo>
                  <a:lnTo>
                    <a:pt x="483" y="382"/>
                  </a:lnTo>
                  <a:lnTo>
                    <a:pt x="485" y="386"/>
                  </a:lnTo>
                  <a:lnTo>
                    <a:pt x="485" y="395"/>
                  </a:lnTo>
                  <a:lnTo>
                    <a:pt x="495" y="393"/>
                  </a:lnTo>
                  <a:lnTo>
                    <a:pt x="489" y="397"/>
                  </a:lnTo>
                  <a:lnTo>
                    <a:pt x="491" y="401"/>
                  </a:lnTo>
                  <a:lnTo>
                    <a:pt x="483" y="405"/>
                  </a:lnTo>
                  <a:lnTo>
                    <a:pt x="474" y="413"/>
                  </a:lnTo>
                  <a:lnTo>
                    <a:pt x="472" y="411"/>
                  </a:lnTo>
                  <a:lnTo>
                    <a:pt x="474" y="415"/>
                  </a:lnTo>
                  <a:lnTo>
                    <a:pt x="462" y="422"/>
                  </a:lnTo>
                  <a:lnTo>
                    <a:pt x="462" y="428"/>
                  </a:lnTo>
                  <a:lnTo>
                    <a:pt x="458" y="428"/>
                  </a:lnTo>
                  <a:lnTo>
                    <a:pt x="451" y="438"/>
                  </a:lnTo>
                  <a:lnTo>
                    <a:pt x="451" y="441"/>
                  </a:lnTo>
                  <a:lnTo>
                    <a:pt x="458" y="445"/>
                  </a:lnTo>
                  <a:lnTo>
                    <a:pt x="462" y="441"/>
                  </a:lnTo>
                  <a:lnTo>
                    <a:pt x="468" y="440"/>
                  </a:lnTo>
                  <a:lnTo>
                    <a:pt x="485" y="449"/>
                  </a:lnTo>
                  <a:lnTo>
                    <a:pt x="489" y="445"/>
                  </a:lnTo>
                  <a:lnTo>
                    <a:pt x="497" y="449"/>
                  </a:lnTo>
                  <a:lnTo>
                    <a:pt x="502" y="459"/>
                  </a:lnTo>
                  <a:lnTo>
                    <a:pt x="502" y="468"/>
                  </a:lnTo>
                  <a:lnTo>
                    <a:pt x="504" y="476"/>
                  </a:lnTo>
                  <a:lnTo>
                    <a:pt x="506" y="478"/>
                  </a:lnTo>
                  <a:lnTo>
                    <a:pt x="497" y="484"/>
                  </a:lnTo>
                  <a:lnTo>
                    <a:pt x="518" y="489"/>
                  </a:lnTo>
                  <a:lnTo>
                    <a:pt x="529" y="486"/>
                  </a:lnTo>
                  <a:lnTo>
                    <a:pt x="539" y="474"/>
                  </a:lnTo>
                  <a:lnTo>
                    <a:pt x="543" y="463"/>
                  </a:lnTo>
                  <a:lnTo>
                    <a:pt x="560" y="449"/>
                  </a:lnTo>
                  <a:lnTo>
                    <a:pt x="566" y="451"/>
                  </a:lnTo>
                  <a:lnTo>
                    <a:pt x="570" y="440"/>
                  </a:lnTo>
                  <a:lnTo>
                    <a:pt x="575" y="440"/>
                  </a:lnTo>
                  <a:lnTo>
                    <a:pt x="577" y="434"/>
                  </a:lnTo>
                  <a:lnTo>
                    <a:pt x="575" y="428"/>
                  </a:lnTo>
                  <a:lnTo>
                    <a:pt x="577" y="426"/>
                  </a:lnTo>
                  <a:lnTo>
                    <a:pt x="587" y="426"/>
                  </a:lnTo>
                  <a:lnTo>
                    <a:pt x="593" y="428"/>
                  </a:lnTo>
                  <a:lnTo>
                    <a:pt x="598" y="428"/>
                  </a:lnTo>
                  <a:lnTo>
                    <a:pt x="600" y="426"/>
                  </a:lnTo>
                  <a:lnTo>
                    <a:pt x="608" y="426"/>
                  </a:lnTo>
                  <a:lnTo>
                    <a:pt x="616" y="416"/>
                  </a:lnTo>
                  <a:lnTo>
                    <a:pt x="612" y="415"/>
                  </a:lnTo>
                  <a:lnTo>
                    <a:pt x="612" y="405"/>
                  </a:lnTo>
                  <a:lnTo>
                    <a:pt x="614" y="405"/>
                  </a:lnTo>
                  <a:lnTo>
                    <a:pt x="612" y="401"/>
                  </a:lnTo>
                  <a:lnTo>
                    <a:pt x="620" y="399"/>
                  </a:lnTo>
                  <a:lnTo>
                    <a:pt x="616" y="393"/>
                  </a:lnTo>
                  <a:lnTo>
                    <a:pt x="602" y="397"/>
                  </a:lnTo>
                  <a:lnTo>
                    <a:pt x="602" y="393"/>
                  </a:lnTo>
                  <a:lnTo>
                    <a:pt x="597" y="397"/>
                  </a:lnTo>
                  <a:lnTo>
                    <a:pt x="591" y="405"/>
                  </a:lnTo>
                  <a:lnTo>
                    <a:pt x="587" y="405"/>
                  </a:lnTo>
                  <a:lnTo>
                    <a:pt x="583" y="401"/>
                  </a:lnTo>
                  <a:lnTo>
                    <a:pt x="581" y="411"/>
                  </a:lnTo>
                  <a:lnTo>
                    <a:pt x="573" y="416"/>
                  </a:lnTo>
                  <a:lnTo>
                    <a:pt x="566" y="411"/>
                  </a:lnTo>
                  <a:lnTo>
                    <a:pt x="547" y="393"/>
                  </a:lnTo>
                  <a:lnTo>
                    <a:pt x="545" y="393"/>
                  </a:lnTo>
                  <a:lnTo>
                    <a:pt x="531" y="370"/>
                  </a:lnTo>
                  <a:lnTo>
                    <a:pt x="533" y="363"/>
                  </a:lnTo>
                  <a:lnTo>
                    <a:pt x="535" y="365"/>
                  </a:lnTo>
                  <a:lnTo>
                    <a:pt x="541" y="359"/>
                  </a:lnTo>
                  <a:lnTo>
                    <a:pt x="543" y="351"/>
                  </a:lnTo>
                  <a:lnTo>
                    <a:pt x="541" y="345"/>
                  </a:lnTo>
                  <a:lnTo>
                    <a:pt x="545" y="347"/>
                  </a:lnTo>
                  <a:lnTo>
                    <a:pt x="545" y="353"/>
                  </a:lnTo>
                  <a:lnTo>
                    <a:pt x="549" y="351"/>
                  </a:lnTo>
                  <a:lnTo>
                    <a:pt x="547" y="359"/>
                  </a:lnTo>
                  <a:lnTo>
                    <a:pt x="554" y="345"/>
                  </a:lnTo>
                  <a:lnTo>
                    <a:pt x="564" y="330"/>
                  </a:lnTo>
                  <a:lnTo>
                    <a:pt x="577" y="324"/>
                  </a:lnTo>
                  <a:lnTo>
                    <a:pt x="581" y="326"/>
                  </a:lnTo>
                  <a:lnTo>
                    <a:pt x="583" y="319"/>
                  </a:lnTo>
                  <a:lnTo>
                    <a:pt x="591" y="313"/>
                  </a:lnTo>
                  <a:lnTo>
                    <a:pt x="600" y="313"/>
                  </a:lnTo>
                  <a:lnTo>
                    <a:pt x="600" y="319"/>
                  </a:lnTo>
                  <a:lnTo>
                    <a:pt x="600" y="307"/>
                  </a:lnTo>
                  <a:lnTo>
                    <a:pt x="606" y="301"/>
                  </a:lnTo>
                  <a:close/>
                </a:path>
              </a:pathLst>
            </a:custGeom>
            <a:solidFill>
              <a:schemeClr val="accent2"/>
            </a:solidFill>
            <a:ln w="0">
              <a:solidFill>
                <a:srgbClr val="CCECFF"/>
              </a:solidFill>
              <a:round/>
              <a:headEnd/>
              <a:tailEnd/>
            </a:ln>
          </p:spPr>
          <p:txBody>
            <a:bodyPr/>
            <a:lstStyle/>
            <a:p>
              <a:endParaRPr lang="ru-RU"/>
            </a:p>
          </p:txBody>
        </p:sp>
        <p:sp>
          <p:nvSpPr>
            <p:cNvPr id="4101" name="Rectangle 4"/>
            <p:cNvSpPr>
              <a:spLocks noChangeArrowheads="1"/>
            </p:cNvSpPr>
            <p:nvPr/>
          </p:nvSpPr>
          <p:spPr bwMode="auto">
            <a:xfrm>
              <a:off x="5503863" y="1031875"/>
              <a:ext cx="4762" cy="3175"/>
            </a:xfrm>
            <a:prstGeom prst="rect">
              <a:avLst/>
            </a:prstGeom>
            <a:solidFill>
              <a:srgbClr val="6287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2" name="Freeform 5"/>
            <p:cNvSpPr>
              <a:spLocks noChangeAspect="1"/>
            </p:cNvSpPr>
            <p:nvPr/>
          </p:nvSpPr>
          <p:spPr bwMode="auto">
            <a:xfrm>
              <a:off x="8305800" y="3979863"/>
              <a:ext cx="333375" cy="719137"/>
            </a:xfrm>
            <a:custGeom>
              <a:avLst/>
              <a:gdLst>
                <a:gd name="T0" fmla="*/ 2147483647 w 839"/>
                <a:gd name="T1" fmla="*/ 2147483647 h 2046"/>
                <a:gd name="T2" fmla="*/ 2147483647 w 839"/>
                <a:gd name="T3" fmla="*/ 2147483647 h 2046"/>
                <a:gd name="T4" fmla="*/ 2147483647 w 839"/>
                <a:gd name="T5" fmla="*/ 2147483647 h 2046"/>
                <a:gd name="T6" fmla="*/ 2147483647 w 839"/>
                <a:gd name="T7" fmla="*/ 2147483647 h 2046"/>
                <a:gd name="T8" fmla="*/ 2147483647 w 839"/>
                <a:gd name="T9" fmla="*/ 2147483647 h 2046"/>
                <a:gd name="T10" fmla="*/ 2147483647 w 839"/>
                <a:gd name="T11" fmla="*/ 2147483647 h 2046"/>
                <a:gd name="T12" fmla="*/ 2147483647 w 839"/>
                <a:gd name="T13" fmla="*/ 2147483647 h 2046"/>
                <a:gd name="T14" fmla="*/ 2147483647 w 839"/>
                <a:gd name="T15" fmla="*/ 2147483647 h 2046"/>
                <a:gd name="T16" fmla="*/ 2147483647 w 839"/>
                <a:gd name="T17" fmla="*/ 2147483647 h 2046"/>
                <a:gd name="T18" fmla="*/ 2147483647 w 839"/>
                <a:gd name="T19" fmla="*/ 2147483647 h 2046"/>
                <a:gd name="T20" fmla="*/ 2147483647 w 839"/>
                <a:gd name="T21" fmla="*/ 0 h 2046"/>
                <a:gd name="T22" fmla="*/ 2147483647 w 839"/>
                <a:gd name="T23" fmla="*/ 2147483647 h 2046"/>
                <a:gd name="T24" fmla="*/ 2147483647 w 839"/>
                <a:gd name="T25" fmla="*/ 2147483647 h 2046"/>
                <a:gd name="T26" fmla="*/ 2147483647 w 839"/>
                <a:gd name="T27" fmla="*/ 2147483647 h 2046"/>
                <a:gd name="T28" fmla="*/ 2147483647 w 839"/>
                <a:gd name="T29" fmla="*/ 2147483647 h 2046"/>
                <a:gd name="T30" fmla="*/ 2147483647 w 839"/>
                <a:gd name="T31" fmla="*/ 2147483647 h 2046"/>
                <a:gd name="T32" fmla="*/ 2147483647 w 839"/>
                <a:gd name="T33" fmla="*/ 2147483647 h 2046"/>
                <a:gd name="T34" fmla="*/ 2147483647 w 839"/>
                <a:gd name="T35" fmla="*/ 2147483647 h 2046"/>
                <a:gd name="T36" fmla="*/ 2147483647 w 839"/>
                <a:gd name="T37" fmla="*/ 2147483647 h 2046"/>
                <a:gd name="T38" fmla="*/ 2147483647 w 839"/>
                <a:gd name="T39" fmla="*/ 2147483647 h 2046"/>
                <a:gd name="T40" fmla="*/ 2147483647 w 839"/>
                <a:gd name="T41" fmla="*/ 2147483647 h 2046"/>
                <a:gd name="T42" fmla="*/ 2147483647 w 839"/>
                <a:gd name="T43" fmla="*/ 2147483647 h 2046"/>
                <a:gd name="T44" fmla="*/ 2147483647 w 839"/>
                <a:gd name="T45" fmla="*/ 2147483647 h 2046"/>
                <a:gd name="T46" fmla="*/ 0 w 839"/>
                <a:gd name="T47" fmla="*/ 2147483647 h 2046"/>
                <a:gd name="T48" fmla="*/ 2147483647 w 839"/>
                <a:gd name="T49" fmla="*/ 2147483647 h 2046"/>
                <a:gd name="T50" fmla="*/ 2147483647 w 839"/>
                <a:gd name="T51" fmla="*/ 2147483647 h 2046"/>
                <a:gd name="T52" fmla="*/ 2147483647 w 839"/>
                <a:gd name="T53" fmla="*/ 2147483647 h 2046"/>
                <a:gd name="T54" fmla="*/ 2147483647 w 839"/>
                <a:gd name="T55" fmla="*/ 2147483647 h 20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9"/>
                <a:gd name="T85" fmla="*/ 0 h 2046"/>
                <a:gd name="T86" fmla="*/ 839 w 839"/>
                <a:gd name="T87" fmla="*/ 2046 h 20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9" h="2046">
                  <a:moveTo>
                    <a:pt x="106" y="794"/>
                  </a:moveTo>
                  <a:lnTo>
                    <a:pt x="201" y="791"/>
                  </a:lnTo>
                  <a:lnTo>
                    <a:pt x="184" y="640"/>
                  </a:lnTo>
                  <a:lnTo>
                    <a:pt x="313" y="623"/>
                  </a:lnTo>
                  <a:lnTo>
                    <a:pt x="523" y="500"/>
                  </a:lnTo>
                  <a:lnTo>
                    <a:pt x="490" y="371"/>
                  </a:lnTo>
                  <a:lnTo>
                    <a:pt x="587" y="290"/>
                  </a:lnTo>
                  <a:lnTo>
                    <a:pt x="581" y="210"/>
                  </a:lnTo>
                  <a:lnTo>
                    <a:pt x="468" y="171"/>
                  </a:lnTo>
                  <a:lnTo>
                    <a:pt x="403" y="91"/>
                  </a:lnTo>
                  <a:lnTo>
                    <a:pt x="523" y="0"/>
                  </a:lnTo>
                  <a:lnTo>
                    <a:pt x="629" y="129"/>
                  </a:lnTo>
                  <a:lnTo>
                    <a:pt x="727" y="139"/>
                  </a:lnTo>
                  <a:lnTo>
                    <a:pt x="807" y="420"/>
                  </a:lnTo>
                  <a:lnTo>
                    <a:pt x="839" y="646"/>
                  </a:lnTo>
                  <a:lnTo>
                    <a:pt x="807" y="903"/>
                  </a:lnTo>
                  <a:lnTo>
                    <a:pt x="807" y="1581"/>
                  </a:lnTo>
                  <a:lnTo>
                    <a:pt x="517" y="1840"/>
                  </a:lnTo>
                  <a:lnTo>
                    <a:pt x="323" y="1774"/>
                  </a:lnTo>
                  <a:lnTo>
                    <a:pt x="339" y="1969"/>
                  </a:lnTo>
                  <a:lnTo>
                    <a:pt x="229" y="2046"/>
                  </a:lnTo>
                  <a:lnTo>
                    <a:pt x="207" y="2026"/>
                  </a:lnTo>
                  <a:lnTo>
                    <a:pt x="226" y="1823"/>
                  </a:lnTo>
                  <a:lnTo>
                    <a:pt x="0" y="1517"/>
                  </a:lnTo>
                  <a:lnTo>
                    <a:pt x="17" y="1356"/>
                  </a:lnTo>
                  <a:lnTo>
                    <a:pt x="193" y="1307"/>
                  </a:lnTo>
                  <a:lnTo>
                    <a:pt x="178" y="984"/>
                  </a:lnTo>
                  <a:lnTo>
                    <a:pt x="106" y="794"/>
                  </a:lnTo>
                  <a:close/>
                </a:path>
              </a:pathLst>
            </a:custGeom>
            <a:solidFill>
              <a:schemeClr val="accent2"/>
            </a:solidFill>
            <a:ln w="0">
              <a:solidFill>
                <a:srgbClr val="CCECFF"/>
              </a:solidFill>
              <a:round/>
              <a:headEnd/>
              <a:tailEnd/>
            </a:ln>
          </p:spPr>
          <p:txBody>
            <a:bodyPr/>
            <a:lstStyle/>
            <a:p>
              <a:endParaRPr lang="ru-RU"/>
            </a:p>
          </p:txBody>
        </p:sp>
        <p:sp>
          <p:nvSpPr>
            <p:cNvPr id="4103" name="Freeform 6"/>
            <p:cNvSpPr>
              <a:spLocks noChangeAspect="1"/>
            </p:cNvSpPr>
            <p:nvPr/>
          </p:nvSpPr>
          <p:spPr bwMode="auto">
            <a:xfrm>
              <a:off x="7021513" y="3649663"/>
              <a:ext cx="1020762" cy="598487"/>
            </a:xfrm>
            <a:custGeom>
              <a:avLst/>
              <a:gdLst>
                <a:gd name="T0" fmla="*/ 2147483647 w 2559"/>
                <a:gd name="T1" fmla="*/ 2147483647 h 1703"/>
                <a:gd name="T2" fmla="*/ 2147483647 w 2559"/>
                <a:gd name="T3" fmla="*/ 0 h 1703"/>
                <a:gd name="T4" fmla="*/ 2147483647 w 2559"/>
                <a:gd name="T5" fmla="*/ 2147483647 h 1703"/>
                <a:gd name="T6" fmla="*/ 2147483647 w 2559"/>
                <a:gd name="T7" fmla="*/ 2147483647 h 1703"/>
                <a:gd name="T8" fmla="*/ 2147483647 w 2559"/>
                <a:gd name="T9" fmla="*/ 2147483647 h 1703"/>
                <a:gd name="T10" fmla="*/ 2147483647 w 2559"/>
                <a:gd name="T11" fmla="*/ 2147483647 h 1703"/>
                <a:gd name="T12" fmla="*/ 2147483647 w 2559"/>
                <a:gd name="T13" fmla="*/ 2147483647 h 1703"/>
                <a:gd name="T14" fmla="*/ 2147483647 w 2559"/>
                <a:gd name="T15" fmla="*/ 2147483647 h 1703"/>
                <a:gd name="T16" fmla="*/ 2147483647 w 2559"/>
                <a:gd name="T17" fmla="*/ 2147483647 h 1703"/>
                <a:gd name="T18" fmla="*/ 2147483647 w 2559"/>
                <a:gd name="T19" fmla="*/ 2147483647 h 1703"/>
                <a:gd name="T20" fmla="*/ 2147483647 w 2559"/>
                <a:gd name="T21" fmla="*/ 2147483647 h 1703"/>
                <a:gd name="T22" fmla="*/ 2147483647 w 2559"/>
                <a:gd name="T23" fmla="*/ 2147483647 h 1703"/>
                <a:gd name="T24" fmla="*/ 2147483647 w 2559"/>
                <a:gd name="T25" fmla="*/ 2147483647 h 1703"/>
                <a:gd name="T26" fmla="*/ 2147483647 w 2559"/>
                <a:gd name="T27" fmla="*/ 2147483647 h 1703"/>
                <a:gd name="T28" fmla="*/ 2147483647 w 2559"/>
                <a:gd name="T29" fmla="*/ 2147483647 h 1703"/>
                <a:gd name="T30" fmla="*/ 2147483647 w 2559"/>
                <a:gd name="T31" fmla="*/ 2147483647 h 1703"/>
                <a:gd name="T32" fmla="*/ 2147483647 w 2559"/>
                <a:gd name="T33" fmla="*/ 2147483647 h 1703"/>
                <a:gd name="T34" fmla="*/ 2147483647 w 2559"/>
                <a:gd name="T35" fmla="*/ 2147483647 h 1703"/>
                <a:gd name="T36" fmla="*/ 2147483647 w 2559"/>
                <a:gd name="T37" fmla="*/ 2147483647 h 1703"/>
                <a:gd name="T38" fmla="*/ 2147483647 w 2559"/>
                <a:gd name="T39" fmla="*/ 2147483647 h 1703"/>
                <a:gd name="T40" fmla="*/ 2147483647 w 2559"/>
                <a:gd name="T41" fmla="*/ 2147483647 h 1703"/>
                <a:gd name="T42" fmla="*/ 2147483647 w 2559"/>
                <a:gd name="T43" fmla="*/ 2147483647 h 1703"/>
                <a:gd name="T44" fmla="*/ 2147483647 w 2559"/>
                <a:gd name="T45" fmla="*/ 2147483647 h 1703"/>
                <a:gd name="T46" fmla="*/ 2147483647 w 2559"/>
                <a:gd name="T47" fmla="*/ 2147483647 h 1703"/>
                <a:gd name="T48" fmla="*/ 2147483647 w 2559"/>
                <a:gd name="T49" fmla="*/ 2147483647 h 1703"/>
                <a:gd name="T50" fmla="*/ 2147483647 w 2559"/>
                <a:gd name="T51" fmla="*/ 2147483647 h 1703"/>
                <a:gd name="T52" fmla="*/ 2147483647 w 2559"/>
                <a:gd name="T53" fmla="*/ 2147483647 h 1703"/>
                <a:gd name="T54" fmla="*/ 2147483647 w 2559"/>
                <a:gd name="T55" fmla="*/ 2147483647 h 1703"/>
                <a:gd name="T56" fmla="*/ 2147483647 w 2559"/>
                <a:gd name="T57" fmla="*/ 2147483647 h 1703"/>
                <a:gd name="T58" fmla="*/ 2147483647 w 2559"/>
                <a:gd name="T59" fmla="*/ 2147483647 h 1703"/>
                <a:gd name="T60" fmla="*/ 2147483647 w 2559"/>
                <a:gd name="T61" fmla="*/ 2147483647 h 1703"/>
                <a:gd name="T62" fmla="*/ 2147483647 w 2559"/>
                <a:gd name="T63" fmla="*/ 2147483647 h 1703"/>
                <a:gd name="T64" fmla="*/ 2147483647 w 2559"/>
                <a:gd name="T65" fmla="*/ 2147483647 h 1703"/>
                <a:gd name="T66" fmla="*/ 2147483647 w 2559"/>
                <a:gd name="T67" fmla="*/ 2147483647 h 1703"/>
                <a:gd name="T68" fmla="*/ 2147483647 w 2559"/>
                <a:gd name="T69" fmla="*/ 2147483647 h 1703"/>
                <a:gd name="T70" fmla="*/ 2147483647 w 2559"/>
                <a:gd name="T71" fmla="*/ 2147483647 h 1703"/>
                <a:gd name="T72" fmla="*/ 2147483647 w 2559"/>
                <a:gd name="T73" fmla="*/ 2147483647 h 1703"/>
                <a:gd name="T74" fmla="*/ 0 w 2559"/>
                <a:gd name="T75" fmla="*/ 2147483647 h 1703"/>
                <a:gd name="T76" fmla="*/ 2147483647 w 2559"/>
                <a:gd name="T77" fmla="*/ 2147483647 h 1703"/>
                <a:gd name="T78" fmla="*/ 2147483647 w 2559"/>
                <a:gd name="T79" fmla="*/ 2147483647 h 1703"/>
                <a:gd name="T80" fmla="*/ 2147483647 w 2559"/>
                <a:gd name="T81" fmla="*/ 2147483647 h 1703"/>
                <a:gd name="T82" fmla="*/ 2147483647 w 2559"/>
                <a:gd name="T83" fmla="*/ 2147483647 h 1703"/>
                <a:gd name="T84" fmla="*/ 2147483647 w 2559"/>
                <a:gd name="T85" fmla="*/ 2147483647 h 1703"/>
                <a:gd name="T86" fmla="*/ 2147483647 w 2559"/>
                <a:gd name="T87" fmla="*/ 2147483647 h 1703"/>
                <a:gd name="T88" fmla="*/ 2147483647 w 2559"/>
                <a:gd name="T89" fmla="*/ 2147483647 h 1703"/>
                <a:gd name="T90" fmla="*/ 2147483647 w 2559"/>
                <a:gd name="T91" fmla="*/ 2147483647 h 1703"/>
                <a:gd name="T92" fmla="*/ 2147483647 w 2559"/>
                <a:gd name="T93" fmla="*/ 2147483647 h 1703"/>
                <a:gd name="T94" fmla="*/ 2147483647 w 2559"/>
                <a:gd name="T95" fmla="*/ 2147483647 h 1703"/>
                <a:gd name="T96" fmla="*/ 2147483647 w 2559"/>
                <a:gd name="T97" fmla="*/ 2147483647 h 1703"/>
                <a:gd name="T98" fmla="*/ 2147483647 w 2559"/>
                <a:gd name="T99" fmla="*/ 2147483647 h 1703"/>
                <a:gd name="T100" fmla="*/ 2147483647 w 2559"/>
                <a:gd name="T101" fmla="*/ 2147483647 h 1703"/>
                <a:gd name="T102" fmla="*/ 2147483647 w 2559"/>
                <a:gd name="T103" fmla="*/ 2147483647 h 17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9"/>
                <a:gd name="T157" fmla="*/ 0 h 1703"/>
                <a:gd name="T158" fmla="*/ 2559 w 2559"/>
                <a:gd name="T159" fmla="*/ 1703 h 17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9" h="1703">
                  <a:moveTo>
                    <a:pt x="1584" y="87"/>
                  </a:moveTo>
                  <a:lnTo>
                    <a:pt x="1749" y="0"/>
                  </a:lnTo>
                  <a:lnTo>
                    <a:pt x="1878" y="48"/>
                  </a:lnTo>
                  <a:lnTo>
                    <a:pt x="1781" y="268"/>
                  </a:lnTo>
                  <a:lnTo>
                    <a:pt x="1800" y="365"/>
                  </a:lnTo>
                  <a:lnTo>
                    <a:pt x="1749" y="429"/>
                  </a:lnTo>
                  <a:lnTo>
                    <a:pt x="1807" y="542"/>
                  </a:lnTo>
                  <a:lnTo>
                    <a:pt x="1904" y="484"/>
                  </a:lnTo>
                  <a:lnTo>
                    <a:pt x="2059" y="590"/>
                  </a:lnTo>
                  <a:lnTo>
                    <a:pt x="2188" y="494"/>
                  </a:lnTo>
                  <a:lnTo>
                    <a:pt x="2233" y="323"/>
                  </a:lnTo>
                  <a:lnTo>
                    <a:pt x="2381" y="323"/>
                  </a:lnTo>
                  <a:lnTo>
                    <a:pt x="2388" y="210"/>
                  </a:lnTo>
                  <a:lnTo>
                    <a:pt x="2510" y="348"/>
                  </a:lnTo>
                  <a:lnTo>
                    <a:pt x="2523" y="510"/>
                  </a:lnTo>
                  <a:lnTo>
                    <a:pt x="2372" y="548"/>
                  </a:lnTo>
                  <a:lnTo>
                    <a:pt x="2436" y="662"/>
                  </a:lnTo>
                  <a:lnTo>
                    <a:pt x="2349" y="719"/>
                  </a:lnTo>
                  <a:lnTo>
                    <a:pt x="2349" y="855"/>
                  </a:lnTo>
                  <a:lnTo>
                    <a:pt x="2233" y="946"/>
                  </a:lnTo>
                  <a:lnTo>
                    <a:pt x="2275" y="993"/>
                  </a:lnTo>
                  <a:lnTo>
                    <a:pt x="2275" y="1220"/>
                  </a:lnTo>
                  <a:lnTo>
                    <a:pt x="2468" y="1243"/>
                  </a:lnTo>
                  <a:lnTo>
                    <a:pt x="2559" y="1468"/>
                  </a:lnTo>
                  <a:lnTo>
                    <a:pt x="2500" y="1623"/>
                  </a:lnTo>
                  <a:lnTo>
                    <a:pt x="1968" y="1703"/>
                  </a:lnTo>
                  <a:lnTo>
                    <a:pt x="1210" y="1090"/>
                  </a:lnTo>
                  <a:lnTo>
                    <a:pt x="1001" y="1123"/>
                  </a:lnTo>
                  <a:lnTo>
                    <a:pt x="674" y="1287"/>
                  </a:lnTo>
                  <a:lnTo>
                    <a:pt x="566" y="1139"/>
                  </a:lnTo>
                  <a:lnTo>
                    <a:pt x="555" y="1016"/>
                  </a:lnTo>
                  <a:lnTo>
                    <a:pt x="477" y="904"/>
                  </a:lnTo>
                  <a:lnTo>
                    <a:pt x="468" y="785"/>
                  </a:lnTo>
                  <a:lnTo>
                    <a:pt x="362" y="806"/>
                  </a:lnTo>
                  <a:lnTo>
                    <a:pt x="316" y="704"/>
                  </a:lnTo>
                  <a:lnTo>
                    <a:pt x="155" y="840"/>
                  </a:lnTo>
                  <a:lnTo>
                    <a:pt x="161" y="655"/>
                  </a:lnTo>
                  <a:lnTo>
                    <a:pt x="0" y="671"/>
                  </a:lnTo>
                  <a:lnTo>
                    <a:pt x="4" y="565"/>
                  </a:lnTo>
                  <a:lnTo>
                    <a:pt x="168" y="501"/>
                  </a:lnTo>
                  <a:lnTo>
                    <a:pt x="265" y="565"/>
                  </a:lnTo>
                  <a:lnTo>
                    <a:pt x="349" y="494"/>
                  </a:lnTo>
                  <a:lnTo>
                    <a:pt x="477" y="533"/>
                  </a:lnTo>
                  <a:lnTo>
                    <a:pt x="607" y="468"/>
                  </a:lnTo>
                  <a:lnTo>
                    <a:pt x="749" y="548"/>
                  </a:lnTo>
                  <a:lnTo>
                    <a:pt x="865" y="494"/>
                  </a:lnTo>
                  <a:lnTo>
                    <a:pt x="1001" y="510"/>
                  </a:lnTo>
                  <a:lnTo>
                    <a:pt x="1065" y="446"/>
                  </a:lnTo>
                  <a:lnTo>
                    <a:pt x="1253" y="338"/>
                  </a:lnTo>
                  <a:lnTo>
                    <a:pt x="1362" y="338"/>
                  </a:lnTo>
                  <a:lnTo>
                    <a:pt x="1414" y="187"/>
                  </a:lnTo>
                  <a:lnTo>
                    <a:pt x="1584" y="87"/>
                  </a:lnTo>
                  <a:close/>
                </a:path>
              </a:pathLst>
            </a:custGeom>
            <a:solidFill>
              <a:schemeClr val="accent2"/>
            </a:solidFill>
            <a:ln w="0">
              <a:solidFill>
                <a:srgbClr val="CCECFF"/>
              </a:solidFill>
              <a:round/>
              <a:headEnd/>
              <a:tailEnd/>
            </a:ln>
          </p:spPr>
          <p:txBody>
            <a:bodyPr/>
            <a:lstStyle/>
            <a:p>
              <a:endParaRPr lang="ru-RU"/>
            </a:p>
          </p:txBody>
        </p:sp>
        <p:sp>
          <p:nvSpPr>
            <p:cNvPr id="4104" name="Freeform 7"/>
            <p:cNvSpPr>
              <a:spLocks noChangeAspect="1"/>
            </p:cNvSpPr>
            <p:nvPr/>
          </p:nvSpPr>
          <p:spPr bwMode="auto">
            <a:xfrm>
              <a:off x="7532688" y="2757488"/>
              <a:ext cx="1073150" cy="1530350"/>
            </a:xfrm>
            <a:custGeom>
              <a:avLst/>
              <a:gdLst>
                <a:gd name="T0" fmla="*/ 2147483647 w 2695"/>
                <a:gd name="T1" fmla="*/ 2147483647 h 4363"/>
                <a:gd name="T2" fmla="*/ 2147483647 w 2695"/>
                <a:gd name="T3" fmla="*/ 2147483647 h 4363"/>
                <a:gd name="T4" fmla="*/ 2147483647 w 2695"/>
                <a:gd name="T5" fmla="*/ 2147483647 h 4363"/>
                <a:gd name="T6" fmla="*/ 2147483647 w 2695"/>
                <a:gd name="T7" fmla="*/ 2147483647 h 4363"/>
                <a:gd name="T8" fmla="*/ 2147483647 w 2695"/>
                <a:gd name="T9" fmla="*/ 2147483647 h 4363"/>
                <a:gd name="T10" fmla="*/ 2147483647 w 2695"/>
                <a:gd name="T11" fmla="*/ 2147483647 h 4363"/>
                <a:gd name="T12" fmla="*/ 2147483647 w 2695"/>
                <a:gd name="T13" fmla="*/ 2147483647 h 4363"/>
                <a:gd name="T14" fmla="*/ 2147483647 w 2695"/>
                <a:gd name="T15" fmla="*/ 2147483647 h 4363"/>
                <a:gd name="T16" fmla="*/ 2147483647 w 2695"/>
                <a:gd name="T17" fmla="*/ 2147483647 h 4363"/>
                <a:gd name="T18" fmla="*/ 2147483647 w 2695"/>
                <a:gd name="T19" fmla="*/ 2147483647 h 4363"/>
                <a:gd name="T20" fmla="*/ 2147483647 w 2695"/>
                <a:gd name="T21" fmla="*/ 2147483647 h 4363"/>
                <a:gd name="T22" fmla="*/ 2147483647 w 2695"/>
                <a:gd name="T23" fmla="*/ 2147483647 h 4363"/>
                <a:gd name="T24" fmla="*/ 2147483647 w 2695"/>
                <a:gd name="T25" fmla="*/ 2147483647 h 4363"/>
                <a:gd name="T26" fmla="*/ 2147483647 w 2695"/>
                <a:gd name="T27" fmla="*/ 2147483647 h 4363"/>
                <a:gd name="T28" fmla="*/ 2147483647 w 2695"/>
                <a:gd name="T29" fmla="*/ 2147483647 h 4363"/>
                <a:gd name="T30" fmla="*/ 2147483647 w 2695"/>
                <a:gd name="T31" fmla="*/ 2147483647 h 4363"/>
                <a:gd name="T32" fmla="*/ 2147483647 w 2695"/>
                <a:gd name="T33" fmla="*/ 2147483647 h 4363"/>
                <a:gd name="T34" fmla="*/ 2147483647 w 2695"/>
                <a:gd name="T35" fmla="*/ 2147483647 h 4363"/>
                <a:gd name="T36" fmla="*/ 2147483647 w 2695"/>
                <a:gd name="T37" fmla="*/ 2147483647 h 4363"/>
                <a:gd name="T38" fmla="*/ 2147483647 w 2695"/>
                <a:gd name="T39" fmla="*/ 2147483647 h 4363"/>
                <a:gd name="T40" fmla="*/ 2147483647 w 2695"/>
                <a:gd name="T41" fmla="*/ 2147483647 h 4363"/>
                <a:gd name="T42" fmla="*/ 2147483647 w 2695"/>
                <a:gd name="T43" fmla="*/ 2147483647 h 4363"/>
                <a:gd name="T44" fmla="*/ 2147483647 w 2695"/>
                <a:gd name="T45" fmla="*/ 2147483647 h 4363"/>
                <a:gd name="T46" fmla="*/ 2147483647 w 2695"/>
                <a:gd name="T47" fmla="*/ 2147483647 h 4363"/>
                <a:gd name="T48" fmla="*/ 2147483647 w 2695"/>
                <a:gd name="T49" fmla="*/ 0 h 4363"/>
                <a:gd name="T50" fmla="*/ 2147483647 w 2695"/>
                <a:gd name="T51" fmla="*/ 2147483647 h 4363"/>
                <a:gd name="T52" fmla="*/ 2147483647 w 2695"/>
                <a:gd name="T53" fmla="*/ 2147483647 h 4363"/>
                <a:gd name="T54" fmla="*/ 2147483647 w 2695"/>
                <a:gd name="T55" fmla="*/ 2147483647 h 4363"/>
                <a:gd name="T56" fmla="*/ 2147483647 w 2695"/>
                <a:gd name="T57" fmla="*/ 2147483647 h 4363"/>
                <a:gd name="T58" fmla="*/ 2147483647 w 2695"/>
                <a:gd name="T59" fmla="*/ 2147483647 h 4363"/>
                <a:gd name="T60" fmla="*/ 2147483647 w 2695"/>
                <a:gd name="T61" fmla="*/ 2147483647 h 4363"/>
                <a:gd name="T62" fmla="*/ 2147483647 w 2695"/>
                <a:gd name="T63" fmla="*/ 2147483647 h 4363"/>
                <a:gd name="T64" fmla="*/ 2147483647 w 2695"/>
                <a:gd name="T65" fmla="*/ 2147483647 h 4363"/>
                <a:gd name="T66" fmla="*/ 2147483647 w 2695"/>
                <a:gd name="T67" fmla="*/ 2147483647 h 4363"/>
                <a:gd name="T68" fmla="*/ 2147483647 w 2695"/>
                <a:gd name="T69" fmla="*/ 2147483647 h 4363"/>
                <a:gd name="T70" fmla="*/ 2147483647 w 2695"/>
                <a:gd name="T71" fmla="*/ 2147483647 h 4363"/>
                <a:gd name="T72" fmla="*/ 2147483647 w 2695"/>
                <a:gd name="T73" fmla="*/ 2147483647 h 4363"/>
                <a:gd name="T74" fmla="*/ 2147483647 w 2695"/>
                <a:gd name="T75" fmla="*/ 2147483647 h 4363"/>
                <a:gd name="T76" fmla="*/ 2147483647 w 2695"/>
                <a:gd name="T77" fmla="*/ 2147483647 h 4363"/>
                <a:gd name="T78" fmla="*/ 2147483647 w 2695"/>
                <a:gd name="T79" fmla="*/ 2147483647 h 4363"/>
                <a:gd name="T80" fmla="*/ 2147483647 w 2695"/>
                <a:gd name="T81" fmla="*/ 2147483647 h 4363"/>
                <a:gd name="T82" fmla="*/ 2147483647 w 2695"/>
                <a:gd name="T83" fmla="*/ 2147483647 h 4363"/>
                <a:gd name="T84" fmla="*/ 2147483647 w 2695"/>
                <a:gd name="T85" fmla="*/ 2147483647 h 4363"/>
                <a:gd name="T86" fmla="*/ 2147483647 w 2695"/>
                <a:gd name="T87" fmla="*/ 2147483647 h 4363"/>
                <a:gd name="T88" fmla="*/ 2147483647 w 2695"/>
                <a:gd name="T89" fmla="*/ 2147483647 h 4363"/>
                <a:gd name="T90" fmla="*/ 2147483647 w 2695"/>
                <a:gd name="T91" fmla="*/ 2147483647 h 43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5"/>
                <a:gd name="T139" fmla="*/ 0 h 4363"/>
                <a:gd name="T140" fmla="*/ 2695 w 2695"/>
                <a:gd name="T141" fmla="*/ 4363 h 43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5" h="4363">
                  <a:moveTo>
                    <a:pt x="1959" y="3983"/>
                  </a:moveTo>
                  <a:lnTo>
                    <a:pt x="1904" y="3905"/>
                  </a:lnTo>
                  <a:lnTo>
                    <a:pt x="1711" y="4066"/>
                  </a:lnTo>
                  <a:lnTo>
                    <a:pt x="1694" y="4195"/>
                  </a:lnTo>
                  <a:lnTo>
                    <a:pt x="1469" y="4363"/>
                  </a:lnTo>
                  <a:lnTo>
                    <a:pt x="1213" y="4166"/>
                  </a:lnTo>
                  <a:lnTo>
                    <a:pt x="1272" y="4011"/>
                  </a:lnTo>
                  <a:lnTo>
                    <a:pt x="1181" y="3786"/>
                  </a:lnTo>
                  <a:lnTo>
                    <a:pt x="988" y="3763"/>
                  </a:lnTo>
                  <a:lnTo>
                    <a:pt x="988" y="3536"/>
                  </a:lnTo>
                  <a:lnTo>
                    <a:pt x="946" y="3489"/>
                  </a:lnTo>
                  <a:lnTo>
                    <a:pt x="1062" y="3398"/>
                  </a:lnTo>
                  <a:lnTo>
                    <a:pt x="1062" y="3262"/>
                  </a:lnTo>
                  <a:lnTo>
                    <a:pt x="1149" y="3205"/>
                  </a:lnTo>
                  <a:lnTo>
                    <a:pt x="1085" y="3091"/>
                  </a:lnTo>
                  <a:lnTo>
                    <a:pt x="1236" y="3053"/>
                  </a:lnTo>
                  <a:lnTo>
                    <a:pt x="1223" y="2891"/>
                  </a:lnTo>
                  <a:lnTo>
                    <a:pt x="1101" y="2753"/>
                  </a:lnTo>
                  <a:lnTo>
                    <a:pt x="1094" y="2866"/>
                  </a:lnTo>
                  <a:lnTo>
                    <a:pt x="946" y="2866"/>
                  </a:lnTo>
                  <a:lnTo>
                    <a:pt x="901" y="3037"/>
                  </a:lnTo>
                  <a:lnTo>
                    <a:pt x="772" y="3133"/>
                  </a:lnTo>
                  <a:lnTo>
                    <a:pt x="617" y="3027"/>
                  </a:lnTo>
                  <a:lnTo>
                    <a:pt x="520" y="3085"/>
                  </a:lnTo>
                  <a:lnTo>
                    <a:pt x="462" y="2972"/>
                  </a:lnTo>
                  <a:lnTo>
                    <a:pt x="513" y="2908"/>
                  </a:lnTo>
                  <a:lnTo>
                    <a:pt x="494" y="2811"/>
                  </a:lnTo>
                  <a:lnTo>
                    <a:pt x="591" y="2591"/>
                  </a:lnTo>
                  <a:lnTo>
                    <a:pt x="462" y="2543"/>
                  </a:lnTo>
                  <a:lnTo>
                    <a:pt x="297" y="2630"/>
                  </a:lnTo>
                  <a:lnTo>
                    <a:pt x="227" y="2485"/>
                  </a:lnTo>
                  <a:lnTo>
                    <a:pt x="259" y="2308"/>
                  </a:lnTo>
                  <a:lnTo>
                    <a:pt x="146" y="2308"/>
                  </a:lnTo>
                  <a:lnTo>
                    <a:pt x="146" y="2130"/>
                  </a:lnTo>
                  <a:lnTo>
                    <a:pt x="32" y="2050"/>
                  </a:lnTo>
                  <a:lnTo>
                    <a:pt x="81" y="1936"/>
                  </a:lnTo>
                  <a:lnTo>
                    <a:pt x="0" y="1647"/>
                  </a:lnTo>
                  <a:lnTo>
                    <a:pt x="275" y="1533"/>
                  </a:lnTo>
                  <a:lnTo>
                    <a:pt x="259" y="1388"/>
                  </a:lnTo>
                  <a:lnTo>
                    <a:pt x="371" y="1388"/>
                  </a:lnTo>
                  <a:lnTo>
                    <a:pt x="485" y="1162"/>
                  </a:lnTo>
                  <a:lnTo>
                    <a:pt x="307" y="839"/>
                  </a:lnTo>
                  <a:lnTo>
                    <a:pt x="356" y="613"/>
                  </a:lnTo>
                  <a:lnTo>
                    <a:pt x="242" y="501"/>
                  </a:lnTo>
                  <a:lnTo>
                    <a:pt x="259" y="339"/>
                  </a:lnTo>
                  <a:lnTo>
                    <a:pt x="420" y="388"/>
                  </a:lnTo>
                  <a:lnTo>
                    <a:pt x="549" y="291"/>
                  </a:lnTo>
                  <a:lnTo>
                    <a:pt x="727" y="242"/>
                  </a:lnTo>
                  <a:lnTo>
                    <a:pt x="704" y="132"/>
                  </a:lnTo>
                  <a:lnTo>
                    <a:pt x="856" y="0"/>
                  </a:lnTo>
                  <a:lnTo>
                    <a:pt x="1065" y="130"/>
                  </a:lnTo>
                  <a:lnTo>
                    <a:pt x="1098" y="388"/>
                  </a:lnTo>
                  <a:lnTo>
                    <a:pt x="1211" y="307"/>
                  </a:lnTo>
                  <a:lnTo>
                    <a:pt x="1388" y="323"/>
                  </a:lnTo>
                  <a:lnTo>
                    <a:pt x="1404" y="433"/>
                  </a:lnTo>
                  <a:lnTo>
                    <a:pt x="1372" y="468"/>
                  </a:lnTo>
                  <a:lnTo>
                    <a:pt x="1355" y="566"/>
                  </a:lnTo>
                  <a:lnTo>
                    <a:pt x="1275" y="566"/>
                  </a:lnTo>
                  <a:lnTo>
                    <a:pt x="1017" y="888"/>
                  </a:lnTo>
                  <a:lnTo>
                    <a:pt x="1017" y="1275"/>
                  </a:lnTo>
                  <a:lnTo>
                    <a:pt x="1081" y="1420"/>
                  </a:lnTo>
                  <a:lnTo>
                    <a:pt x="1017" y="2018"/>
                  </a:lnTo>
                  <a:lnTo>
                    <a:pt x="904" y="2421"/>
                  </a:lnTo>
                  <a:lnTo>
                    <a:pt x="1113" y="2421"/>
                  </a:lnTo>
                  <a:lnTo>
                    <a:pt x="1211" y="2340"/>
                  </a:lnTo>
                  <a:lnTo>
                    <a:pt x="1259" y="2518"/>
                  </a:lnTo>
                  <a:lnTo>
                    <a:pt x="1372" y="2485"/>
                  </a:lnTo>
                  <a:lnTo>
                    <a:pt x="1308" y="2356"/>
                  </a:lnTo>
                  <a:lnTo>
                    <a:pt x="1501" y="2436"/>
                  </a:lnTo>
                  <a:lnTo>
                    <a:pt x="1501" y="2291"/>
                  </a:lnTo>
                  <a:lnTo>
                    <a:pt x="1436" y="2211"/>
                  </a:lnTo>
                  <a:lnTo>
                    <a:pt x="1630" y="2082"/>
                  </a:lnTo>
                  <a:lnTo>
                    <a:pt x="1968" y="2194"/>
                  </a:lnTo>
                  <a:lnTo>
                    <a:pt x="2211" y="2485"/>
                  </a:lnTo>
                  <a:lnTo>
                    <a:pt x="2194" y="2614"/>
                  </a:lnTo>
                  <a:lnTo>
                    <a:pt x="2565" y="3131"/>
                  </a:lnTo>
                  <a:lnTo>
                    <a:pt x="2695" y="3307"/>
                  </a:lnTo>
                  <a:lnTo>
                    <a:pt x="2663" y="3624"/>
                  </a:lnTo>
                  <a:lnTo>
                    <a:pt x="2565" y="3614"/>
                  </a:lnTo>
                  <a:lnTo>
                    <a:pt x="2459" y="3485"/>
                  </a:lnTo>
                  <a:lnTo>
                    <a:pt x="2339" y="3576"/>
                  </a:lnTo>
                  <a:lnTo>
                    <a:pt x="2404" y="3656"/>
                  </a:lnTo>
                  <a:lnTo>
                    <a:pt x="2517" y="3695"/>
                  </a:lnTo>
                  <a:lnTo>
                    <a:pt x="2523" y="3775"/>
                  </a:lnTo>
                  <a:lnTo>
                    <a:pt x="2426" y="3856"/>
                  </a:lnTo>
                  <a:lnTo>
                    <a:pt x="2459" y="3985"/>
                  </a:lnTo>
                  <a:lnTo>
                    <a:pt x="2249" y="4108"/>
                  </a:lnTo>
                  <a:lnTo>
                    <a:pt x="2120" y="4125"/>
                  </a:lnTo>
                  <a:lnTo>
                    <a:pt x="2137" y="4276"/>
                  </a:lnTo>
                  <a:lnTo>
                    <a:pt x="2042" y="4279"/>
                  </a:lnTo>
                  <a:lnTo>
                    <a:pt x="1968" y="4131"/>
                  </a:lnTo>
                  <a:lnTo>
                    <a:pt x="2017" y="4066"/>
                  </a:lnTo>
                  <a:lnTo>
                    <a:pt x="1959" y="3983"/>
                  </a:lnTo>
                  <a:close/>
                </a:path>
              </a:pathLst>
            </a:custGeom>
            <a:solidFill>
              <a:schemeClr val="accent2"/>
            </a:solidFill>
            <a:ln w="0">
              <a:solidFill>
                <a:srgbClr val="CCECFF"/>
              </a:solidFill>
              <a:round/>
              <a:headEnd/>
              <a:tailEnd/>
            </a:ln>
          </p:spPr>
          <p:txBody>
            <a:bodyPr/>
            <a:lstStyle/>
            <a:p>
              <a:endParaRPr lang="ru-RU"/>
            </a:p>
          </p:txBody>
        </p:sp>
        <p:sp>
          <p:nvSpPr>
            <p:cNvPr id="4105" name="Freeform 8"/>
            <p:cNvSpPr>
              <a:spLocks noChangeAspect="1"/>
            </p:cNvSpPr>
            <p:nvPr/>
          </p:nvSpPr>
          <p:spPr bwMode="auto">
            <a:xfrm>
              <a:off x="8042275" y="4102100"/>
              <a:ext cx="279400" cy="63500"/>
            </a:xfrm>
            <a:custGeom>
              <a:avLst/>
              <a:gdLst>
                <a:gd name="T0" fmla="*/ 2147483647 w 704"/>
                <a:gd name="T1" fmla="*/ 2147483647 h 177"/>
                <a:gd name="T2" fmla="*/ 2147483647 w 704"/>
                <a:gd name="T3" fmla="*/ 2147483647 h 177"/>
                <a:gd name="T4" fmla="*/ 2147483647 w 704"/>
                <a:gd name="T5" fmla="*/ 0 h 177"/>
                <a:gd name="T6" fmla="*/ 2147483647 w 704"/>
                <a:gd name="T7" fmla="*/ 0 h 177"/>
                <a:gd name="T8" fmla="*/ 2147483647 w 704"/>
                <a:gd name="T9" fmla="*/ 2147483647 h 177"/>
                <a:gd name="T10" fmla="*/ 2147483647 w 704"/>
                <a:gd name="T11" fmla="*/ 2147483647 h 177"/>
                <a:gd name="T12" fmla="*/ 2147483647 w 704"/>
                <a:gd name="T13" fmla="*/ 2147483647 h 177"/>
                <a:gd name="T14" fmla="*/ 0 w 704"/>
                <a:gd name="T15" fmla="*/ 2147483647 h 177"/>
                <a:gd name="T16" fmla="*/ 2147483647 w 704"/>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
                <a:gd name="T28" fmla="*/ 0 h 177"/>
                <a:gd name="T29" fmla="*/ 704 w 704"/>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 h="177">
                  <a:moveTo>
                    <a:pt x="687" y="149"/>
                  </a:moveTo>
                  <a:lnTo>
                    <a:pt x="704" y="103"/>
                  </a:lnTo>
                  <a:lnTo>
                    <a:pt x="655" y="0"/>
                  </a:lnTo>
                  <a:lnTo>
                    <a:pt x="568" y="0"/>
                  </a:lnTo>
                  <a:lnTo>
                    <a:pt x="445" y="54"/>
                  </a:lnTo>
                  <a:lnTo>
                    <a:pt x="284" y="7"/>
                  </a:lnTo>
                  <a:lnTo>
                    <a:pt x="148" y="64"/>
                  </a:lnTo>
                  <a:lnTo>
                    <a:pt x="0" y="177"/>
                  </a:lnTo>
                  <a:lnTo>
                    <a:pt x="687" y="149"/>
                  </a:lnTo>
                  <a:close/>
                </a:path>
              </a:pathLst>
            </a:custGeom>
            <a:solidFill>
              <a:srgbClr val="628711"/>
            </a:solidFill>
            <a:ln w="0">
              <a:solidFill>
                <a:srgbClr val="CCECFF"/>
              </a:solidFill>
              <a:round/>
              <a:headEnd/>
              <a:tailEnd/>
            </a:ln>
          </p:spPr>
          <p:txBody>
            <a:bodyPr/>
            <a:lstStyle/>
            <a:p>
              <a:endParaRPr lang="ru-RU"/>
            </a:p>
          </p:txBody>
        </p:sp>
        <p:sp>
          <p:nvSpPr>
            <p:cNvPr id="4106" name="Freeform 9"/>
            <p:cNvSpPr>
              <a:spLocks noChangeAspect="1"/>
            </p:cNvSpPr>
            <p:nvPr/>
          </p:nvSpPr>
          <p:spPr bwMode="auto">
            <a:xfrm>
              <a:off x="6534150" y="3763963"/>
              <a:ext cx="755650" cy="965200"/>
            </a:xfrm>
            <a:custGeom>
              <a:avLst/>
              <a:gdLst>
                <a:gd name="T0" fmla="*/ 0 w 1897"/>
                <a:gd name="T1" fmla="*/ 2147483647 h 2752"/>
                <a:gd name="T2" fmla="*/ 2147483647 w 1897"/>
                <a:gd name="T3" fmla="*/ 2147483647 h 2752"/>
                <a:gd name="T4" fmla="*/ 2147483647 w 1897"/>
                <a:gd name="T5" fmla="*/ 2147483647 h 2752"/>
                <a:gd name="T6" fmla="*/ 2147483647 w 1897"/>
                <a:gd name="T7" fmla="*/ 2147483647 h 2752"/>
                <a:gd name="T8" fmla="*/ 2147483647 w 1897"/>
                <a:gd name="T9" fmla="*/ 2147483647 h 2752"/>
                <a:gd name="T10" fmla="*/ 2147483647 w 1897"/>
                <a:gd name="T11" fmla="*/ 2147483647 h 2752"/>
                <a:gd name="T12" fmla="*/ 2147483647 w 1897"/>
                <a:gd name="T13" fmla="*/ 2147483647 h 2752"/>
                <a:gd name="T14" fmla="*/ 2147483647 w 1897"/>
                <a:gd name="T15" fmla="*/ 2147483647 h 2752"/>
                <a:gd name="T16" fmla="*/ 2147483647 w 1897"/>
                <a:gd name="T17" fmla="*/ 2147483647 h 2752"/>
                <a:gd name="T18" fmla="*/ 2147483647 w 1897"/>
                <a:gd name="T19" fmla="*/ 2147483647 h 2752"/>
                <a:gd name="T20" fmla="*/ 2147483647 w 1897"/>
                <a:gd name="T21" fmla="*/ 2147483647 h 2752"/>
                <a:gd name="T22" fmla="*/ 2147483647 w 1897"/>
                <a:gd name="T23" fmla="*/ 2147483647 h 2752"/>
                <a:gd name="T24" fmla="*/ 2147483647 w 1897"/>
                <a:gd name="T25" fmla="*/ 2147483647 h 2752"/>
                <a:gd name="T26" fmla="*/ 2147483647 w 1897"/>
                <a:gd name="T27" fmla="*/ 2147483647 h 2752"/>
                <a:gd name="T28" fmla="*/ 2147483647 w 1897"/>
                <a:gd name="T29" fmla="*/ 2147483647 h 2752"/>
                <a:gd name="T30" fmla="*/ 2147483647 w 1897"/>
                <a:gd name="T31" fmla="*/ 2147483647 h 2752"/>
                <a:gd name="T32" fmla="*/ 2147483647 w 1897"/>
                <a:gd name="T33" fmla="*/ 2147483647 h 2752"/>
                <a:gd name="T34" fmla="*/ 2147483647 w 1897"/>
                <a:gd name="T35" fmla="*/ 2147483647 h 2752"/>
                <a:gd name="T36" fmla="*/ 2147483647 w 1897"/>
                <a:gd name="T37" fmla="*/ 2147483647 h 2752"/>
                <a:gd name="T38" fmla="*/ 2147483647 w 1897"/>
                <a:gd name="T39" fmla="*/ 2147483647 h 2752"/>
                <a:gd name="T40" fmla="*/ 2147483647 w 1897"/>
                <a:gd name="T41" fmla="*/ 2147483647 h 2752"/>
                <a:gd name="T42" fmla="*/ 2147483647 w 1897"/>
                <a:gd name="T43" fmla="*/ 2147483647 h 2752"/>
                <a:gd name="T44" fmla="*/ 2147483647 w 1897"/>
                <a:gd name="T45" fmla="*/ 2147483647 h 2752"/>
                <a:gd name="T46" fmla="*/ 2147483647 w 1897"/>
                <a:gd name="T47" fmla="*/ 2147483647 h 2752"/>
                <a:gd name="T48" fmla="*/ 2147483647 w 1897"/>
                <a:gd name="T49" fmla="*/ 2147483647 h 2752"/>
                <a:gd name="T50" fmla="*/ 2147483647 w 1897"/>
                <a:gd name="T51" fmla="*/ 2147483647 h 2752"/>
                <a:gd name="T52" fmla="*/ 2147483647 w 1897"/>
                <a:gd name="T53" fmla="*/ 2147483647 h 2752"/>
                <a:gd name="T54" fmla="*/ 2147483647 w 1897"/>
                <a:gd name="T55" fmla="*/ 2147483647 h 2752"/>
                <a:gd name="T56" fmla="*/ 2147483647 w 1897"/>
                <a:gd name="T57" fmla="*/ 0 h 2752"/>
                <a:gd name="T58" fmla="*/ 2147483647 w 1897"/>
                <a:gd name="T59" fmla="*/ 2147483647 h 2752"/>
                <a:gd name="T60" fmla="*/ 2147483647 w 1897"/>
                <a:gd name="T61" fmla="*/ 2147483647 h 2752"/>
                <a:gd name="T62" fmla="*/ 2147483647 w 1897"/>
                <a:gd name="T63" fmla="*/ 2147483647 h 2752"/>
                <a:gd name="T64" fmla="*/ 2147483647 w 1897"/>
                <a:gd name="T65" fmla="*/ 2147483647 h 2752"/>
                <a:gd name="T66" fmla="*/ 2147483647 w 1897"/>
                <a:gd name="T67" fmla="*/ 2147483647 h 2752"/>
                <a:gd name="T68" fmla="*/ 2147483647 w 1897"/>
                <a:gd name="T69" fmla="*/ 2147483647 h 2752"/>
                <a:gd name="T70" fmla="*/ 2147483647 w 1897"/>
                <a:gd name="T71" fmla="*/ 2147483647 h 2752"/>
                <a:gd name="T72" fmla="*/ 2147483647 w 1897"/>
                <a:gd name="T73" fmla="*/ 2147483647 h 2752"/>
                <a:gd name="T74" fmla="*/ 2147483647 w 1897"/>
                <a:gd name="T75" fmla="*/ 2147483647 h 2752"/>
                <a:gd name="T76" fmla="*/ 2147483647 w 1897"/>
                <a:gd name="T77" fmla="*/ 2147483647 h 2752"/>
                <a:gd name="T78" fmla="*/ 2147483647 w 1897"/>
                <a:gd name="T79" fmla="*/ 2147483647 h 2752"/>
                <a:gd name="T80" fmla="*/ 2147483647 w 1897"/>
                <a:gd name="T81" fmla="*/ 2147483647 h 2752"/>
                <a:gd name="T82" fmla="*/ 2147483647 w 1897"/>
                <a:gd name="T83" fmla="*/ 2147483647 h 2752"/>
                <a:gd name="T84" fmla="*/ 2147483647 w 1897"/>
                <a:gd name="T85" fmla="*/ 2147483647 h 2752"/>
                <a:gd name="T86" fmla="*/ 2147483647 w 1897"/>
                <a:gd name="T87" fmla="*/ 2147483647 h 2752"/>
                <a:gd name="T88" fmla="*/ 2147483647 w 1897"/>
                <a:gd name="T89" fmla="*/ 2147483647 h 2752"/>
                <a:gd name="T90" fmla="*/ 2147483647 w 1897"/>
                <a:gd name="T91" fmla="*/ 2147483647 h 2752"/>
                <a:gd name="T92" fmla="*/ 2147483647 w 1897"/>
                <a:gd name="T93" fmla="*/ 2147483647 h 2752"/>
                <a:gd name="T94" fmla="*/ 2147483647 w 1897"/>
                <a:gd name="T95" fmla="*/ 2147483647 h 2752"/>
                <a:gd name="T96" fmla="*/ 2147483647 w 1897"/>
                <a:gd name="T97" fmla="*/ 2147483647 h 2752"/>
                <a:gd name="T98" fmla="*/ 2147483647 w 1897"/>
                <a:gd name="T99" fmla="*/ 2147483647 h 2752"/>
                <a:gd name="T100" fmla="*/ 2147483647 w 1897"/>
                <a:gd name="T101" fmla="*/ 2147483647 h 2752"/>
                <a:gd name="T102" fmla="*/ 2147483647 w 1897"/>
                <a:gd name="T103" fmla="*/ 2147483647 h 2752"/>
                <a:gd name="T104" fmla="*/ 2147483647 w 1897"/>
                <a:gd name="T105" fmla="*/ 2147483647 h 2752"/>
                <a:gd name="T106" fmla="*/ 2147483647 w 1897"/>
                <a:gd name="T107" fmla="*/ 2147483647 h 2752"/>
                <a:gd name="T108" fmla="*/ 2147483647 w 1897"/>
                <a:gd name="T109" fmla="*/ 2147483647 h 2752"/>
                <a:gd name="T110" fmla="*/ 2147483647 w 1897"/>
                <a:gd name="T111" fmla="*/ 2147483647 h 2752"/>
                <a:gd name="T112" fmla="*/ 2147483647 w 1897"/>
                <a:gd name="T113" fmla="*/ 2147483647 h 2752"/>
                <a:gd name="T114" fmla="*/ 0 w 1897"/>
                <a:gd name="T115" fmla="*/ 2147483647 h 27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97"/>
                <a:gd name="T175" fmla="*/ 0 h 2752"/>
                <a:gd name="T176" fmla="*/ 1897 w 1897"/>
                <a:gd name="T177" fmla="*/ 2752 h 27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97" h="2752">
                  <a:moveTo>
                    <a:pt x="0" y="2630"/>
                  </a:moveTo>
                  <a:lnTo>
                    <a:pt x="74" y="2639"/>
                  </a:lnTo>
                  <a:lnTo>
                    <a:pt x="123" y="2752"/>
                  </a:lnTo>
                  <a:lnTo>
                    <a:pt x="687" y="2639"/>
                  </a:lnTo>
                  <a:lnTo>
                    <a:pt x="897" y="2461"/>
                  </a:lnTo>
                  <a:lnTo>
                    <a:pt x="1123" y="2171"/>
                  </a:lnTo>
                  <a:lnTo>
                    <a:pt x="1316" y="2219"/>
                  </a:lnTo>
                  <a:lnTo>
                    <a:pt x="1490" y="2200"/>
                  </a:lnTo>
                  <a:lnTo>
                    <a:pt x="1736" y="2171"/>
                  </a:lnTo>
                  <a:lnTo>
                    <a:pt x="1881" y="1946"/>
                  </a:lnTo>
                  <a:lnTo>
                    <a:pt x="1832" y="1477"/>
                  </a:lnTo>
                  <a:lnTo>
                    <a:pt x="1897" y="1380"/>
                  </a:lnTo>
                  <a:lnTo>
                    <a:pt x="1832" y="1251"/>
                  </a:lnTo>
                  <a:lnTo>
                    <a:pt x="1751" y="1300"/>
                  </a:lnTo>
                  <a:lnTo>
                    <a:pt x="1704" y="1251"/>
                  </a:lnTo>
                  <a:lnTo>
                    <a:pt x="1893" y="964"/>
                  </a:lnTo>
                  <a:lnTo>
                    <a:pt x="1785" y="816"/>
                  </a:lnTo>
                  <a:lnTo>
                    <a:pt x="1774" y="693"/>
                  </a:lnTo>
                  <a:lnTo>
                    <a:pt x="1696" y="581"/>
                  </a:lnTo>
                  <a:lnTo>
                    <a:pt x="1687" y="462"/>
                  </a:lnTo>
                  <a:lnTo>
                    <a:pt x="1581" y="483"/>
                  </a:lnTo>
                  <a:lnTo>
                    <a:pt x="1535" y="381"/>
                  </a:lnTo>
                  <a:lnTo>
                    <a:pt x="1374" y="517"/>
                  </a:lnTo>
                  <a:lnTo>
                    <a:pt x="1380" y="332"/>
                  </a:lnTo>
                  <a:lnTo>
                    <a:pt x="1219" y="348"/>
                  </a:lnTo>
                  <a:lnTo>
                    <a:pt x="1223" y="242"/>
                  </a:lnTo>
                  <a:lnTo>
                    <a:pt x="1107" y="145"/>
                  </a:lnTo>
                  <a:lnTo>
                    <a:pt x="1000" y="80"/>
                  </a:lnTo>
                  <a:lnTo>
                    <a:pt x="968" y="0"/>
                  </a:lnTo>
                  <a:lnTo>
                    <a:pt x="807" y="64"/>
                  </a:lnTo>
                  <a:lnTo>
                    <a:pt x="793" y="235"/>
                  </a:lnTo>
                  <a:lnTo>
                    <a:pt x="913" y="322"/>
                  </a:lnTo>
                  <a:lnTo>
                    <a:pt x="913" y="435"/>
                  </a:lnTo>
                  <a:lnTo>
                    <a:pt x="801" y="517"/>
                  </a:lnTo>
                  <a:lnTo>
                    <a:pt x="655" y="509"/>
                  </a:lnTo>
                  <a:lnTo>
                    <a:pt x="687" y="606"/>
                  </a:lnTo>
                  <a:lnTo>
                    <a:pt x="801" y="703"/>
                  </a:lnTo>
                  <a:lnTo>
                    <a:pt x="865" y="839"/>
                  </a:lnTo>
                  <a:lnTo>
                    <a:pt x="1000" y="880"/>
                  </a:lnTo>
                  <a:lnTo>
                    <a:pt x="1009" y="1026"/>
                  </a:lnTo>
                  <a:lnTo>
                    <a:pt x="954" y="1041"/>
                  </a:lnTo>
                  <a:lnTo>
                    <a:pt x="826" y="1274"/>
                  </a:lnTo>
                  <a:lnTo>
                    <a:pt x="710" y="1403"/>
                  </a:lnTo>
                  <a:lnTo>
                    <a:pt x="710" y="1494"/>
                  </a:lnTo>
                  <a:lnTo>
                    <a:pt x="839" y="1509"/>
                  </a:lnTo>
                  <a:lnTo>
                    <a:pt x="826" y="1623"/>
                  </a:lnTo>
                  <a:lnTo>
                    <a:pt x="645" y="1823"/>
                  </a:lnTo>
                  <a:lnTo>
                    <a:pt x="581" y="1823"/>
                  </a:lnTo>
                  <a:lnTo>
                    <a:pt x="471" y="1984"/>
                  </a:lnTo>
                  <a:lnTo>
                    <a:pt x="381" y="2130"/>
                  </a:lnTo>
                  <a:lnTo>
                    <a:pt x="252" y="2130"/>
                  </a:lnTo>
                  <a:lnTo>
                    <a:pt x="220" y="2177"/>
                  </a:lnTo>
                  <a:lnTo>
                    <a:pt x="51" y="2171"/>
                  </a:lnTo>
                  <a:lnTo>
                    <a:pt x="42" y="2429"/>
                  </a:lnTo>
                  <a:lnTo>
                    <a:pt x="106" y="2446"/>
                  </a:lnTo>
                  <a:lnTo>
                    <a:pt x="148" y="2510"/>
                  </a:lnTo>
                  <a:lnTo>
                    <a:pt x="10" y="2581"/>
                  </a:lnTo>
                  <a:lnTo>
                    <a:pt x="0" y="2630"/>
                  </a:lnTo>
                  <a:close/>
                </a:path>
              </a:pathLst>
            </a:custGeom>
            <a:solidFill>
              <a:schemeClr val="accent2"/>
            </a:solidFill>
            <a:ln w="0">
              <a:solidFill>
                <a:srgbClr val="CCECFF"/>
              </a:solidFill>
              <a:round/>
              <a:headEnd/>
              <a:tailEnd/>
            </a:ln>
          </p:spPr>
          <p:txBody>
            <a:bodyPr/>
            <a:lstStyle/>
            <a:p>
              <a:endParaRPr lang="ru-RU"/>
            </a:p>
          </p:txBody>
        </p:sp>
        <p:sp>
          <p:nvSpPr>
            <p:cNvPr id="4107" name="Freeform 10"/>
            <p:cNvSpPr>
              <a:spLocks noChangeAspect="1"/>
            </p:cNvSpPr>
            <p:nvPr/>
          </p:nvSpPr>
          <p:spPr bwMode="auto">
            <a:xfrm>
              <a:off x="5915025" y="3902075"/>
              <a:ext cx="1019175" cy="815975"/>
            </a:xfrm>
            <a:custGeom>
              <a:avLst/>
              <a:gdLst>
                <a:gd name="T0" fmla="*/ 2147483647 w 2564"/>
                <a:gd name="T1" fmla="*/ 2147483647 h 2324"/>
                <a:gd name="T2" fmla="*/ 2147483647 w 2564"/>
                <a:gd name="T3" fmla="*/ 2147483647 h 2324"/>
                <a:gd name="T4" fmla="*/ 2147483647 w 2564"/>
                <a:gd name="T5" fmla="*/ 2147483647 h 2324"/>
                <a:gd name="T6" fmla="*/ 2147483647 w 2564"/>
                <a:gd name="T7" fmla="*/ 2147483647 h 2324"/>
                <a:gd name="T8" fmla="*/ 2147483647 w 2564"/>
                <a:gd name="T9" fmla="*/ 2147483647 h 2324"/>
                <a:gd name="T10" fmla="*/ 2147483647 w 2564"/>
                <a:gd name="T11" fmla="*/ 2147483647 h 2324"/>
                <a:gd name="T12" fmla="*/ 2147483647 w 2564"/>
                <a:gd name="T13" fmla="*/ 2147483647 h 2324"/>
                <a:gd name="T14" fmla="*/ 2147483647 w 2564"/>
                <a:gd name="T15" fmla="*/ 2147483647 h 2324"/>
                <a:gd name="T16" fmla="*/ 2147483647 w 2564"/>
                <a:gd name="T17" fmla="*/ 2147483647 h 2324"/>
                <a:gd name="T18" fmla="*/ 2147483647 w 2564"/>
                <a:gd name="T19" fmla="*/ 2147483647 h 2324"/>
                <a:gd name="T20" fmla="*/ 2147483647 w 2564"/>
                <a:gd name="T21" fmla="*/ 2147483647 h 2324"/>
                <a:gd name="T22" fmla="*/ 2147483647 w 2564"/>
                <a:gd name="T23" fmla="*/ 2147483647 h 2324"/>
                <a:gd name="T24" fmla="*/ 2147483647 w 2564"/>
                <a:gd name="T25" fmla="*/ 2147483647 h 2324"/>
                <a:gd name="T26" fmla="*/ 2147483647 w 2564"/>
                <a:gd name="T27" fmla="*/ 2147483647 h 2324"/>
                <a:gd name="T28" fmla="*/ 2147483647 w 2564"/>
                <a:gd name="T29" fmla="*/ 2147483647 h 2324"/>
                <a:gd name="T30" fmla="*/ 2147483647 w 2564"/>
                <a:gd name="T31" fmla="*/ 2147483647 h 2324"/>
                <a:gd name="T32" fmla="*/ 2147483647 w 2564"/>
                <a:gd name="T33" fmla="*/ 2147483647 h 2324"/>
                <a:gd name="T34" fmla="*/ 2147483647 w 2564"/>
                <a:gd name="T35" fmla="*/ 2147483647 h 2324"/>
                <a:gd name="T36" fmla="*/ 2147483647 w 2564"/>
                <a:gd name="T37" fmla="*/ 2147483647 h 2324"/>
                <a:gd name="T38" fmla="*/ 2147483647 w 2564"/>
                <a:gd name="T39" fmla="*/ 2147483647 h 2324"/>
                <a:gd name="T40" fmla="*/ 2147483647 w 2564"/>
                <a:gd name="T41" fmla="*/ 2147483647 h 2324"/>
                <a:gd name="T42" fmla="*/ 2147483647 w 2564"/>
                <a:gd name="T43" fmla="*/ 2147483647 h 2324"/>
                <a:gd name="T44" fmla="*/ 2147483647 w 2564"/>
                <a:gd name="T45" fmla="*/ 2147483647 h 2324"/>
                <a:gd name="T46" fmla="*/ 2147483647 w 2564"/>
                <a:gd name="T47" fmla="*/ 2147483647 h 2324"/>
                <a:gd name="T48" fmla="*/ 2147483647 w 2564"/>
                <a:gd name="T49" fmla="*/ 2147483647 h 2324"/>
                <a:gd name="T50" fmla="*/ 2147483647 w 2564"/>
                <a:gd name="T51" fmla="*/ 2147483647 h 2324"/>
                <a:gd name="T52" fmla="*/ 2147483647 w 2564"/>
                <a:gd name="T53" fmla="*/ 2147483647 h 2324"/>
                <a:gd name="T54" fmla="*/ 2147483647 w 2564"/>
                <a:gd name="T55" fmla="*/ 2147483647 h 2324"/>
                <a:gd name="T56" fmla="*/ 2147483647 w 2564"/>
                <a:gd name="T57" fmla="*/ 2147483647 h 2324"/>
                <a:gd name="T58" fmla="*/ 0 w 2564"/>
                <a:gd name="T59" fmla="*/ 2147483647 h 2324"/>
                <a:gd name="T60" fmla="*/ 0 w 2564"/>
                <a:gd name="T61" fmla="*/ 2147483647 h 2324"/>
                <a:gd name="T62" fmla="*/ 0 w 2564"/>
                <a:gd name="T63" fmla="*/ 2147483647 h 2324"/>
                <a:gd name="T64" fmla="*/ 2147483647 w 2564"/>
                <a:gd name="T65" fmla="*/ 2147483647 h 2324"/>
                <a:gd name="T66" fmla="*/ 2147483647 w 2564"/>
                <a:gd name="T67" fmla="*/ 2147483647 h 2324"/>
                <a:gd name="T68" fmla="*/ 2147483647 w 2564"/>
                <a:gd name="T69" fmla="*/ 2147483647 h 2324"/>
                <a:gd name="T70" fmla="*/ 2147483647 w 2564"/>
                <a:gd name="T71" fmla="*/ 2147483647 h 2324"/>
                <a:gd name="T72" fmla="*/ 2147483647 w 2564"/>
                <a:gd name="T73" fmla="*/ 2147483647 h 2324"/>
                <a:gd name="T74" fmla="*/ 2147483647 w 2564"/>
                <a:gd name="T75" fmla="*/ 2147483647 h 2324"/>
                <a:gd name="T76" fmla="*/ 2147483647 w 2564"/>
                <a:gd name="T77" fmla="*/ 2147483647 h 2324"/>
                <a:gd name="T78" fmla="*/ 2147483647 w 2564"/>
                <a:gd name="T79" fmla="*/ 2147483647 h 2324"/>
                <a:gd name="T80" fmla="*/ 2147483647 w 2564"/>
                <a:gd name="T81" fmla="*/ 2147483647 h 2324"/>
                <a:gd name="T82" fmla="*/ 2147483647 w 2564"/>
                <a:gd name="T83" fmla="*/ 2147483647 h 2324"/>
                <a:gd name="T84" fmla="*/ 2147483647 w 2564"/>
                <a:gd name="T85" fmla="*/ 2147483647 h 2324"/>
                <a:gd name="T86" fmla="*/ 2147483647 w 2564"/>
                <a:gd name="T87" fmla="*/ 2147483647 h 2324"/>
                <a:gd name="T88" fmla="*/ 2147483647 w 2564"/>
                <a:gd name="T89" fmla="*/ 2147483647 h 2324"/>
                <a:gd name="T90" fmla="*/ 2147483647 w 2564"/>
                <a:gd name="T91" fmla="*/ 2147483647 h 2324"/>
                <a:gd name="T92" fmla="*/ 2147483647 w 2564"/>
                <a:gd name="T93" fmla="*/ 2147483647 h 2324"/>
                <a:gd name="T94" fmla="*/ 2147483647 w 2564"/>
                <a:gd name="T95" fmla="*/ 2147483647 h 2324"/>
                <a:gd name="T96" fmla="*/ 2147483647 w 2564"/>
                <a:gd name="T97" fmla="*/ 2147483647 h 2324"/>
                <a:gd name="T98" fmla="*/ 2147483647 w 2564"/>
                <a:gd name="T99" fmla="*/ 2147483647 h 2324"/>
                <a:gd name="T100" fmla="*/ 2147483647 w 2564"/>
                <a:gd name="T101" fmla="*/ 2147483647 h 2324"/>
                <a:gd name="T102" fmla="*/ 2147483647 w 2564"/>
                <a:gd name="T103" fmla="*/ 2147483647 h 2324"/>
                <a:gd name="T104" fmla="*/ 2147483647 w 2564"/>
                <a:gd name="T105" fmla="*/ 2147483647 h 2324"/>
                <a:gd name="T106" fmla="*/ 2147483647 w 2564"/>
                <a:gd name="T107" fmla="*/ 2147483647 h 2324"/>
                <a:gd name="T108" fmla="*/ 2147483647 w 2564"/>
                <a:gd name="T109" fmla="*/ 2147483647 h 2324"/>
                <a:gd name="T110" fmla="*/ 2147483647 w 2564"/>
                <a:gd name="T111" fmla="*/ 2147483647 h 2324"/>
                <a:gd name="T112" fmla="*/ 2147483647 w 2564"/>
                <a:gd name="T113" fmla="*/ 2147483647 h 2324"/>
                <a:gd name="T114" fmla="*/ 2147483647 w 2564"/>
                <a:gd name="T115" fmla="*/ 2147483647 h 2324"/>
                <a:gd name="T116" fmla="*/ 2147483647 w 2564"/>
                <a:gd name="T117" fmla="*/ 2147483647 h 2324"/>
                <a:gd name="T118" fmla="*/ 2147483647 w 2564"/>
                <a:gd name="T119" fmla="*/ 0 h 2324"/>
                <a:gd name="T120" fmla="*/ 2147483647 w 2564"/>
                <a:gd name="T121" fmla="*/ 2147483647 h 2324"/>
                <a:gd name="T122" fmla="*/ 2147483647 w 2564"/>
                <a:gd name="T123" fmla="*/ 2147483647 h 23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4"/>
                <a:gd name="T187" fmla="*/ 0 h 2324"/>
                <a:gd name="T188" fmla="*/ 2564 w 2564"/>
                <a:gd name="T189" fmla="*/ 2324 h 23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4" h="2324">
                  <a:moveTo>
                    <a:pt x="2210" y="113"/>
                  </a:moveTo>
                  <a:lnTo>
                    <a:pt x="2242" y="210"/>
                  </a:lnTo>
                  <a:lnTo>
                    <a:pt x="2356" y="307"/>
                  </a:lnTo>
                  <a:lnTo>
                    <a:pt x="2420" y="443"/>
                  </a:lnTo>
                  <a:lnTo>
                    <a:pt x="2555" y="484"/>
                  </a:lnTo>
                  <a:lnTo>
                    <a:pt x="2564" y="630"/>
                  </a:lnTo>
                  <a:lnTo>
                    <a:pt x="2509" y="645"/>
                  </a:lnTo>
                  <a:lnTo>
                    <a:pt x="2381" y="878"/>
                  </a:lnTo>
                  <a:lnTo>
                    <a:pt x="2265" y="1007"/>
                  </a:lnTo>
                  <a:lnTo>
                    <a:pt x="2265" y="1098"/>
                  </a:lnTo>
                  <a:lnTo>
                    <a:pt x="2394" y="1113"/>
                  </a:lnTo>
                  <a:lnTo>
                    <a:pt x="2381" y="1227"/>
                  </a:lnTo>
                  <a:lnTo>
                    <a:pt x="2200" y="1427"/>
                  </a:lnTo>
                  <a:lnTo>
                    <a:pt x="2136" y="1427"/>
                  </a:lnTo>
                  <a:lnTo>
                    <a:pt x="2026" y="1588"/>
                  </a:lnTo>
                  <a:lnTo>
                    <a:pt x="1936" y="1734"/>
                  </a:lnTo>
                  <a:lnTo>
                    <a:pt x="1807" y="1734"/>
                  </a:lnTo>
                  <a:lnTo>
                    <a:pt x="1775" y="1781"/>
                  </a:lnTo>
                  <a:lnTo>
                    <a:pt x="1606" y="1775"/>
                  </a:lnTo>
                  <a:lnTo>
                    <a:pt x="1597" y="2033"/>
                  </a:lnTo>
                  <a:lnTo>
                    <a:pt x="1661" y="2050"/>
                  </a:lnTo>
                  <a:lnTo>
                    <a:pt x="1703" y="2114"/>
                  </a:lnTo>
                  <a:lnTo>
                    <a:pt x="1565" y="2185"/>
                  </a:lnTo>
                  <a:lnTo>
                    <a:pt x="1555" y="2234"/>
                  </a:lnTo>
                  <a:lnTo>
                    <a:pt x="1145" y="2194"/>
                  </a:lnTo>
                  <a:lnTo>
                    <a:pt x="855" y="2324"/>
                  </a:lnTo>
                  <a:lnTo>
                    <a:pt x="677" y="2292"/>
                  </a:lnTo>
                  <a:lnTo>
                    <a:pt x="548" y="2033"/>
                  </a:lnTo>
                  <a:lnTo>
                    <a:pt x="291" y="2050"/>
                  </a:lnTo>
                  <a:lnTo>
                    <a:pt x="0" y="1891"/>
                  </a:lnTo>
                  <a:lnTo>
                    <a:pt x="0" y="1711"/>
                  </a:lnTo>
                  <a:lnTo>
                    <a:pt x="0" y="1717"/>
                  </a:lnTo>
                  <a:lnTo>
                    <a:pt x="58" y="1717"/>
                  </a:lnTo>
                  <a:lnTo>
                    <a:pt x="204" y="1605"/>
                  </a:lnTo>
                  <a:lnTo>
                    <a:pt x="355" y="1766"/>
                  </a:lnTo>
                  <a:lnTo>
                    <a:pt x="526" y="1808"/>
                  </a:lnTo>
                  <a:lnTo>
                    <a:pt x="607" y="1823"/>
                  </a:lnTo>
                  <a:lnTo>
                    <a:pt x="694" y="2008"/>
                  </a:lnTo>
                  <a:lnTo>
                    <a:pt x="887" y="2114"/>
                  </a:lnTo>
                  <a:lnTo>
                    <a:pt x="984" y="2072"/>
                  </a:lnTo>
                  <a:lnTo>
                    <a:pt x="1010" y="1985"/>
                  </a:lnTo>
                  <a:lnTo>
                    <a:pt x="1033" y="1808"/>
                  </a:lnTo>
                  <a:lnTo>
                    <a:pt x="1210" y="1637"/>
                  </a:lnTo>
                  <a:lnTo>
                    <a:pt x="1381" y="1437"/>
                  </a:lnTo>
                  <a:lnTo>
                    <a:pt x="1461" y="1227"/>
                  </a:lnTo>
                  <a:lnTo>
                    <a:pt x="1445" y="1001"/>
                  </a:lnTo>
                  <a:lnTo>
                    <a:pt x="1339" y="992"/>
                  </a:lnTo>
                  <a:lnTo>
                    <a:pt x="1323" y="742"/>
                  </a:lnTo>
                  <a:lnTo>
                    <a:pt x="1436" y="653"/>
                  </a:lnTo>
                  <a:lnTo>
                    <a:pt x="1387" y="613"/>
                  </a:lnTo>
                  <a:lnTo>
                    <a:pt x="1275" y="613"/>
                  </a:lnTo>
                  <a:lnTo>
                    <a:pt x="1268" y="539"/>
                  </a:lnTo>
                  <a:lnTo>
                    <a:pt x="1478" y="339"/>
                  </a:lnTo>
                  <a:lnTo>
                    <a:pt x="1581" y="323"/>
                  </a:lnTo>
                  <a:lnTo>
                    <a:pt x="1614" y="274"/>
                  </a:lnTo>
                  <a:lnTo>
                    <a:pt x="1767" y="233"/>
                  </a:lnTo>
                  <a:lnTo>
                    <a:pt x="1845" y="282"/>
                  </a:lnTo>
                  <a:lnTo>
                    <a:pt x="2104" y="210"/>
                  </a:lnTo>
                  <a:lnTo>
                    <a:pt x="2129" y="55"/>
                  </a:lnTo>
                  <a:lnTo>
                    <a:pt x="2265" y="0"/>
                  </a:lnTo>
                  <a:lnTo>
                    <a:pt x="2274" y="39"/>
                  </a:lnTo>
                  <a:lnTo>
                    <a:pt x="2210" y="113"/>
                  </a:lnTo>
                  <a:close/>
                </a:path>
              </a:pathLst>
            </a:custGeom>
            <a:solidFill>
              <a:schemeClr val="accent2"/>
            </a:solidFill>
            <a:ln w="0">
              <a:solidFill>
                <a:srgbClr val="CCECFF"/>
              </a:solidFill>
              <a:round/>
              <a:headEnd/>
              <a:tailEnd/>
            </a:ln>
          </p:spPr>
          <p:txBody>
            <a:bodyPr/>
            <a:lstStyle/>
            <a:p>
              <a:endParaRPr lang="ru-RU"/>
            </a:p>
          </p:txBody>
        </p:sp>
        <p:sp>
          <p:nvSpPr>
            <p:cNvPr id="4108" name="Freeform 11"/>
            <p:cNvSpPr>
              <a:spLocks noChangeAspect="1"/>
            </p:cNvSpPr>
            <p:nvPr/>
          </p:nvSpPr>
          <p:spPr bwMode="auto">
            <a:xfrm>
              <a:off x="5694363" y="3413125"/>
              <a:ext cx="1227137" cy="1231900"/>
            </a:xfrm>
            <a:custGeom>
              <a:avLst/>
              <a:gdLst>
                <a:gd name="T0" fmla="*/ 2147483647 w 3071"/>
                <a:gd name="T1" fmla="*/ 2147483647 h 3508"/>
                <a:gd name="T2" fmla="*/ 2147483647 w 3071"/>
                <a:gd name="T3" fmla="*/ 2147483647 h 3508"/>
                <a:gd name="T4" fmla="*/ 2147483647 w 3071"/>
                <a:gd name="T5" fmla="*/ 2147483647 h 3508"/>
                <a:gd name="T6" fmla="*/ 2147483647 w 3071"/>
                <a:gd name="T7" fmla="*/ 2147483647 h 3508"/>
                <a:gd name="T8" fmla="*/ 2147483647 w 3071"/>
                <a:gd name="T9" fmla="*/ 2147483647 h 3508"/>
                <a:gd name="T10" fmla="*/ 2147483647 w 3071"/>
                <a:gd name="T11" fmla="*/ 2147483647 h 3508"/>
                <a:gd name="T12" fmla="*/ 2147483647 w 3071"/>
                <a:gd name="T13" fmla="*/ 2147483647 h 3508"/>
                <a:gd name="T14" fmla="*/ 2147483647 w 3071"/>
                <a:gd name="T15" fmla="*/ 2147483647 h 3508"/>
                <a:gd name="T16" fmla="*/ 2147483647 w 3071"/>
                <a:gd name="T17" fmla="*/ 2147483647 h 3508"/>
                <a:gd name="T18" fmla="*/ 2147483647 w 3071"/>
                <a:gd name="T19" fmla="*/ 2147483647 h 3508"/>
                <a:gd name="T20" fmla="*/ 2147483647 w 3071"/>
                <a:gd name="T21" fmla="*/ 2147483647 h 3508"/>
                <a:gd name="T22" fmla="*/ 2147483647 w 3071"/>
                <a:gd name="T23" fmla="*/ 2147483647 h 3508"/>
                <a:gd name="T24" fmla="*/ 2147483647 w 3071"/>
                <a:gd name="T25" fmla="*/ 2147483647 h 3508"/>
                <a:gd name="T26" fmla="*/ 2147483647 w 3071"/>
                <a:gd name="T27" fmla="*/ 2147483647 h 3508"/>
                <a:gd name="T28" fmla="*/ 2147483647 w 3071"/>
                <a:gd name="T29" fmla="*/ 2147483647 h 3508"/>
                <a:gd name="T30" fmla="*/ 2147483647 w 3071"/>
                <a:gd name="T31" fmla="*/ 2147483647 h 3508"/>
                <a:gd name="T32" fmla="*/ 2147483647 w 3071"/>
                <a:gd name="T33" fmla="*/ 2147483647 h 3508"/>
                <a:gd name="T34" fmla="*/ 2147483647 w 3071"/>
                <a:gd name="T35" fmla="*/ 2147483647 h 3508"/>
                <a:gd name="T36" fmla="*/ 2147483647 w 3071"/>
                <a:gd name="T37" fmla="*/ 2147483647 h 3508"/>
                <a:gd name="T38" fmla="*/ 2147483647 w 3071"/>
                <a:gd name="T39" fmla="*/ 2147483647 h 3508"/>
                <a:gd name="T40" fmla="*/ 2147483647 w 3071"/>
                <a:gd name="T41" fmla="*/ 2147483647 h 3508"/>
                <a:gd name="T42" fmla="*/ 2147483647 w 3071"/>
                <a:gd name="T43" fmla="*/ 2147483647 h 3508"/>
                <a:gd name="T44" fmla="*/ 2147483647 w 3071"/>
                <a:gd name="T45" fmla="*/ 2147483647 h 3508"/>
                <a:gd name="T46" fmla="*/ 2147483647 w 3071"/>
                <a:gd name="T47" fmla="*/ 2147483647 h 3508"/>
                <a:gd name="T48" fmla="*/ 2147483647 w 3071"/>
                <a:gd name="T49" fmla="*/ 2147483647 h 3508"/>
                <a:gd name="T50" fmla="*/ 2147483647 w 3071"/>
                <a:gd name="T51" fmla="*/ 2147483647 h 3508"/>
                <a:gd name="T52" fmla="*/ 2147483647 w 3071"/>
                <a:gd name="T53" fmla="*/ 2147483647 h 3508"/>
                <a:gd name="T54" fmla="*/ 2147483647 w 3071"/>
                <a:gd name="T55" fmla="*/ 2147483647 h 3508"/>
                <a:gd name="T56" fmla="*/ 2147483647 w 3071"/>
                <a:gd name="T57" fmla="*/ 2147483647 h 3508"/>
                <a:gd name="T58" fmla="*/ 2147483647 w 3071"/>
                <a:gd name="T59" fmla="*/ 2147483647 h 3508"/>
                <a:gd name="T60" fmla="*/ 2147483647 w 3071"/>
                <a:gd name="T61" fmla="*/ 2147483647 h 3508"/>
                <a:gd name="T62" fmla="*/ 2147483647 w 3071"/>
                <a:gd name="T63" fmla="*/ 2147483647 h 3508"/>
                <a:gd name="T64" fmla="*/ 2147483647 w 3071"/>
                <a:gd name="T65" fmla="*/ 2147483647 h 3508"/>
                <a:gd name="T66" fmla="*/ 0 w 3071"/>
                <a:gd name="T67" fmla="*/ 2147483647 h 3508"/>
                <a:gd name="T68" fmla="*/ 2147483647 w 3071"/>
                <a:gd name="T69" fmla="*/ 2147483647 h 3508"/>
                <a:gd name="T70" fmla="*/ 2147483647 w 3071"/>
                <a:gd name="T71" fmla="*/ 2147483647 h 3508"/>
                <a:gd name="T72" fmla="*/ 2147483647 w 3071"/>
                <a:gd name="T73" fmla="*/ 2147483647 h 3508"/>
                <a:gd name="T74" fmla="*/ 2147483647 w 3071"/>
                <a:gd name="T75" fmla="*/ 2147483647 h 3508"/>
                <a:gd name="T76" fmla="*/ 2147483647 w 3071"/>
                <a:gd name="T77" fmla="*/ 2147483647 h 3508"/>
                <a:gd name="T78" fmla="*/ 2147483647 w 3071"/>
                <a:gd name="T79" fmla="*/ 2147483647 h 3508"/>
                <a:gd name="T80" fmla="*/ 2147483647 w 3071"/>
                <a:gd name="T81" fmla="*/ 2147483647 h 3508"/>
                <a:gd name="T82" fmla="*/ 2147483647 w 3071"/>
                <a:gd name="T83" fmla="*/ 2147483647 h 3508"/>
                <a:gd name="T84" fmla="*/ 2147483647 w 3071"/>
                <a:gd name="T85" fmla="*/ 2147483647 h 3508"/>
                <a:gd name="T86" fmla="*/ 2147483647 w 3071"/>
                <a:gd name="T87" fmla="*/ 2147483647 h 3508"/>
                <a:gd name="T88" fmla="*/ 2147483647 w 3071"/>
                <a:gd name="T89" fmla="*/ 2147483647 h 3508"/>
                <a:gd name="T90" fmla="*/ 2147483647 w 3071"/>
                <a:gd name="T91" fmla="*/ 2147483647 h 3508"/>
                <a:gd name="T92" fmla="*/ 2147483647 w 3071"/>
                <a:gd name="T93" fmla="*/ 2147483647 h 3508"/>
                <a:gd name="T94" fmla="*/ 2147483647 w 3071"/>
                <a:gd name="T95" fmla="*/ 2147483647 h 3508"/>
                <a:gd name="T96" fmla="*/ 2147483647 w 3071"/>
                <a:gd name="T97" fmla="*/ 2147483647 h 35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1"/>
                <a:gd name="T148" fmla="*/ 0 h 3508"/>
                <a:gd name="T149" fmla="*/ 3071 w 3071"/>
                <a:gd name="T150" fmla="*/ 3508 h 35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1" h="3508">
                  <a:moveTo>
                    <a:pt x="1297" y="0"/>
                  </a:moveTo>
                  <a:lnTo>
                    <a:pt x="1339" y="78"/>
                  </a:lnTo>
                  <a:lnTo>
                    <a:pt x="1484" y="214"/>
                  </a:lnTo>
                  <a:lnTo>
                    <a:pt x="1494" y="368"/>
                  </a:lnTo>
                  <a:lnTo>
                    <a:pt x="1606" y="407"/>
                  </a:lnTo>
                  <a:lnTo>
                    <a:pt x="1564" y="498"/>
                  </a:lnTo>
                  <a:lnTo>
                    <a:pt x="1613" y="604"/>
                  </a:lnTo>
                  <a:lnTo>
                    <a:pt x="1758" y="701"/>
                  </a:lnTo>
                  <a:lnTo>
                    <a:pt x="1719" y="1046"/>
                  </a:lnTo>
                  <a:lnTo>
                    <a:pt x="1751" y="1201"/>
                  </a:lnTo>
                  <a:lnTo>
                    <a:pt x="1855" y="1201"/>
                  </a:lnTo>
                  <a:lnTo>
                    <a:pt x="1880" y="1143"/>
                  </a:lnTo>
                  <a:lnTo>
                    <a:pt x="2081" y="1078"/>
                  </a:lnTo>
                  <a:lnTo>
                    <a:pt x="2107" y="1007"/>
                  </a:lnTo>
                  <a:lnTo>
                    <a:pt x="2162" y="1121"/>
                  </a:lnTo>
                  <a:lnTo>
                    <a:pt x="2296" y="949"/>
                  </a:lnTo>
                  <a:lnTo>
                    <a:pt x="2338" y="739"/>
                  </a:lnTo>
                  <a:lnTo>
                    <a:pt x="2490" y="578"/>
                  </a:lnTo>
                  <a:lnTo>
                    <a:pt x="2652" y="675"/>
                  </a:lnTo>
                  <a:lnTo>
                    <a:pt x="2741" y="797"/>
                  </a:lnTo>
                  <a:lnTo>
                    <a:pt x="2839" y="684"/>
                  </a:lnTo>
                  <a:lnTo>
                    <a:pt x="2919" y="718"/>
                  </a:lnTo>
                  <a:lnTo>
                    <a:pt x="2951" y="820"/>
                  </a:lnTo>
                  <a:lnTo>
                    <a:pt x="3071" y="998"/>
                  </a:lnTo>
                  <a:lnTo>
                    <a:pt x="2910" y="1062"/>
                  </a:lnTo>
                  <a:lnTo>
                    <a:pt x="2896" y="1233"/>
                  </a:lnTo>
                  <a:lnTo>
                    <a:pt x="3016" y="1320"/>
                  </a:lnTo>
                  <a:lnTo>
                    <a:pt x="3016" y="1433"/>
                  </a:lnTo>
                  <a:lnTo>
                    <a:pt x="2904" y="1515"/>
                  </a:lnTo>
                  <a:lnTo>
                    <a:pt x="2758" y="1507"/>
                  </a:lnTo>
                  <a:lnTo>
                    <a:pt x="2822" y="1433"/>
                  </a:lnTo>
                  <a:lnTo>
                    <a:pt x="2813" y="1394"/>
                  </a:lnTo>
                  <a:lnTo>
                    <a:pt x="2677" y="1449"/>
                  </a:lnTo>
                  <a:lnTo>
                    <a:pt x="2652" y="1604"/>
                  </a:lnTo>
                  <a:lnTo>
                    <a:pt x="2393" y="1676"/>
                  </a:lnTo>
                  <a:lnTo>
                    <a:pt x="2315" y="1627"/>
                  </a:lnTo>
                  <a:lnTo>
                    <a:pt x="2162" y="1668"/>
                  </a:lnTo>
                  <a:lnTo>
                    <a:pt x="2129" y="1717"/>
                  </a:lnTo>
                  <a:lnTo>
                    <a:pt x="2026" y="1733"/>
                  </a:lnTo>
                  <a:lnTo>
                    <a:pt x="1816" y="1933"/>
                  </a:lnTo>
                  <a:lnTo>
                    <a:pt x="1823" y="2007"/>
                  </a:lnTo>
                  <a:lnTo>
                    <a:pt x="1935" y="2007"/>
                  </a:lnTo>
                  <a:lnTo>
                    <a:pt x="1984" y="2047"/>
                  </a:lnTo>
                  <a:lnTo>
                    <a:pt x="1871" y="2136"/>
                  </a:lnTo>
                  <a:lnTo>
                    <a:pt x="1887" y="2386"/>
                  </a:lnTo>
                  <a:lnTo>
                    <a:pt x="1993" y="2395"/>
                  </a:lnTo>
                  <a:lnTo>
                    <a:pt x="2009" y="2621"/>
                  </a:lnTo>
                  <a:lnTo>
                    <a:pt x="1929" y="2831"/>
                  </a:lnTo>
                  <a:lnTo>
                    <a:pt x="1758" y="3031"/>
                  </a:lnTo>
                  <a:lnTo>
                    <a:pt x="1581" y="3202"/>
                  </a:lnTo>
                  <a:lnTo>
                    <a:pt x="1558" y="3379"/>
                  </a:lnTo>
                  <a:lnTo>
                    <a:pt x="1532" y="3466"/>
                  </a:lnTo>
                  <a:lnTo>
                    <a:pt x="1435" y="3508"/>
                  </a:lnTo>
                  <a:lnTo>
                    <a:pt x="1242" y="3402"/>
                  </a:lnTo>
                  <a:lnTo>
                    <a:pt x="1155" y="3217"/>
                  </a:lnTo>
                  <a:lnTo>
                    <a:pt x="1074" y="3202"/>
                  </a:lnTo>
                  <a:lnTo>
                    <a:pt x="903" y="3160"/>
                  </a:lnTo>
                  <a:lnTo>
                    <a:pt x="752" y="2999"/>
                  </a:lnTo>
                  <a:lnTo>
                    <a:pt x="606" y="3111"/>
                  </a:lnTo>
                  <a:lnTo>
                    <a:pt x="548" y="3111"/>
                  </a:lnTo>
                  <a:lnTo>
                    <a:pt x="548" y="3105"/>
                  </a:lnTo>
                  <a:lnTo>
                    <a:pt x="500" y="3063"/>
                  </a:lnTo>
                  <a:lnTo>
                    <a:pt x="349" y="3056"/>
                  </a:lnTo>
                  <a:lnTo>
                    <a:pt x="252" y="2944"/>
                  </a:lnTo>
                  <a:lnTo>
                    <a:pt x="161" y="2944"/>
                  </a:lnTo>
                  <a:lnTo>
                    <a:pt x="154" y="2944"/>
                  </a:lnTo>
                  <a:lnTo>
                    <a:pt x="10" y="2836"/>
                  </a:lnTo>
                  <a:lnTo>
                    <a:pt x="0" y="2766"/>
                  </a:lnTo>
                  <a:lnTo>
                    <a:pt x="154" y="2734"/>
                  </a:lnTo>
                  <a:lnTo>
                    <a:pt x="161" y="2401"/>
                  </a:lnTo>
                  <a:lnTo>
                    <a:pt x="273" y="2321"/>
                  </a:lnTo>
                  <a:lnTo>
                    <a:pt x="258" y="2159"/>
                  </a:lnTo>
                  <a:lnTo>
                    <a:pt x="154" y="2039"/>
                  </a:lnTo>
                  <a:lnTo>
                    <a:pt x="252" y="1950"/>
                  </a:lnTo>
                  <a:lnTo>
                    <a:pt x="241" y="1863"/>
                  </a:lnTo>
                  <a:lnTo>
                    <a:pt x="445" y="1837"/>
                  </a:lnTo>
                  <a:lnTo>
                    <a:pt x="468" y="1750"/>
                  </a:lnTo>
                  <a:lnTo>
                    <a:pt x="525" y="1756"/>
                  </a:lnTo>
                  <a:lnTo>
                    <a:pt x="612" y="1886"/>
                  </a:lnTo>
                  <a:lnTo>
                    <a:pt x="661" y="1895"/>
                  </a:lnTo>
                  <a:lnTo>
                    <a:pt x="687" y="1740"/>
                  </a:lnTo>
                  <a:lnTo>
                    <a:pt x="854" y="1562"/>
                  </a:lnTo>
                  <a:lnTo>
                    <a:pt x="841" y="1352"/>
                  </a:lnTo>
                  <a:lnTo>
                    <a:pt x="896" y="1352"/>
                  </a:lnTo>
                  <a:lnTo>
                    <a:pt x="994" y="1449"/>
                  </a:lnTo>
                  <a:lnTo>
                    <a:pt x="1170" y="1530"/>
                  </a:lnTo>
                  <a:lnTo>
                    <a:pt x="1210" y="1352"/>
                  </a:lnTo>
                  <a:lnTo>
                    <a:pt x="1138" y="1233"/>
                  </a:lnTo>
                  <a:lnTo>
                    <a:pt x="1203" y="1185"/>
                  </a:lnTo>
                  <a:lnTo>
                    <a:pt x="1178" y="1072"/>
                  </a:lnTo>
                  <a:lnTo>
                    <a:pt x="1042" y="975"/>
                  </a:lnTo>
                  <a:lnTo>
                    <a:pt x="1000" y="830"/>
                  </a:lnTo>
                  <a:lnTo>
                    <a:pt x="1155" y="587"/>
                  </a:lnTo>
                  <a:lnTo>
                    <a:pt x="1187" y="466"/>
                  </a:lnTo>
                  <a:lnTo>
                    <a:pt x="1090" y="311"/>
                  </a:lnTo>
                  <a:lnTo>
                    <a:pt x="1129" y="233"/>
                  </a:lnTo>
                  <a:lnTo>
                    <a:pt x="1161" y="46"/>
                  </a:lnTo>
                  <a:lnTo>
                    <a:pt x="1274" y="46"/>
                  </a:lnTo>
                  <a:lnTo>
                    <a:pt x="1297" y="0"/>
                  </a:lnTo>
                  <a:close/>
                </a:path>
              </a:pathLst>
            </a:custGeom>
            <a:solidFill>
              <a:schemeClr val="accent2"/>
            </a:solidFill>
            <a:ln w="0">
              <a:solidFill>
                <a:srgbClr val="CCECFF"/>
              </a:solidFill>
              <a:round/>
              <a:headEnd/>
              <a:tailEnd/>
            </a:ln>
          </p:spPr>
          <p:txBody>
            <a:bodyPr/>
            <a:lstStyle/>
            <a:p>
              <a:endParaRPr lang="ru-RU"/>
            </a:p>
          </p:txBody>
        </p:sp>
        <p:sp>
          <p:nvSpPr>
            <p:cNvPr id="4109" name="Freeform 12"/>
            <p:cNvSpPr>
              <a:spLocks noChangeAspect="1"/>
            </p:cNvSpPr>
            <p:nvPr/>
          </p:nvSpPr>
          <p:spPr bwMode="auto">
            <a:xfrm>
              <a:off x="5278438" y="4446588"/>
              <a:ext cx="639762" cy="360362"/>
            </a:xfrm>
            <a:custGeom>
              <a:avLst/>
              <a:gdLst>
                <a:gd name="T0" fmla="*/ 2147483647 w 1612"/>
                <a:gd name="T1" fmla="*/ 2147483647 h 1032"/>
                <a:gd name="T2" fmla="*/ 0 w 1612"/>
                <a:gd name="T3" fmla="*/ 2147483647 h 1032"/>
                <a:gd name="T4" fmla="*/ 2147483647 w 1612"/>
                <a:gd name="T5" fmla="*/ 2147483647 h 1032"/>
                <a:gd name="T6" fmla="*/ 2147483647 w 1612"/>
                <a:gd name="T7" fmla="*/ 2147483647 h 1032"/>
                <a:gd name="T8" fmla="*/ 2147483647 w 1612"/>
                <a:gd name="T9" fmla="*/ 2147483647 h 1032"/>
                <a:gd name="T10" fmla="*/ 2147483647 w 1612"/>
                <a:gd name="T11" fmla="*/ 2147483647 h 1032"/>
                <a:gd name="T12" fmla="*/ 2147483647 w 1612"/>
                <a:gd name="T13" fmla="*/ 2147483647 h 1032"/>
                <a:gd name="T14" fmla="*/ 2147483647 w 1612"/>
                <a:gd name="T15" fmla="*/ 2147483647 h 1032"/>
                <a:gd name="T16" fmla="*/ 2147483647 w 1612"/>
                <a:gd name="T17" fmla="*/ 2147483647 h 1032"/>
                <a:gd name="T18" fmla="*/ 2147483647 w 1612"/>
                <a:gd name="T19" fmla="*/ 2147483647 h 1032"/>
                <a:gd name="T20" fmla="*/ 2147483647 w 1612"/>
                <a:gd name="T21" fmla="*/ 2147483647 h 1032"/>
                <a:gd name="T22" fmla="*/ 2147483647 w 1612"/>
                <a:gd name="T23" fmla="*/ 2147483647 h 1032"/>
                <a:gd name="T24" fmla="*/ 2147483647 w 1612"/>
                <a:gd name="T25" fmla="*/ 2147483647 h 1032"/>
                <a:gd name="T26" fmla="*/ 2147483647 w 1612"/>
                <a:gd name="T27" fmla="*/ 2147483647 h 1032"/>
                <a:gd name="T28" fmla="*/ 2147483647 w 1612"/>
                <a:gd name="T29" fmla="*/ 2147483647 h 1032"/>
                <a:gd name="T30" fmla="*/ 2147483647 w 1612"/>
                <a:gd name="T31" fmla="*/ 2147483647 h 1032"/>
                <a:gd name="T32" fmla="*/ 2147483647 w 1612"/>
                <a:gd name="T33" fmla="*/ 2147483647 h 1032"/>
                <a:gd name="T34" fmla="*/ 2147483647 w 1612"/>
                <a:gd name="T35" fmla="*/ 2147483647 h 1032"/>
                <a:gd name="T36" fmla="*/ 2147483647 w 1612"/>
                <a:gd name="T37" fmla="*/ 2147483647 h 1032"/>
                <a:gd name="T38" fmla="*/ 2147483647 w 1612"/>
                <a:gd name="T39" fmla="*/ 2147483647 h 1032"/>
                <a:gd name="T40" fmla="*/ 2147483647 w 1612"/>
                <a:gd name="T41" fmla="*/ 2147483647 h 1032"/>
                <a:gd name="T42" fmla="*/ 2147483647 w 1612"/>
                <a:gd name="T43" fmla="*/ 2147483647 h 1032"/>
                <a:gd name="T44" fmla="*/ 2147483647 w 1612"/>
                <a:gd name="T45" fmla="*/ 2147483647 h 1032"/>
                <a:gd name="T46" fmla="*/ 2147483647 w 1612"/>
                <a:gd name="T47" fmla="*/ 2147483647 h 1032"/>
                <a:gd name="T48" fmla="*/ 2147483647 w 1612"/>
                <a:gd name="T49" fmla="*/ 2147483647 h 1032"/>
                <a:gd name="T50" fmla="*/ 2147483647 w 1612"/>
                <a:gd name="T51" fmla="*/ 2147483647 h 1032"/>
                <a:gd name="T52" fmla="*/ 2147483647 w 1612"/>
                <a:gd name="T53" fmla="*/ 2147483647 h 1032"/>
                <a:gd name="T54" fmla="*/ 2147483647 w 1612"/>
                <a:gd name="T55" fmla="*/ 2147483647 h 1032"/>
                <a:gd name="T56" fmla="*/ 2147483647 w 1612"/>
                <a:gd name="T57" fmla="*/ 2147483647 h 1032"/>
                <a:gd name="T58" fmla="*/ 2147483647 w 1612"/>
                <a:gd name="T59" fmla="*/ 2147483647 h 1032"/>
                <a:gd name="T60" fmla="*/ 2147483647 w 1612"/>
                <a:gd name="T61" fmla="*/ 2147483647 h 1032"/>
                <a:gd name="T62" fmla="*/ 2147483647 w 1612"/>
                <a:gd name="T63" fmla="*/ 2147483647 h 1032"/>
                <a:gd name="T64" fmla="*/ 2147483647 w 1612"/>
                <a:gd name="T65" fmla="*/ 2147483647 h 1032"/>
                <a:gd name="T66" fmla="*/ 2147483647 w 1612"/>
                <a:gd name="T67" fmla="*/ 2147483647 h 1032"/>
                <a:gd name="T68" fmla="*/ 2147483647 w 1612"/>
                <a:gd name="T69" fmla="*/ 2147483647 h 1032"/>
                <a:gd name="T70" fmla="*/ 2147483647 w 1612"/>
                <a:gd name="T71" fmla="*/ 2147483647 h 1032"/>
                <a:gd name="T72" fmla="*/ 2147483647 w 1612"/>
                <a:gd name="T73" fmla="*/ 2147483647 h 1032"/>
                <a:gd name="T74" fmla="*/ 2147483647 w 1612"/>
                <a:gd name="T75" fmla="*/ 2147483647 h 1032"/>
                <a:gd name="T76" fmla="*/ 2147483647 w 1612"/>
                <a:gd name="T77" fmla="*/ 0 h 1032"/>
                <a:gd name="T78" fmla="*/ 2147483647 w 1612"/>
                <a:gd name="T79" fmla="*/ 0 h 1032"/>
                <a:gd name="T80" fmla="*/ 2147483647 w 1612"/>
                <a:gd name="T81" fmla="*/ 2147483647 h 1032"/>
                <a:gd name="T82" fmla="*/ 2147483647 w 1612"/>
                <a:gd name="T83" fmla="*/ 2147483647 h 1032"/>
                <a:gd name="T84" fmla="*/ 2147483647 w 1612"/>
                <a:gd name="T85" fmla="*/ 2147483647 h 1032"/>
                <a:gd name="T86" fmla="*/ 2147483647 w 1612"/>
                <a:gd name="T87" fmla="*/ 2147483647 h 1032"/>
                <a:gd name="T88" fmla="*/ 2147483647 w 1612"/>
                <a:gd name="T89" fmla="*/ 2147483647 h 1032"/>
                <a:gd name="T90" fmla="*/ 2147483647 w 1612"/>
                <a:gd name="T91" fmla="*/ 2147483647 h 1032"/>
                <a:gd name="T92" fmla="*/ 2147483647 w 1612"/>
                <a:gd name="T93" fmla="*/ 2147483647 h 1032"/>
                <a:gd name="T94" fmla="*/ 2147483647 w 1612"/>
                <a:gd name="T95" fmla="*/ 2147483647 h 1032"/>
                <a:gd name="T96" fmla="*/ 2147483647 w 1612"/>
                <a:gd name="T97" fmla="*/ 2147483647 h 1032"/>
                <a:gd name="T98" fmla="*/ 2147483647 w 1612"/>
                <a:gd name="T99" fmla="*/ 2147483647 h 1032"/>
                <a:gd name="T100" fmla="*/ 2147483647 w 1612"/>
                <a:gd name="T101" fmla="*/ 2147483647 h 1032"/>
                <a:gd name="T102" fmla="*/ 2147483647 w 1612"/>
                <a:gd name="T103" fmla="*/ 2147483647 h 10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2"/>
                <a:gd name="T157" fmla="*/ 0 h 1032"/>
                <a:gd name="T158" fmla="*/ 1612 w 1612"/>
                <a:gd name="T159" fmla="*/ 1032 h 10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2" h="1032">
                  <a:moveTo>
                    <a:pt x="15" y="612"/>
                  </a:moveTo>
                  <a:lnTo>
                    <a:pt x="0" y="758"/>
                  </a:lnTo>
                  <a:lnTo>
                    <a:pt x="5" y="763"/>
                  </a:lnTo>
                  <a:lnTo>
                    <a:pt x="19" y="778"/>
                  </a:lnTo>
                  <a:lnTo>
                    <a:pt x="39" y="799"/>
                  </a:lnTo>
                  <a:lnTo>
                    <a:pt x="63" y="823"/>
                  </a:lnTo>
                  <a:lnTo>
                    <a:pt x="88" y="847"/>
                  </a:lnTo>
                  <a:lnTo>
                    <a:pt x="112" y="870"/>
                  </a:lnTo>
                  <a:lnTo>
                    <a:pt x="123" y="878"/>
                  </a:lnTo>
                  <a:lnTo>
                    <a:pt x="132" y="885"/>
                  </a:lnTo>
                  <a:lnTo>
                    <a:pt x="139" y="891"/>
                  </a:lnTo>
                  <a:lnTo>
                    <a:pt x="144" y="894"/>
                  </a:lnTo>
                  <a:lnTo>
                    <a:pt x="146" y="895"/>
                  </a:lnTo>
                  <a:lnTo>
                    <a:pt x="148" y="896"/>
                  </a:lnTo>
                  <a:lnTo>
                    <a:pt x="149" y="897"/>
                  </a:lnTo>
                  <a:lnTo>
                    <a:pt x="149" y="898"/>
                  </a:lnTo>
                  <a:lnTo>
                    <a:pt x="148" y="902"/>
                  </a:lnTo>
                  <a:lnTo>
                    <a:pt x="144" y="907"/>
                  </a:lnTo>
                  <a:lnTo>
                    <a:pt x="133" y="916"/>
                  </a:lnTo>
                  <a:lnTo>
                    <a:pt x="119" y="926"/>
                  </a:lnTo>
                  <a:lnTo>
                    <a:pt x="102" y="935"/>
                  </a:lnTo>
                  <a:lnTo>
                    <a:pt x="88" y="944"/>
                  </a:lnTo>
                  <a:lnTo>
                    <a:pt x="77" y="950"/>
                  </a:lnTo>
                  <a:lnTo>
                    <a:pt x="74" y="951"/>
                  </a:lnTo>
                  <a:lnTo>
                    <a:pt x="74" y="1015"/>
                  </a:lnTo>
                  <a:lnTo>
                    <a:pt x="99" y="1032"/>
                  </a:lnTo>
                  <a:lnTo>
                    <a:pt x="579" y="822"/>
                  </a:lnTo>
                  <a:lnTo>
                    <a:pt x="709" y="919"/>
                  </a:lnTo>
                  <a:lnTo>
                    <a:pt x="886" y="871"/>
                  </a:lnTo>
                  <a:lnTo>
                    <a:pt x="983" y="1032"/>
                  </a:lnTo>
                  <a:lnTo>
                    <a:pt x="1403" y="1032"/>
                  </a:lnTo>
                  <a:lnTo>
                    <a:pt x="1612" y="871"/>
                  </a:lnTo>
                  <a:lnTo>
                    <a:pt x="1499" y="678"/>
                  </a:lnTo>
                  <a:lnTo>
                    <a:pt x="1596" y="468"/>
                  </a:lnTo>
                  <a:lnTo>
                    <a:pt x="1596" y="341"/>
                  </a:lnTo>
                  <a:lnTo>
                    <a:pt x="1596" y="161"/>
                  </a:lnTo>
                  <a:lnTo>
                    <a:pt x="1548" y="119"/>
                  </a:lnTo>
                  <a:lnTo>
                    <a:pt x="1397" y="112"/>
                  </a:lnTo>
                  <a:lnTo>
                    <a:pt x="1300" y="0"/>
                  </a:lnTo>
                  <a:lnTo>
                    <a:pt x="1209" y="0"/>
                  </a:lnTo>
                  <a:lnTo>
                    <a:pt x="1187" y="48"/>
                  </a:lnTo>
                  <a:lnTo>
                    <a:pt x="1026" y="102"/>
                  </a:lnTo>
                  <a:lnTo>
                    <a:pt x="863" y="264"/>
                  </a:lnTo>
                  <a:lnTo>
                    <a:pt x="774" y="451"/>
                  </a:lnTo>
                  <a:lnTo>
                    <a:pt x="687" y="483"/>
                  </a:lnTo>
                  <a:lnTo>
                    <a:pt x="622" y="570"/>
                  </a:lnTo>
                  <a:lnTo>
                    <a:pt x="331" y="532"/>
                  </a:lnTo>
                  <a:lnTo>
                    <a:pt x="267" y="447"/>
                  </a:lnTo>
                  <a:lnTo>
                    <a:pt x="257" y="458"/>
                  </a:lnTo>
                  <a:lnTo>
                    <a:pt x="193" y="483"/>
                  </a:lnTo>
                  <a:lnTo>
                    <a:pt x="112" y="602"/>
                  </a:lnTo>
                  <a:lnTo>
                    <a:pt x="15" y="612"/>
                  </a:lnTo>
                  <a:close/>
                </a:path>
              </a:pathLst>
            </a:custGeom>
            <a:solidFill>
              <a:schemeClr val="accent2"/>
            </a:solidFill>
            <a:ln w="0">
              <a:solidFill>
                <a:srgbClr val="CCECFF"/>
              </a:solidFill>
              <a:round/>
              <a:headEnd/>
              <a:tailEnd/>
            </a:ln>
          </p:spPr>
          <p:txBody>
            <a:bodyPr/>
            <a:lstStyle/>
            <a:p>
              <a:endParaRPr lang="ru-RU"/>
            </a:p>
          </p:txBody>
        </p:sp>
        <p:sp>
          <p:nvSpPr>
            <p:cNvPr id="4110" name="Freeform 13"/>
            <p:cNvSpPr>
              <a:spLocks noChangeAspect="1"/>
            </p:cNvSpPr>
            <p:nvPr/>
          </p:nvSpPr>
          <p:spPr bwMode="auto">
            <a:xfrm>
              <a:off x="5014913" y="4175125"/>
              <a:ext cx="301625" cy="411163"/>
            </a:xfrm>
            <a:custGeom>
              <a:avLst/>
              <a:gdLst>
                <a:gd name="T0" fmla="*/ 2147483647 w 748"/>
                <a:gd name="T1" fmla="*/ 2147483647 h 1177"/>
                <a:gd name="T2" fmla="*/ 2147483647 w 748"/>
                <a:gd name="T3" fmla="*/ 2147483647 h 1177"/>
                <a:gd name="T4" fmla="*/ 2147483647 w 748"/>
                <a:gd name="T5" fmla="*/ 2147483647 h 1177"/>
                <a:gd name="T6" fmla="*/ 2147483647 w 748"/>
                <a:gd name="T7" fmla="*/ 2147483647 h 1177"/>
                <a:gd name="T8" fmla="*/ 2147483647 w 748"/>
                <a:gd name="T9" fmla="*/ 2147483647 h 1177"/>
                <a:gd name="T10" fmla="*/ 2147483647 w 748"/>
                <a:gd name="T11" fmla="*/ 2147483647 h 1177"/>
                <a:gd name="T12" fmla="*/ 2147483647 w 748"/>
                <a:gd name="T13" fmla="*/ 2147483647 h 1177"/>
                <a:gd name="T14" fmla="*/ 2147483647 w 748"/>
                <a:gd name="T15" fmla="*/ 2147483647 h 1177"/>
                <a:gd name="T16" fmla="*/ 2147483647 w 748"/>
                <a:gd name="T17" fmla="*/ 2147483647 h 1177"/>
                <a:gd name="T18" fmla="*/ 2147483647 w 748"/>
                <a:gd name="T19" fmla="*/ 2147483647 h 1177"/>
                <a:gd name="T20" fmla="*/ 2147483647 w 748"/>
                <a:gd name="T21" fmla="*/ 2147483647 h 1177"/>
                <a:gd name="T22" fmla="*/ 2147483647 w 748"/>
                <a:gd name="T23" fmla="*/ 2147483647 h 1177"/>
                <a:gd name="T24" fmla="*/ 2147483647 w 748"/>
                <a:gd name="T25" fmla="*/ 2147483647 h 1177"/>
                <a:gd name="T26" fmla="*/ 2147483647 w 748"/>
                <a:gd name="T27" fmla="*/ 2147483647 h 1177"/>
                <a:gd name="T28" fmla="*/ 2147483647 w 748"/>
                <a:gd name="T29" fmla="*/ 2147483647 h 1177"/>
                <a:gd name="T30" fmla="*/ 2147483647 w 748"/>
                <a:gd name="T31" fmla="*/ 2147483647 h 1177"/>
                <a:gd name="T32" fmla="*/ 2147483647 w 748"/>
                <a:gd name="T33" fmla="*/ 2147483647 h 1177"/>
                <a:gd name="T34" fmla="*/ 2147483647 w 748"/>
                <a:gd name="T35" fmla="*/ 2147483647 h 1177"/>
                <a:gd name="T36" fmla="*/ 2147483647 w 748"/>
                <a:gd name="T37" fmla="*/ 2147483647 h 1177"/>
                <a:gd name="T38" fmla="*/ 2147483647 w 748"/>
                <a:gd name="T39" fmla="*/ 0 h 1177"/>
                <a:gd name="T40" fmla="*/ 2147483647 w 748"/>
                <a:gd name="T41" fmla="*/ 2147483647 h 1177"/>
                <a:gd name="T42" fmla="*/ 2147483647 w 748"/>
                <a:gd name="T43" fmla="*/ 2147483647 h 1177"/>
                <a:gd name="T44" fmla="*/ 2147483647 w 748"/>
                <a:gd name="T45" fmla="*/ 2147483647 h 1177"/>
                <a:gd name="T46" fmla="*/ 2147483647 w 748"/>
                <a:gd name="T47" fmla="*/ 2147483647 h 1177"/>
                <a:gd name="T48" fmla="*/ 0 w 748"/>
                <a:gd name="T49" fmla="*/ 2147483647 h 1177"/>
                <a:gd name="T50" fmla="*/ 2147483647 w 748"/>
                <a:gd name="T51" fmla="*/ 2147483647 h 1177"/>
                <a:gd name="T52" fmla="*/ 2147483647 w 748"/>
                <a:gd name="T53" fmla="*/ 2147483647 h 1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8"/>
                <a:gd name="T82" fmla="*/ 0 h 1177"/>
                <a:gd name="T83" fmla="*/ 748 w 748"/>
                <a:gd name="T84" fmla="*/ 1177 h 1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8" h="1177">
                  <a:moveTo>
                    <a:pt x="71" y="593"/>
                  </a:moveTo>
                  <a:lnTo>
                    <a:pt x="103" y="579"/>
                  </a:lnTo>
                  <a:lnTo>
                    <a:pt x="174" y="708"/>
                  </a:lnTo>
                  <a:lnTo>
                    <a:pt x="336" y="838"/>
                  </a:lnTo>
                  <a:lnTo>
                    <a:pt x="320" y="967"/>
                  </a:lnTo>
                  <a:lnTo>
                    <a:pt x="384" y="1054"/>
                  </a:lnTo>
                  <a:lnTo>
                    <a:pt x="381" y="1102"/>
                  </a:lnTo>
                  <a:lnTo>
                    <a:pt x="606" y="1177"/>
                  </a:lnTo>
                  <a:lnTo>
                    <a:pt x="716" y="1005"/>
                  </a:lnTo>
                  <a:lnTo>
                    <a:pt x="668" y="861"/>
                  </a:lnTo>
                  <a:lnTo>
                    <a:pt x="701" y="676"/>
                  </a:lnTo>
                  <a:lnTo>
                    <a:pt x="594" y="644"/>
                  </a:lnTo>
                  <a:lnTo>
                    <a:pt x="594" y="596"/>
                  </a:lnTo>
                  <a:lnTo>
                    <a:pt x="659" y="499"/>
                  </a:lnTo>
                  <a:lnTo>
                    <a:pt x="604" y="467"/>
                  </a:lnTo>
                  <a:lnTo>
                    <a:pt x="604" y="377"/>
                  </a:lnTo>
                  <a:lnTo>
                    <a:pt x="652" y="354"/>
                  </a:lnTo>
                  <a:lnTo>
                    <a:pt x="748" y="225"/>
                  </a:lnTo>
                  <a:lnTo>
                    <a:pt x="627" y="70"/>
                  </a:lnTo>
                  <a:lnTo>
                    <a:pt x="619" y="0"/>
                  </a:lnTo>
                  <a:lnTo>
                    <a:pt x="481" y="87"/>
                  </a:lnTo>
                  <a:lnTo>
                    <a:pt x="394" y="32"/>
                  </a:lnTo>
                  <a:lnTo>
                    <a:pt x="281" y="53"/>
                  </a:lnTo>
                  <a:lnTo>
                    <a:pt x="169" y="161"/>
                  </a:lnTo>
                  <a:lnTo>
                    <a:pt x="0" y="161"/>
                  </a:lnTo>
                  <a:lnTo>
                    <a:pt x="71" y="257"/>
                  </a:lnTo>
                  <a:lnTo>
                    <a:pt x="71" y="593"/>
                  </a:lnTo>
                  <a:close/>
                </a:path>
              </a:pathLst>
            </a:custGeom>
            <a:solidFill>
              <a:schemeClr val="accent2"/>
            </a:solidFill>
            <a:ln w="0">
              <a:solidFill>
                <a:srgbClr val="CCECFF"/>
              </a:solidFill>
              <a:round/>
              <a:headEnd/>
              <a:tailEnd/>
            </a:ln>
          </p:spPr>
          <p:txBody>
            <a:bodyPr/>
            <a:lstStyle/>
            <a:p>
              <a:endParaRPr lang="ru-RU"/>
            </a:p>
          </p:txBody>
        </p:sp>
        <p:sp>
          <p:nvSpPr>
            <p:cNvPr id="4111" name="Freeform 14"/>
            <p:cNvSpPr>
              <a:spLocks noChangeAspect="1"/>
            </p:cNvSpPr>
            <p:nvPr/>
          </p:nvSpPr>
          <p:spPr bwMode="auto">
            <a:xfrm>
              <a:off x="4529138" y="3757613"/>
              <a:ext cx="782637" cy="506412"/>
            </a:xfrm>
            <a:custGeom>
              <a:avLst/>
              <a:gdLst>
                <a:gd name="T0" fmla="*/ 2147483647 w 1961"/>
                <a:gd name="T1" fmla="*/ 2147483647 h 1446"/>
                <a:gd name="T2" fmla="*/ 2147483647 w 1961"/>
                <a:gd name="T3" fmla="*/ 2147483647 h 1446"/>
                <a:gd name="T4" fmla="*/ 2147483647 w 1961"/>
                <a:gd name="T5" fmla="*/ 2147483647 h 1446"/>
                <a:gd name="T6" fmla="*/ 2147483647 w 1961"/>
                <a:gd name="T7" fmla="*/ 2147483647 h 1446"/>
                <a:gd name="T8" fmla="*/ 2147483647 w 1961"/>
                <a:gd name="T9" fmla="*/ 2147483647 h 1446"/>
                <a:gd name="T10" fmla="*/ 2147483647 w 1961"/>
                <a:gd name="T11" fmla="*/ 2147483647 h 1446"/>
                <a:gd name="T12" fmla="*/ 2147483647 w 1961"/>
                <a:gd name="T13" fmla="*/ 2147483647 h 1446"/>
                <a:gd name="T14" fmla="*/ 2147483647 w 1961"/>
                <a:gd name="T15" fmla="*/ 2147483647 h 1446"/>
                <a:gd name="T16" fmla="*/ 2147483647 w 1961"/>
                <a:gd name="T17" fmla="*/ 2147483647 h 1446"/>
                <a:gd name="T18" fmla="*/ 2147483647 w 1961"/>
                <a:gd name="T19" fmla="*/ 2147483647 h 1446"/>
                <a:gd name="T20" fmla="*/ 2147483647 w 1961"/>
                <a:gd name="T21" fmla="*/ 2147483647 h 1446"/>
                <a:gd name="T22" fmla="*/ 2147483647 w 1961"/>
                <a:gd name="T23" fmla="*/ 2147483647 h 1446"/>
                <a:gd name="T24" fmla="*/ 2147483647 w 1961"/>
                <a:gd name="T25" fmla="*/ 2147483647 h 1446"/>
                <a:gd name="T26" fmla="*/ 2147483647 w 1961"/>
                <a:gd name="T27" fmla="*/ 2147483647 h 1446"/>
                <a:gd name="T28" fmla="*/ 2147483647 w 1961"/>
                <a:gd name="T29" fmla="*/ 2147483647 h 1446"/>
                <a:gd name="T30" fmla="*/ 2147483647 w 1961"/>
                <a:gd name="T31" fmla="*/ 2147483647 h 1446"/>
                <a:gd name="T32" fmla="*/ 2147483647 w 1961"/>
                <a:gd name="T33" fmla="*/ 2147483647 h 1446"/>
                <a:gd name="T34" fmla="*/ 2147483647 w 1961"/>
                <a:gd name="T35" fmla="*/ 2147483647 h 1446"/>
                <a:gd name="T36" fmla="*/ 2147483647 w 1961"/>
                <a:gd name="T37" fmla="*/ 2147483647 h 1446"/>
                <a:gd name="T38" fmla="*/ 2147483647 w 1961"/>
                <a:gd name="T39" fmla="*/ 2147483647 h 1446"/>
                <a:gd name="T40" fmla="*/ 2147483647 w 1961"/>
                <a:gd name="T41" fmla="*/ 2147483647 h 1446"/>
                <a:gd name="T42" fmla="*/ 2147483647 w 1961"/>
                <a:gd name="T43" fmla="*/ 2147483647 h 1446"/>
                <a:gd name="T44" fmla="*/ 2147483647 w 1961"/>
                <a:gd name="T45" fmla="*/ 2147483647 h 1446"/>
                <a:gd name="T46" fmla="*/ 2147483647 w 1961"/>
                <a:gd name="T47" fmla="*/ 2147483647 h 1446"/>
                <a:gd name="T48" fmla="*/ 2147483647 w 1961"/>
                <a:gd name="T49" fmla="*/ 2147483647 h 1446"/>
                <a:gd name="T50" fmla="*/ 2147483647 w 1961"/>
                <a:gd name="T51" fmla="*/ 2147483647 h 1446"/>
                <a:gd name="T52" fmla="*/ 2147483647 w 1961"/>
                <a:gd name="T53" fmla="*/ 2147483647 h 1446"/>
                <a:gd name="T54" fmla="*/ 2147483647 w 1961"/>
                <a:gd name="T55" fmla="*/ 2147483647 h 1446"/>
                <a:gd name="T56" fmla="*/ 2147483647 w 1961"/>
                <a:gd name="T57" fmla="*/ 2147483647 h 1446"/>
                <a:gd name="T58" fmla="*/ 2147483647 w 1961"/>
                <a:gd name="T59" fmla="*/ 2147483647 h 1446"/>
                <a:gd name="T60" fmla="*/ 0 w 1961"/>
                <a:gd name="T61" fmla="*/ 2147483647 h 1446"/>
                <a:gd name="T62" fmla="*/ 2147483647 w 1961"/>
                <a:gd name="T63" fmla="*/ 2147483647 h 1446"/>
                <a:gd name="T64" fmla="*/ 2147483647 w 1961"/>
                <a:gd name="T65" fmla="*/ 2147483647 h 1446"/>
                <a:gd name="T66" fmla="*/ 2147483647 w 1961"/>
                <a:gd name="T67" fmla="*/ 2147483647 h 1446"/>
                <a:gd name="T68" fmla="*/ 2147483647 w 1961"/>
                <a:gd name="T69" fmla="*/ 2147483647 h 1446"/>
                <a:gd name="T70" fmla="*/ 2147483647 w 1961"/>
                <a:gd name="T71" fmla="*/ 0 h 1446"/>
                <a:gd name="T72" fmla="*/ 2147483647 w 1961"/>
                <a:gd name="T73" fmla="*/ 0 h 1446"/>
                <a:gd name="T74" fmla="*/ 2147483647 w 1961"/>
                <a:gd name="T75" fmla="*/ 2147483647 h 1446"/>
                <a:gd name="T76" fmla="*/ 2147483647 w 1961"/>
                <a:gd name="T77" fmla="*/ 2147483647 h 1446"/>
                <a:gd name="T78" fmla="*/ 2147483647 w 1961"/>
                <a:gd name="T79" fmla="*/ 2147483647 h 1446"/>
                <a:gd name="T80" fmla="*/ 2147483647 w 1961"/>
                <a:gd name="T81" fmla="*/ 2147483647 h 1446"/>
                <a:gd name="T82" fmla="*/ 2147483647 w 1961"/>
                <a:gd name="T83" fmla="*/ 2147483647 h 1446"/>
                <a:gd name="T84" fmla="*/ 2147483647 w 1961"/>
                <a:gd name="T85" fmla="*/ 2147483647 h 1446"/>
                <a:gd name="T86" fmla="*/ 2147483647 w 1961"/>
                <a:gd name="T87" fmla="*/ 2147483647 h 14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1"/>
                <a:gd name="T133" fmla="*/ 0 h 1446"/>
                <a:gd name="T134" fmla="*/ 1961 w 1961"/>
                <a:gd name="T135" fmla="*/ 1446 h 14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1" h="1446">
                  <a:moveTo>
                    <a:pt x="1332" y="140"/>
                  </a:moveTo>
                  <a:lnTo>
                    <a:pt x="1374" y="210"/>
                  </a:lnTo>
                  <a:lnTo>
                    <a:pt x="1357" y="365"/>
                  </a:lnTo>
                  <a:lnTo>
                    <a:pt x="1574" y="349"/>
                  </a:lnTo>
                  <a:lnTo>
                    <a:pt x="1713" y="420"/>
                  </a:lnTo>
                  <a:lnTo>
                    <a:pt x="1761" y="534"/>
                  </a:lnTo>
                  <a:lnTo>
                    <a:pt x="1906" y="543"/>
                  </a:lnTo>
                  <a:lnTo>
                    <a:pt x="1923" y="598"/>
                  </a:lnTo>
                  <a:lnTo>
                    <a:pt x="1800" y="687"/>
                  </a:lnTo>
                  <a:lnTo>
                    <a:pt x="1761" y="817"/>
                  </a:lnTo>
                  <a:lnTo>
                    <a:pt x="1938" y="897"/>
                  </a:lnTo>
                  <a:lnTo>
                    <a:pt x="1961" y="994"/>
                  </a:lnTo>
                  <a:lnTo>
                    <a:pt x="1841" y="1091"/>
                  </a:lnTo>
                  <a:lnTo>
                    <a:pt x="1841" y="1189"/>
                  </a:lnTo>
                  <a:lnTo>
                    <a:pt x="1703" y="1276"/>
                  </a:lnTo>
                  <a:lnTo>
                    <a:pt x="1616" y="1221"/>
                  </a:lnTo>
                  <a:lnTo>
                    <a:pt x="1503" y="1242"/>
                  </a:lnTo>
                  <a:lnTo>
                    <a:pt x="1391" y="1350"/>
                  </a:lnTo>
                  <a:lnTo>
                    <a:pt x="1222" y="1350"/>
                  </a:lnTo>
                  <a:lnTo>
                    <a:pt x="1084" y="1446"/>
                  </a:lnTo>
                  <a:lnTo>
                    <a:pt x="1003" y="1333"/>
                  </a:lnTo>
                  <a:lnTo>
                    <a:pt x="1090" y="1276"/>
                  </a:lnTo>
                  <a:lnTo>
                    <a:pt x="977" y="1210"/>
                  </a:lnTo>
                  <a:lnTo>
                    <a:pt x="880" y="1268"/>
                  </a:lnTo>
                  <a:lnTo>
                    <a:pt x="783" y="1189"/>
                  </a:lnTo>
                  <a:lnTo>
                    <a:pt x="670" y="1195"/>
                  </a:lnTo>
                  <a:lnTo>
                    <a:pt x="445" y="1001"/>
                  </a:lnTo>
                  <a:lnTo>
                    <a:pt x="202" y="937"/>
                  </a:lnTo>
                  <a:lnTo>
                    <a:pt x="77" y="920"/>
                  </a:lnTo>
                  <a:lnTo>
                    <a:pt x="47" y="752"/>
                  </a:lnTo>
                  <a:lnTo>
                    <a:pt x="0" y="500"/>
                  </a:lnTo>
                  <a:lnTo>
                    <a:pt x="123" y="349"/>
                  </a:lnTo>
                  <a:lnTo>
                    <a:pt x="170" y="284"/>
                  </a:lnTo>
                  <a:lnTo>
                    <a:pt x="322" y="269"/>
                  </a:lnTo>
                  <a:lnTo>
                    <a:pt x="299" y="155"/>
                  </a:lnTo>
                  <a:lnTo>
                    <a:pt x="386" y="0"/>
                  </a:lnTo>
                  <a:lnTo>
                    <a:pt x="628" y="0"/>
                  </a:lnTo>
                  <a:lnTo>
                    <a:pt x="719" y="75"/>
                  </a:lnTo>
                  <a:lnTo>
                    <a:pt x="832" y="49"/>
                  </a:lnTo>
                  <a:lnTo>
                    <a:pt x="912" y="108"/>
                  </a:lnTo>
                  <a:lnTo>
                    <a:pt x="1052" y="155"/>
                  </a:lnTo>
                  <a:lnTo>
                    <a:pt x="1122" y="59"/>
                  </a:lnTo>
                  <a:lnTo>
                    <a:pt x="1196" y="26"/>
                  </a:lnTo>
                  <a:lnTo>
                    <a:pt x="1332" y="140"/>
                  </a:lnTo>
                  <a:close/>
                </a:path>
              </a:pathLst>
            </a:custGeom>
            <a:solidFill>
              <a:schemeClr val="accent2"/>
            </a:solidFill>
            <a:ln w="0">
              <a:solidFill>
                <a:srgbClr val="CCECFF"/>
              </a:solidFill>
              <a:round/>
              <a:headEnd/>
              <a:tailEnd/>
            </a:ln>
          </p:spPr>
          <p:txBody>
            <a:bodyPr/>
            <a:lstStyle/>
            <a:p>
              <a:endParaRPr lang="ru-RU"/>
            </a:p>
          </p:txBody>
        </p:sp>
        <p:sp>
          <p:nvSpPr>
            <p:cNvPr id="4112" name="Freeform 15"/>
            <p:cNvSpPr>
              <a:spLocks noChangeAspect="1"/>
            </p:cNvSpPr>
            <p:nvPr/>
          </p:nvSpPr>
          <p:spPr bwMode="auto">
            <a:xfrm>
              <a:off x="3875088" y="3138488"/>
              <a:ext cx="1273175" cy="793750"/>
            </a:xfrm>
            <a:custGeom>
              <a:avLst/>
              <a:gdLst>
                <a:gd name="T0" fmla="*/ 2147483647 w 3197"/>
                <a:gd name="T1" fmla="*/ 2147483647 h 2268"/>
                <a:gd name="T2" fmla="*/ 2147483647 w 3197"/>
                <a:gd name="T3" fmla="*/ 2147483647 h 2268"/>
                <a:gd name="T4" fmla="*/ 2147483647 w 3197"/>
                <a:gd name="T5" fmla="*/ 2147483647 h 2268"/>
                <a:gd name="T6" fmla="*/ 2147483647 w 3197"/>
                <a:gd name="T7" fmla="*/ 2147483647 h 2268"/>
                <a:gd name="T8" fmla="*/ 2147483647 w 3197"/>
                <a:gd name="T9" fmla="*/ 2147483647 h 2268"/>
                <a:gd name="T10" fmla="*/ 2147483647 w 3197"/>
                <a:gd name="T11" fmla="*/ 2147483647 h 2268"/>
                <a:gd name="T12" fmla="*/ 2147483647 w 3197"/>
                <a:gd name="T13" fmla="*/ 2147483647 h 2268"/>
                <a:gd name="T14" fmla="*/ 2147483647 w 3197"/>
                <a:gd name="T15" fmla="*/ 2147483647 h 2268"/>
                <a:gd name="T16" fmla="*/ 2147483647 w 3197"/>
                <a:gd name="T17" fmla="*/ 0 h 2268"/>
                <a:gd name="T18" fmla="*/ 2147483647 w 3197"/>
                <a:gd name="T19" fmla="*/ 2147483647 h 2268"/>
                <a:gd name="T20" fmla="*/ 2147483647 w 3197"/>
                <a:gd name="T21" fmla="*/ 2147483647 h 2268"/>
                <a:gd name="T22" fmla="*/ 2147483647 w 3197"/>
                <a:gd name="T23" fmla="*/ 2147483647 h 2268"/>
                <a:gd name="T24" fmla="*/ 2147483647 w 3197"/>
                <a:gd name="T25" fmla="*/ 2147483647 h 2268"/>
                <a:gd name="T26" fmla="*/ 2147483647 w 3197"/>
                <a:gd name="T27" fmla="*/ 2147483647 h 2268"/>
                <a:gd name="T28" fmla="*/ 2147483647 w 3197"/>
                <a:gd name="T29" fmla="*/ 2147483647 h 2268"/>
                <a:gd name="T30" fmla="*/ 2147483647 w 3197"/>
                <a:gd name="T31" fmla="*/ 2147483647 h 2268"/>
                <a:gd name="T32" fmla="*/ 2147483647 w 3197"/>
                <a:gd name="T33" fmla="*/ 2147483647 h 2268"/>
                <a:gd name="T34" fmla="*/ 2147483647 w 3197"/>
                <a:gd name="T35" fmla="*/ 2147483647 h 2268"/>
                <a:gd name="T36" fmla="*/ 2147483647 w 3197"/>
                <a:gd name="T37" fmla="*/ 2147483647 h 2268"/>
                <a:gd name="T38" fmla="*/ 2147483647 w 3197"/>
                <a:gd name="T39" fmla="*/ 2147483647 h 2268"/>
                <a:gd name="T40" fmla="*/ 2147483647 w 3197"/>
                <a:gd name="T41" fmla="*/ 2147483647 h 2268"/>
                <a:gd name="T42" fmla="*/ 2147483647 w 3197"/>
                <a:gd name="T43" fmla="*/ 2147483647 h 2268"/>
                <a:gd name="T44" fmla="*/ 2147483647 w 3197"/>
                <a:gd name="T45" fmla="*/ 2147483647 h 2268"/>
                <a:gd name="T46" fmla="*/ 2147483647 w 3197"/>
                <a:gd name="T47" fmla="*/ 2147483647 h 2268"/>
                <a:gd name="T48" fmla="*/ 2147483647 w 3197"/>
                <a:gd name="T49" fmla="*/ 2147483647 h 2268"/>
                <a:gd name="T50" fmla="*/ 2147483647 w 3197"/>
                <a:gd name="T51" fmla="*/ 2147483647 h 2268"/>
                <a:gd name="T52" fmla="*/ 2147483647 w 3197"/>
                <a:gd name="T53" fmla="*/ 2147483647 h 2268"/>
                <a:gd name="T54" fmla="*/ 2147483647 w 3197"/>
                <a:gd name="T55" fmla="*/ 2147483647 h 2268"/>
                <a:gd name="T56" fmla="*/ 2147483647 w 3197"/>
                <a:gd name="T57" fmla="*/ 2147483647 h 2268"/>
                <a:gd name="T58" fmla="*/ 2147483647 w 3197"/>
                <a:gd name="T59" fmla="*/ 2147483647 h 2268"/>
                <a:gd name="T60" fmla="*/ 2147483647 w 3197"/>
                <a:gd name="T61" fmla="*/ 2147483647 h 2268"/>
                <a:gd name="T62" fmla="*/ 2147483647 w 3197"/>
                <a:gd name="T63" fmla="*/ 2147483647 h 2268"/>
                <a:gd name="T64" fmla="*/ 2147483647 w 3197"/>
                <a:gd name="T65" fmla="*/ 2147483647 h 2268"/>
                <a:gd name="T66" fmla="*/ 2147483647 w 3197"/>
                <a:gd name="T67" fmla="*/ 2147483647 h 2268"/>
                <a:gd name="T68" fmla="*/ 2147483647 w 3197"/>
                <a:gd name="T69" fmla="*/ 2147483647 h 2268"/>
                <a:gd name="T70" fmla="*/ 2147483647 w 3197"/>
                <a:gd name="T71" fmla="*/ 2147483647 h 22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97"/>
                <a:gd name="T109" fmla="*/ 0 h 2268"/>
                <a:gd name="T110" fmla="*/ 3197 w 3197"/>
                <a:gd name="T111" fmla="*/ 2268 h 22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97" h="2268">
                  <a:moveTo>
                    <a:pt x="420" y="1930"/>
                  </a:moveTo>
                  <a:lnTo>
                    <a:pt x="374" y="1730"/>
                  </a:lnTo>
                  <a:lnTo>
                    <a:pt x="235" y="1601"/>
                  </a:lnTo>
                  <a:lnTo>
                    <a:pt x="261" y="1478"/>
                  </a:lnTo>
                  <a:lnTo>
                    <a:pt x="212" y="1359"/>
                  </a:lnTo>
                  <a:lnTo>
                    <a:pt x="235" y="1155"/>
                  </a:lnTo>
                  <a:lnTo>
                    <a:pt x="170" y="962"/>
                  </a:lnTo>
                  <a:lnTo>
                    <a:pt x="36" y="833"/>
                  </a:lnTo>
                  <a:lnTo>
                    <a:pt x="0" y="762"/>
                  </a:lnTo>
                  <a:lnTo>
                    <a:pt x="19" y="742"/>
                  </a:lnTo>
                  <a:lnTo>
                    <a:pt x="123" y="381"/>
                  </a:lnTo>
                  <a:lnTo>
                    <a:pt x="244" y="284"/>
                  </a:lnTo>
                  <a:lnTo>
                    <a:pt x="261" y="140"/>
                  </a:lnTo>
                  <a:lnTo>
                    <a:pt x="348" y="64"/>
                  </a:lnTo>
                  <a:lnTo>
                    <a:pt x="461" y="85"/>
                  </a:lnTo>
                  <a:lnTo>
                    <a:pt x="519" y="85"/>
                  </a:lnTo>
                  <a:lnTo>
                    <a:pt x="574" y="0"/>
                  </a:lnTo>
                  <a:lnTo>
                    <a:pt x="649" y="0"/>
                  </a:lnTo>
                  <a:lnTo>
                    <a:pt x="704" y="97"/>
                  </a:lnTo>
                  <a:lnTo>
                    <a:pt x="622" y="268"/>
                  </a:lnTo>
                  <a:lnTo>
                    <a:pt x="729" y="407"/>
                  </a:lnTo>
                  <a:lnTo>
                    <a:pt x="944" y="407"/>
                  </a:lnTo>
                  <a:lnTo>
                    <a:pt x="1052" y="462"/>
                  </a:lnTo>
                  <a:lnTo>
                    <a:pt x="1074" y="600"/>
                  </a:lnTo>
                  <a:lnTo>
                    <a:pt x="1228" y="607"/>
                  </a:lnTo>
                  <a:lnTo>
                    <a:pt x="1309" y="543"/>
                  </a:lnTo>
                  <a:lnTo>
                    <a:pt x="1423" y="645"/>
                  </a:lnTo>
                  <a:lnTo>
                    <a:pt x="1423" y="752"/>
                  </a:lnTo>
                  <a:lnTo>
                    <a:pt x="1493" y="817"/>
                  </a:lnTo>
                  <a:lnTo>
                    <a:pt x="1478" y="929"/>
                  </a:lnTo>
                  <a:lnTo>
                    <a:pt x="1648" y="956"/>
                  </a:lnTo>
                  <a:lnTo>
                    <a:pt x="1826" y="1075"/>
                  </a:lnTo>
                  <a:lnTo>
                    <a:pt x="2042" y="1107"/>
                  </a:lnTo>
                  <a:lnTo>
                    <a:pt x="2229" y="1301"/>
                  </a:lnTo>
                  <a:lnTo>
                    <a:pt x="2481" y="1317"/>
                  </a:lnTo>
                  <a:lnTo>
                    <a:pt x="2625" y="1188"/>
                  </a:lnTo>
                  <a:lnTo>
                    <a:pt x="2665" y="1310"/>
                  </a:lnTo>
                  <a:lnTo>
                    <a:pt x="2787" y="1310"/>
                  </a:lnTo>
                  <a:lnTo>
                    <a:pt x="3019" y="1465"/>
                  </a:lnTo>
                  <a:lnTo>
                    <a:pt x="3030" y="1592"/>
                  </a:lnTo>
                  <a:lnTo>
                    <a:pt x="3197" y="1666"/>
                  </a:lnTo>
                  <a:lnTo>
                    <a:pt x="3191" y="1720"/>
                  </a:lnTo>
                  <a:lnTo>
                    <a:pt x="3003" y="1817"/>
                  </a:lnTo>
                  <a:lnTo>
                    <a:pt x="2971" y="1908"/>
                  </a:lnTo>
                  <a:lnTo>
                    <a:pt x="2835" y="1794"/>
                  </a:lnTo>
                  <a:lnTo>
                    <a:pt x="2761" y="1827"/>
                  </a:lnTo>
                  <a:lnTo>
                    <a:pt x="2691" y="1923"/>
                  </a:lnTo>
                  <a:lnTo>
                    <a:pt x="2551" y="1876"/>
                  </a:lnTo>
                  <a:lnTo>
                    <a:pt x="2471" y="1817"/>
                  </a:lnTo>
                  <a:lnTo>
                    <a:pt x="2358" y="1843"/>
                  </a:lnTo>
                  <a:lnTo>
                    <a:pt x="2267" y="1768"/>
                  </a:lnTo>
                  <a:lnTo>
                    <a:pt x="2025" y="1768"/>
                  </a:lnTo>
                  <a:lnTo>
                    <a:pt x="1938" y="1923"/>
                  </a:lnTo>
                  <a:lnTo>
                    <a:pt x="1961" y="2037"/>
                  </a:lnTo>
                  <a:lnTo>
                    <a:pt x="1809" y="2052"/>
                  </a:lnTo>
                  <a:lnTo>
                    <a:pt x="1762" y="2117"/>
                  </a:lnTo>
                  <a:lnTo>
                    <a:pt x="1639" y="2268"/>
                  </a:lnTo>
                  <a:lnTo>
                    <a:pt x="1632" y="2253"/>
                  </a:lnTo>
                  <a:lnTo>
                    <a:pt x="1639" y="2268"/>
                  </a:lnTo>
                  <a:lnTo>
                    <a:pt x="1584" y="2198"/>
                  </a:lnTo>
                  <a:lnTo>
                    <a:pt x="1413" y="2166"/>
                  </a:lnTo>
                  <a:lnTo>
                    <a:pt x="1300" y="1946"/>
                  </a:lnTo>
                  <a:lnTo>
                    <a:pt x="1187" y="1810"/>
                  </a:lnTo>
                  <a:lnTo>
                    <a:pt x="1107" y="1785"/>
                  </a:lnTo>
                  <a:lnTo>
                    <a:pt x="993" y="1704"/>
                  </a:lnTo>
                  <a:lnTo>
                    <a:pt x="944" y="1785"/>
                  </a:lnTo>
                  <a:lnTo>
                    <a:pt x="777" y="1849"/>
                  </a:lnTo>
                  <a:lnTo>
                    <a:pt x="622" y="1859"/>
                  </a:lnTo>
                  <a:lnTo>
                    <a:pt x="558" y="1930"/>
                  </a:lnTo>
                  <a:lnTo>
                    <a:pt x="422" y="1946"/>
                  </a:lnTo>
                  <a:lnTo>
                    <a:pt x="420" y="1930"/>
                  </a:lnTo>
                  <a:close/>
                </a:path>
              </a:pathLst>
            </a:custGeom>
            <a:solidFill>
              <a:schemeClr val="accent2"/>
            </a:solidFill>
            <a:ln w="0">
              <a:solidFill>
                <a:srgbClr val="CCECFF"/>
              </a:solidFill>
              <a:round/>
              <a:headEnd/>
              <a:tailEnd/>
            </a:ln>
          </p:spPr>
          <p:txBody>
            <a:bodyPr/>
            <a:lstStyle/>
            <a:p>
              <a:endParaRPr lang="ru-RU"/>
            </a:p>
          </p:txBody>
        </p:sp>
        <p:sp>
          <p:nvSpPr>
            <p:cNvPr id="4113" name="Freeform 16"/>
            <p:cNvSpPr>
              <a:spLocks noChangeAspect="1"/>
            </p:cNvSpPr>
            <p:nvPr/>
          </p:nvSpPr>
          <p:spPr bwMode="auto">
            <a:xfrm>
              <a:off x="5070475" y="3087688"/>
              <a:ext cx="320675" cy="95250"/>
            </a:xfrm>
            <a:custGeom>
              <a:avLst/>
              <a:gdLst>
                <a:gd name="T0" fmla="*/ 0 w 797"/>
                <a:gd name="T1" fmla="*/ 0 h 271"/>
                <a:gd name="T2" fmla="*/ 2147483647 w 797"/>
                <a:gd name="T3" fmla="*/ 2147483647 h 271"/>
                <a:gd name="T4" fmla="*/ 2147483647 w 797"/>
                <a:gd name="T5" fmla="*/ 2147483647 h 271"/>
                <a:gd name="T6" fmla="*/ 2147483647 w 797"/>
                <a:gd name="T7" fmla="*/ 2147483647 h 271"/>
                <a:gd name="T8" fmla="*/ 2147483647 w 797"/>
                <a:gd name="T9" fmla="*/ 2147483647 h 271"/>
                <a:gd name="T10" fmla="*/ 2147483647 w 797"/>
                <a:gd name="T11" fmla="*/ 2147483647 h 271"/>
                <a:gd name="T12" fmla="*/ 2147483647 w 797"/>
                <a:gd name="T13" fmla="*/ 2147483647 h 271"/>
                <a:gd name="T14" fmla="*/ 2147483647 w 797"/>
                <a:gd name="T15" fmla="*/ 2147483647 h 271"/>
                <a:gd name="T16" fmla="*/ 2147483647 w 797"/>
                <a:gd name="T17" fmla="*/ 2147483647 h 271"/>
                <a:gd name="T18" fmla="*/ 0 w 797"/>
                <a:gd name="T19" fmla="*/ 0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271"/>
                <a:gd name="T32" fmla="*/ 797 w 797"/>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271">
                  <a:moveTo>
                    <a:pt x="0" y="0"/>
                  </a:moveTo>
                  <a:lnTo>
                    <a:pt x="65" y="64"/>
                  </a:lnTo>
                  <a:lnTo>
                    <a:pt x="74" y="195"/>
                  </a:lnTo>
                  <a:lnTo>
                    <a:pt x="161" y="239"/>
                  </a:lnTo>
                  <a:lnTo>
                    <a:pt x="252" y="55"/>
                  </a:lnTo>
                  <a:lnTo>
                    <a:pt x="355" y="142"/>
                  </a:lnTo>
                  <a:lnTo>
                    <a:pt x="430" y="259"/>
                  </a:lnTo>
                  <a:lnTo>
                    <a:pt x="623" y="217"/>
                  </a:lnTo>
                  <a:lnTo>
                    <a:pt x="797" y="271"/>
                  </a:lnTo>
                  <a:lnTo>
                    <a:pt x="0" y="0"/>
                  </a:lnTo>
                  <a:close/>
                </a:path>
              </a:pathLst>
            </a:custGeom>
            <a:solidFill>
              <a:srgbClr val="628711"/>
            </a:solidFill>
            <a:ln w="0">
              <a:solidFill>
                <a:srgbClr val="CCECFF"/>
              </a:solidFill>
              <a:round/>
              <a:headEnd/>
              <a:tailEnd/>
            </a:ln>
          </p:spPr>
          <p:txBody>
            <a:bodyPr/>
            <a:lstStyle/>
            <a:p>
              <a:endParaRPr lang="ru-RU"/>
            </a:p>
          </p:txBody>
        </p:sp>
        <p:sp>
          <p:nvSpPr>
            <p:cNvPr id="4114" name="Freeform 17"/>
            <p:cNvSpPr>
              <a:spLocks noChangeAspect="1"/>
            </p:cNvSpPr>
            <p:nvPr/>
          </p:nvSpPr>
          <p:spPr bwMode="auto">
            <a:xfrm>
              <a:off x="4457700" y="4079875"/>
              <a:ext cx="585788" cy="373063"/>
            </a:xfrm>
            <a:custGeom>
              <a:avLst/>
              <a:gdLst>
                <a:gd name="T0" fmla="*/ 2147483647 w 1461"/>
                <a:gd name="T1" fmla="*/ 2147483647 h 1066"/>
                <a:gd name="T2" fmla="*/ 2147483647 w 1461"/>
                <a:gd name="T3" fmla="*/ 2147483647 h 1066"/>
                <a:gd name="T4" fmla="*/ 2147483647 w 1461"/>
                <a:gd name="T5" fmla="*/ 2147483647 h 1066"/>
                <a:gd name="T6" fmla="*/ 2147483647 w 1461"/>
                <a:gd name="T7" fmla="*/ 2147483647 h 1066"/>
                <a:gd name="T8" fmla="*/ 2147483647 w 1461"/>
                <a:gd name="T9" fmla="*/ 2147483647 h 1066"/>
                <a:gd name="T10" fmla="*/ 2147483647 w 1461"/>
                <a:gd name="T11" fmla="*/ 2147483647 h 1066"/>
                <a:gd name="T12" fmla="*/ 2147483647 w 1461"/>
                <a:gd name="T13" fmla="*/ 2147483647 h 1066"/>
                <a:gd name="T14" fmla="*/ 0 w 1461"/>
                <a:gd name="T15" fmla="*/ 2147483647 h 1066"/>
                <a:gd name="T16" fmla="*/ 2147483647 w 1461"/>
                <a:gd name="T17" fmla="*/ 2147483647 h 1066"/>
                <a:gd name="T18" fmla="*/ 2147483647 w 1461"/>
                <a:gd name="T19" fmla="*/ 2147483647 h 1066"/>
                <a:gd name="T20" fmla="*/ 2147483647 w 1461"/>
                <a:gd name="T21" fmla="*/ 2147483647 h 1066"/>
                <a:gd name="T22" fmla="*/ 2147483647 w 1461"/>
                <a:gd name="T23" fmla="*/ 2147483647 h 1066"/>
                <a:gd name="T24" fmla="*/ 2147483647 w 1461"/>
                <a:gd name="T25" fmla="*/ 0 h 1066"/>
                <a:gd name="T26" fmla="*/ 2147483647 w 1461"/>
                <a:gd name="T27" fmla="*/ 2147483647 h 1066"/>
                <a:gd name="T28" fmla="*/ 2147483647 w 1461"/>
                <a:gd name="T29" fmla="*/ 2147483647 h 1066"/>
                <a:gd name="T30" fmla="*/ 2147483647 w 1461"/>
                <a:gd name="T31" fmla="*/ 2147483647 h 1066"/>
                <a:gd name="T32" fmla="*/ 2147483647 w 1461"/>
                <a:gd name="T33" fmla="*/ 2147483647 h 1066"/>
                <a:gd name="T34" fmla="*/ 2147483647 w 1461"/>
                <a:gd name="T35" fmla="*/ 2147483647 h 1066"/>
                <a:gd name="T36" fmla="*/ 2147483647 w 1461"/>
                <a:gd name="T37" fmla="*/ 2147483647 h 1066"/>
                <a:gd name="T38" fmla="*/ 2147483647 w 1461"/>
                <a:gd name="T39" fmla="*/ 2147483647 h 1066"/>
                <a:gd name="T40" fmla="*/ 2147483647 w 1461"/>
                <a:gd name="T41" fmla="*/ 2147483647 h 1066"/>
                <a:gd name="T42" fmla="*/ 2147483647 w 1461"/>
                <a:gd name="T43" fmla="*/ 2147483647 h 1066"/>
                <a:gd name="T44" fmla="*/ 2147483647 w 1461"/>
                <a:gd name="T45" fmla="*/ 2147483647 h 1066"/>
                <a:gd name="T46" fmla="*/ 2147483647 w 1461"/>
                <a:gd name="T47" fmla="*/ 2147483647 h 1066"/>
                <a:gd name="T48" fmla="*/ 2147483647 w 1461"/>
                <a:gd name="T49" fmla="*/ 2147483647 h 1066"/>
                <a:gd name="T50" fmla="*/ 2147483647 w 1461"/>
                <a:gd name="T51" fmla="*/ 2147483647 h 1066"/>
                <a:gd name="T52" fmla="*/ 2147483647 w 1461"/>
                <a:gd name="T53" fmla="*/ 2147483647 h 1066"/>
                <a:gd name="T54" fmla="*/ 2147483647 w 1461"/>
                <a:gd name="T55" fmla="*/ 2147483647 h 1066"/>
                <a:gd name="T56" fmla="*/ 2147483647 w 1461"/>
                <a:gd name="T57" fmla="*/ 2147483647 h 1066"/>
                <a:gd name="T58" fmla="*/ 2147483647 w 1461"/>
                <a:gd name="T59" fmla="*/ 2147483647 h 1066"/>
                <a:gd name="T60" fmla="*/ 2147483647 w 1461"/>
                <a:gd name="T61" fmla="*/ 2147483647 h 1066"/>
                <a:gd name="T62" fmla="*/ 2147483647 w 1461"/>
                <a:gd name="T63" fmla="*/ 2147483647 h 1066"/>
                <a:gd name="T64" fmla="*/ 2147483647 w 1461"/>
                <a:gd name="T65" fmla="*/ 2147483647 h 1066"/>
                <a:gd name="T66" fmla="*/ 2147483647 w 1461"/>
                <a:gd name="T67" fmla="*/ 2147483647 h 1066"/>
                <a:gd name="T68" fmla="*/ 2147483647 w 1461"/>
                <a:gd name="T69" fmla="*/ 2147483647 h 10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1"/>
                <a:gd name="T106" fmla="*/ 0 h 1066"/>
                <a:gd name="T107" fmla="*/ 1461 w 1461"/>
                <a:gd name="T108" fmla="*/ 1066 h 10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1" h="1066">
                  <a:moveTo>
                    <a:pt x="310" y="984"/>
                  </a:moveTo>
                  <a:lnTo>
                    <a:pt x="119" y="816"/>
                  </a:lnTo>
                  <a:lnTo>
                    <a:pt x="232" y="752"/>
                  </a:lnTo>
                  <a:lnTo>
                    <a:pt x="39" y="720"/>
                  </a:lnTo>
                  <a:lnTo>
                    <a:pt x="22" y="723"/>
                  </a:lnTo>
                  <a:lnTo>
                    <a:pt x="22" y="646"/>
                  </a:lnTo>
                  <a:lnTo>
                    <a:pt x="81" y="606"/>
                  </a:lnTo>
                  <a:lnTo>
                    <a:pt x="0" y="462"/>
                  </a:lnTo>
                  <a:lnTo>
                    <a:pt x="22" y="322"/>
                  </a:lnTo>
                  <a:lnTo>
                    <a:pt x="242" y="226"/>
                  </a:lnTo>
                  <a:lnTo>
                    <a:pt x="200" y="146"/>
                  </a:lnTo>
                  <a:lnTo>
                    <a:pt x="248" y="42"/>
                  </a:lnTo>
                  <a:lnTo>
                    <a:pt x="245" y="0"/>
                  </a:lnTo>
                  <a:lnTo>
                    <a:pt x="370" y="17"/>
                  </a:lnTo>
                  <a:lnTo>
                    <a:pt x="613" y="81"/>
                  </a:lnTo>
                  <a:lnTo>
                    <a:pt x="838" y="275"/>
                  </a:lnTo>
                  <a:lnTo>
                    <a:pt x="951" y="269"/>
                  </a:lnTo>
                  <a:lnTo>
                    <a:pt x="1048" y="348"/>
                  </a:lnTo>
                  <a:lnTo>
                    <a:pt x="1145" y="290"/>
                  </a:lnTo>
                  <a:lnTo>
                    <a:pt x="1258" y="356"/>
                  </a:lnTo>
                  <a:lnTo>
                    <a:pt x="1171" y="413"/>
                  </a:lnTo>
                  <a:lnTo>
                    <a:pt x="1252" y="526"/>
                  </a:lnTo>
                  <a:lnTo>
                    <a:pt x="1390" y="430"/>
                  </a:lnTo>
                  <a:lnTo>
                    <a:pt x="1461" y="526"/>
                  </a:lnTo>
                  <a:lnTo>
                    <a:pt x="1461" y="862"/>
                  </a:lnTo>
                  <a:lnTo>
                    <a:pt x="1387" y="903"/>
                  </a:lnTo>
                  <a:lnTo>
                    <a:pt x="1355" y="968"/>
                  </a:lnTo>
                  <a:lnTo>
                    <a:pt x="1161" y="968"/>
                  </a:lnTo>
                  <a:lnTo>
                    <a:pt x="1058" y="1066"/>
                  </a:lnTo>
                  <a:lnTo>
                    <a:pt x="957" y="1011"/>
                  </a:lnTo>
                  <a:lnTo>
                    <a:pt x="925" y="903"/>
                  </a:lnTo>
                  <a:lnTo>
                    <a:pt x="781" y="848"/>
                  </a:lnTo>
                  <a:lnTo>
                    <a:pt x="499" y="994"/>
                  </a:lnTo>
                  <a:lnTo>
                    <a:pt x="387" y="952"/>
                  </a:lnTo>
                  <a:lnTo>
                    <a:pt x="310" y="984"/>
                  </a:lnTo>
                  <a:close/>
                </a:path>
              </a:pathLst>
            </a:custGeom>
            <a:solidFill>
              <a:schemeClr val="accent2"/>
            </a:solidFill>
            <a:ln w="0">
              <a:solidFill>
                <a:srgbClr val="CCECFF"/>
              </a:solidFill>
              <a:round/>
              <a:headEnd/>
              <a:tailEnd/>
            </a:ln>
          </p:spPr>
          <p:txBody>
            <a:bodyPr/>
            <a:lstStyle/>
            <a:p>
              <a:endParaRPr lang="ru-RU"/>
            </a:p>
          </p:txBody>
        </p:sp>
        <p:sp>
          <p:nvSpPr>
            <p:cNvPr id="4115" name="Freeform 18"/>
            <p:cNvSpPr>
              <a:spLocks noChangeAspect="1"/>
            </p:cNvSpPr>
            <p:nvPr/>
          </p:nvSpPr>
          <p:spPr bwMode="auto">
            <a:xfrm>
              <a:off x="4953000" y="4560888"/>
              <a:ext cx="384175" cy="327025"/>
            </a:xfrm>
            <a:custGeom>
              <a:avLst/>
              <a:gdLst>
                <a:gd name="T0" fmla="*/ 0 w 952"/>
                <a:gd name="T1" fmla="*/ 2147483647 h 933"/>
                <a:gd name="T2" fmla="*/ 0 w 952"/>
                <a:gd name="T3" fmla="*/ 2147483647 h 933"/>
                <a:gd name="T4" fmla="*/ 2147483647 w 952"/>
                <a:gd name="T5" fmla="*/ 2147483647 h 933"/>
                <a:gd name="T6" fmla="*/ 2147483647 w 952"/>
                <a:gd name="T7" fmla="*/ 2147483647 h 933"/>
                <a:gd name="T8" fmla="*/ 2147483647 w 952"/>
                <a:gd name="T9" fmla="*/ 2147483647 h 933"/>
                <a:gd name="T10" fmla="*/ 2147483647 w 952"/>
                <a:gd name="T11" fmla="*/ 2147483647 h 933"/>
                <a:gd name="T12" fmla="*/ 2147483647 w 952"/>
                <a:gd name="T13" fmla="*/ 2147483647 h 933"/>
                <a:gd name="T14" fmla="*/ 2147483647 w 952"/>
                <a:gd name="T15" fmla="*/ 2147483647 h 933"/>
                <a:gd name="T16" fmla="*/ 2147483647 w 952"/>
                <a:gd name="T17" fmla="*/ 2147483647 h 933"/>
                <a:gd name="T18" fmla="*/ 2147483647 w 952"/>
                <a:gd name="T19" fmla="*/ 0 h 933"/>
                <a:gd name="T20" fmla="*/ 2147483647 w 952"/>
                <a:gd name="T21" fmla="*/ 2147483647 h 933"/>
                <a:gd name="T22" fmla="*/ 2147483647 w 952"/>
                <a:gd name="T23" fmla="*/ 2147483647 h 933"/>
                <a:gd name="T24" fmla="*/ 2147483647 w 952"/>
                <a:gd name="T25" fmla="*/ 2147483647 h 933"/>
                <a:gd name="T26" fmla="*/ 2147483647 w 952"/>
                <a:gd name="T27" fmla="*/ 2147483647 h 933"/>
                <a:gd name="T28" fmla="*/ 2147483647 w 952"/>
                <a:gd name="T29" fmla="*/ 2147483647 h 933"/>
                <a:gd name="T30" fmla="*/ 2147483647 w 952"/>
                <a:gd name="T31" fmla="*/ 2147483647 h 933"/>
                <a:gd name="T32" fmla="*/ 2147483647 w 952"/>
                <a:gd name="T33" fmla="*/ 2147483647 h 933"/>
                <a:gd name="T34" fmla="*/ 2147483647 w 952"/>
                <a:gd name="T35" fmla="*/ 2147483647 h 933"/>
                <a:gd name="T36" fmla="*/ 2147483647 w 952"/>
                <a:gd name="T37" fmla="*/ 2147483647 h 933"/>
                <a:gd name="T38" fmla="*/ 2147483647 w 952"/>
                <a:gd name="T39" fmla="*/ 2147483647 h 933"/>
                <a:gd name="T40" fmla="*/ 2147483647 w 952"/>
                <a:gd name="T41" fmla="*/ 2147483647 h 933"/>
                <a:gd name="T42" fmla="*/ 2147483647 w 952"/>
                <a:gd name="T43" fmla="*/ 2147483647 h 933"/>
                <a:gd name="T44" fmla="*/ 2147483647 w 952"/>
                <a:gd name="T45" fmla="*/ 2147483647 h 933"/>
                <a:gd name="T46" fmla="*/ 2147483647 w 952"/>
                <a:gd name="T47" fmla="*/ 2147483647 h 933"/>
                <a:gd name="T48" fmla="*/ 2147483647 w 952"/>
                <a:gd name="T49" fmla="*/ 2147483647 h 933"/>
                <a:gd name="T50" fmla="*/ 2147483647 w 952"/>
                <a:gd name="T51" fmla="*/ 2147483647 h 933"/>
                <a:gd name="T52" fmla="*/ 2147483647 w 952"/>
                <a:gd name="T53" fmla="*/ 2147483647 h 933"/>
                <a:gd name="T54" fmla="*/ 2147483647 w 952"/>
                <a:gd name="T55" fmla="*/ 2147483647 h 933"/>
                <a:gd name="T56" fmla="*/ 2147483647 w 952"/>
                <a:gd name="T57" fmla="*/ 2147483647 h 933"/>
                <a:gd name="T58" fmla="*/ 0 w 952"/>
                <a:gd name="T59" fmla="*/ 2147483647 h 9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2"/>
                <a:gd name="T91" fmla="*/ 0 h 933"/>
                <a:gd name="T92" fmla="*/ 952 w 952"/>
                <a:gd name="T93" fmla="*/ 933 h 9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2" h="933">
                  <a:moveTo>
                    <a:pt x="0" y="545"/>
                  </a:moveTo>
                  <a:lnTo>
                    <a:pt x="0" y="545"/>
                  </a:lnTo>
                  <a:lnTo>
                    <a:pt x="74" y="422"/>
                  </a:lnTo>
                  <a:lnTo>
                    <a:pt x="43" y="388"/>
                  </a:lnTo>
                  <a:lnTo>
                    <a:pt x="59" y="316"/>
                  </a:lnTo>
                  <a:lnTo>
                    <a:pt x="210" y="274"/>
                  </a:lnTo>
                  <a:lnTo>
                    <a:pt x="397" y="162"/>
                  </a:lnTo>
                  <a:lnTo>
                    <a:pt x="462" y="43"/>
                  </a:lnTo>
                  <a:lnTo>
                    <a:pt x="526" y="32"/>
                  </a:lnTo>
                  <a:lnTo>
                    <a:pt x="530" y="0"/>
                  </a:lnTo>
                  <a:lnTo>
                    <a:pt x="755" y="75"/>
                  </a:lnTo>
                  <a:lnTo>
                    <a:pt x="613" y="252"/>
                  </a:lnTo>
                  <a:lnTo>
                    <a:pt x="736" y="382"/>
                  </a:lnTo>
                  <a:lnTo>
                    <a:pt x="776" y="291"/>
                  </a:lnTo>
                  <a:lnTo>
                    <a:pt x="823" y="284"/>
                  </a:lnTo>
                  <a:lnTo>
                    <a:pt x="808" y="430"/>
                  </a:lnTo>
                  <a:lnTo>
                    <a:pt x="952" y="566"/>
                  </a:lnTo>
                  <a:lnTo>
                    <a:pt x="882" y="623"/>
                  </a:lnTo>
                  <a:lnTo>
                    <a:pt x="882" y="687"/>
                  </a:lnTo>
                  <a:lnTo>
                    <a:pt x="907" y="704"/>
                  </a:lnTo>
                  <a:lnTo>
                    <a:pt x="855" y="849"/>
                  </a:lnTo>
                  <a:lnTo>
                    <a:pt x="662" y="849"/>
                  </a:lnTo>
                  <a:lnTo>
                    <a:pt x="526" y="933"/>
                  </a:lnTo>
                  <a:lnTo>
                    <a:pt x="437" y="855"/>
                  </a:lnTo>
                  <a:lnTo>
                    <a:pt x="388" y="759"/>
                  </a:lnTo>
                  <a:lnTo>
                    <a:pt x="301" y="823"/>
                  </a:lnTo>
                  <a:lnTo>
                    <a:pt x="146" y="742"/>
                  </a:lnTo>
                  <a:lnTo>
                    <a:pt x="140" y="645"/>
                  </a:lnTo>
                  <a:lnTo>
                    <a:pt x="49" y="623"/>
                  </a:lnTo>
                  <a:lnTo>
                    <a:pt x="0" y="545"/>
                  </a:lnTo>
                  <a:close/>
                </a:path>
              </a:pathLst>
            </a:custGeom>
            <a:solidFill>
              <a:schemeClr val="accent2"/>
            </a:solidFill>
            <a:ln w="0">
              <a:solidFill>
                <a:srgbClr val="CCECFF"/>
              </a:solidFill>
              <a:round/>
              <a:headEnd/>
              <a:tailEnd/>
            </a:ln>
          </p:spPr>
          <p:txBody>
            <a:bodyPr/>
            <a:lstStyle/>
            <a:p>
              <a:endParaRPr lang="ru-RU"/>
            </a:p>
          </p:txBody>
        </p:sp>
        <p:sp>
          <p:nvSpPr>
            <p:cNvPr id="4116" name="Freeform 19"/>
            <p:cNvSpPr>
              <a:spLocks noChangeAspect="1"/>
            </p:cNvSpPr>
            <p:nvPr/>
          </p:nvSpPr>
          <p:spPr bwMode="auto">
            <a:xfrm>
              <a:off x="4178300" y="3887788"/>
              <a:ext cx="381000" cy="492125"/>
            </a:xfrm>
            <a:custGeom>
              <a:avLst/>
              <a:gdLst>
                <a:gd name="T0" fmla="*/ 2147483647 w 958"/>
                <a:gd name="T1" fmla="*/ 2147483647 h 1405"/>
                <a:gd name="T2" fmla="*/ 2147483647 w 958"/>
                <a:gd name="T3" fmla="*/ 2147483647 h 1405"/>
                <a:gd name="T4" fmla="*/ 2147483647 w 958"/>
                <a:gd name="T5" fmla="*/ 2147483647 h 1405"/>
                <a:gd name="T6" fmla="*/ 2147483647 w 958"/>
                <a:gd name="T7" fmla="*/ 2147483647 h 1405"/>
                <a:gd name="T8" fmla="*/ 2147483647 w 958"/>
                <a:gd name="T9" fmla="*/ 2147483647 h 1405"/>
                <a:gd name="T10" fmla="*/ 2147483647 w 958"/>
                <a:gd name="T11" fmla="*/ 2147483647 h 1405"/>
                <a:gd name="T12" fmla="*/ 2147483647 w 958"/>
                <a:gd name="T13" fmla="*/ 2147483647 h 1405"/>
                <a:gd name="T14" fmla="*/ 2147483647 w 958"/>
                <a:gd name="T15" fmla="*/ 2147483647 h 1405"/>
                <a:gd name="T16" fmla="*/ 2147483647 w 958"/>
                <a:gd name="T17" fmla="*/ 2147483647 h 1405"/>
                <a:gd name="T18" fmla="*/ 2147483647 w 958"/>
                <a:gd name="T19" fmla="*/ 2147483647 h 1405"/>
                <a:gd name="T20" fmla="*/ 2147483647 w 958"/>
                <a:gd name="T21" fmla="*/ 2147483647 h 1405"/>
                <a:gd name="T22" fmla="*/ 2147483647 w 958"/>
                <a:gd name="T23" fmla="*/ 2147483647 h 1405"/>
                <a:gd name="T24" fmla="*/ 2147483647 w 958"/>
                <a:gd name="T25" fmla="*/ 2147483647 h 1405"/>
                <a:gd name="T26" fmla="*/ 2147483647 w 958"/>
                <a:gd name="T27" fmla="*/ 2147483647 h 1405"/>
                <a:gd name="T28" fmla="*/ 0 w 958"/>
                <a:gd name="T29" fmla="*/ 2147483647 h 1405"/>
                <a:gd name="T30" fmla="*/ 2147483647 w 958"/>
                <a:gd name="T31" fmla="*/ 2147483647 h 1405"/>
                <a:gd name="T32" fmla="*/ 2147483647 w 958"/>
                <a:gd name="T33" fmla="*/ 2147483647 h 1405"/>
                <a:gd name="T34" fmla="*/ 2147483647 w 958"/>
                <a:gd name="T35" fmla="*/ 2147483647 h 1405"/>
                <a:gd name="T36" fmla="*/ 2147483647 w 958"/>
                <a:gd name="T37" fmla="*/ 2147483647 h 1405"/>
                <a:gd name="T38" fmla="*/ 2147483647 w 958"/>
                <a:gd name="T39" fmla="*/ 2147483647 h 1405"/>
                <a:gd name="T40" fmla="*/ 2147483647 w 958"/>
                <a:gd name="T41" fmla="*/ 2147483647 h 1405"/>
                <a:gd name="T42" fmla="*/ 2147483647 w 958"/>
                <a:gd name="T43" fmla="*/ 2147483647 h 1405"/>
                <a:gd name="T44" fmla="*/ 2147483647 w 958"/>
                <a:gd name="T45" fmla="*/ 2147483647 h 1405"/>
                <a:gd name="T46" fmla="*/ 2147483647 w 958"/>
                <a:gd name="T47" fmla="*/ 2147483647 h 1405"/>
                <a:gd name="T48" fmla="*/ 2147483647 w 958"/>
                <a:gd name="T49" fmla="*/ 2147483647 h 1405"/>
                <a:gd name="T50" fmla="*/ 2147483647 w 958"/>
                <a:gd name="T51" fmla="*/ 0 h 1405"/>
                <a:gd name="T52" fmla="*/ 2147483647 w 958"/>
                <a:gd name="T53" fmla="*/ 2147483647 h 1405"/>
                <a:gd name="T54" fmla="*/ 2147483647 w 958"/>
                <a:gd name="T55" fmla="*/ 2147483647 h 1405"/>
                <a:gd name="T56" fmla="*/ 2147483647 w 958"/>
                <a:gd name="T57" fmla="*/ 2147483647 h 1405"/>
                <a:gd name="T58" fmla="*/ 2147483647 w 958"/>
                <a:gd name="T59" fmla="*/ 2147483647 h 1405"/>
                <a:gd name="T60" fmla="*/ 2147483647 w 958"/>
                <a:gd name="T61" fmla="*/ 2147483647 h 1405"/>
                <a:gd name="T62" fmla="*/ 2147483647 w 958"/>
                <a:gd name="T63" fmla="*/ 2147483647 h 1405"/>
                <a:gd name="T64" fmla="*/ 2147483647 w 958"/>
                <a:gd name="T65" fmla="*/ 2147483647 h 1405"/>
                <a:gd name="T66" fmla="*/ 2147483647 w 958"/>
                <a:gd name="T67" fmla="*/ 2147483647 h 1405"/>
                <a:gd name="T68" fmla="*/ 2147483647 w 958"/>
                <a:gd name="T69" fmla="*/ 2147483647 h 14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8"/>
                <a:gd name="T106" fmla="*/ 0 h 1405"/>
                <a:gd name="T107" fmla="*/ 958 w 958"/>
                <a:gd name="T108" fmla="*/ 1405 h 14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8" h="1405">
                  <a:moveTo>
                    <a:pt x="955" y="549"/>
                  </a:moveTo>
                  <a:lnTo>
                    <a:pt x="958" y="591"/>
                  </a:lnTo>
                  <a:lnTo>
                    <a:pt x="910" y="695"/>
                  </a:lnTo>
                  <a:lnTo>
                    <a:pt x="952" y="775"/>
                  </a:lnTo>
                  <a:lnTo>
                    <a:pt x="732" y="871"/>
                  </a:lnTo>
                  <a:lnTo>
                    <a:pt x="710" y="1011"/>
                  </a:lnTo>
                  <a:lnTo>
                    <a:pt x="791" y="1155"/>
                  </a:lnTo>
                  <a:lnTo>
                    <a:pt x="732" y="1195"/>
                  </a:lnTo>
                  <a:lnTo>
                    <a:pt x="732" y="1272"/>
                  </a:lnTo>
                  <a:lnTo>
                    <a:pt x="458" y="1405"/>
                  </a:lnTo>
                  <a:lnTo>
                    <a:pt x="378" y="1372"/>
                  </a:lnTo>
                  <a:lnTo>
                    <a:pt x="361" y="1285"/>
                  </a:lnTo>
                  <a:lnTo>
                    <a:pt x="452" y="1269"/>
                  </a:lnTo>
                  <a:lnTo>
                    <a:pt x="178" y="1091"/>
                  </a:lnTo>
                  <a:lnTo>
                    <a:pt x="0" y="1107"/>
                  </a:lnTo>
                  <a:lnTo>
                    <a:pt x="96" y="979"/>
                  </a:lnTo>
                  <a:lnTo>
                    <a:pt x="81" y="818"/>
                  </a:lnTo>
                  <a:lnTo>
                    <a:pt x="49" y="804"/>
                  </a:lnTo>
                  <a:lnTo>
                    <a:pt x="71" y="672"/>
                  </a:lnTo>
                  <a:lnTo>
                    <a:pt x="178" y="623"/>
                  </a:lnTo>
                  <a:lnTo>
                    <a:pt x="183" y="534"/>
                  </a:lnTo>
                  <a:lnTo>
                    <a:pt x="291" y="485"/>
                  </a:lnTo>
                  <a:lnTo>
                    <a:pt x="291" y="371"/>
                  </a:lnTo>
                  <a:lnTo>
                    <a:pt x="216" y="284"/>
                  </a:lnTo>
                  <a:lnTo>
                    <a:pt x="216" y="108"/>
                  </a:lnTo>
                  <a:lnTo>
                    <a:pt x="323" y="0"/>
                  </a:lnTo>
                  <a:lnTo>
                    <a:pt x="378" y="59"/>
                  </a:lnTo>
                  <a:lnTo>
                    <a:pt x="361" y="172"/>
                  </a:lnTo>
                  <a:lnTo>
                    <a:pt x="554" y="242"/>
                  </a:lnTo>
                  <a:lnTo>
                    <a:pt x="630" y="178"/>
                  </a:lnTo>
                  <a:lnTo>
                    <a:pt x="726" y="236"/>
                  </a:lnTo>
                  <a:lnTo>
                    <a:pt x="871" y="114"/>
                  </a:lnTo>
                  <a:lnTo>
                    <a:pt x="878" y="129"/>
                  </a:lnTo>
                  <a:lnTo>
                    <a:pt x="925" y="381"/>
                  </a:lnTo>
                  <a:lnTo>
                    <a:pt x="955" y="549"/>
                  </a:lnTo>
                  <a:close/>
                </a:path>
              </a:pathLst>
            </a:custGeom>
            <a:solidFill>
              <a:schemeClr val="accent2"/>
            </a:solidFill>
            <a:ln w="0">
              <a:solidFill>
                <a:srgbClr val="CCECFF"/>
              </a:solidFill>
              <a:round/>
              <a:headEnd/>
              <a:tailEnd/>
            </a:ln>
          </p:spPr>
          <p:txBody>
            <a:bodyPr/>
            <a:lstStyle/>
            <a:p>
              <a:endParaRPr lang="ru-RU"/>
            </a:p>
          </p:txBody>
        </p:sp>
        <p:sp>
          <p:nvSpPr>
            <p:cNvPr id="4117" name="Freeform 20"/>
            <p:cNvSpPr>
              <a:spLocks noChangeAspect="1"/>
            </p:cNvSpPr>
            <p:nvPr/>
          </p:nvSpPr>
          <p:spPr bwMode="auto">
            <a:xfrm>
              <a:off x="3260725" y="2835275"/>
              <a:ext cx="1128713" cy="606425"/>
            </a:xfrm>
            <a:custGeom>
              <a:avLst/>
              <a:gdLst>
                <a:gd name="T0" fmla="*/ 2147483647 w 2832"/>
                <a:gd name="T1" fmla="*/ 2147483647 h 1726"/>
                <a:gd name="T2" fmla="*/ 2147483647 w 2832"/>
                <a:gd name="T3" fmla="*/ 2147483647 h 1726"/>
                <a:gd name="T4" fmla="*/ 2147483647 w 2832"/>
                <a:gd name="T5" fmla="*/ 2147483647 h 1726"/>
                <a:gd name="T6" fmla="*/ 2147483647 w 2832"/>
                <a:gd name="T7" fmla="*/ 2147483647 h 1726"/>
                <a:gd name="T8" fmla="*/ 2147483647 w 2832"/>
                <a:gd name="T9" fmla="*/ 2147483647 h 1726"/>
                <a:gd name="T10" fmla="*/ 2147483647 w 2832"/>
                <a:gd name="T11" fmla="*/ 2147483647 h 1726"/>
                <a:gd name="T12" fmla="*/ 2147483647 w 2832"/>
                <a:gd name="T13" fmla="*/ 2147483647 h 1726"/>
                <a:gd name="T14" fmla="*/ 2147483647 w 2832"/>
                <a:gd name="T15" fmla="*/ 2147483647 h 1726"/>
                <a:gd name="T16" fmla="*/ 2147483647 w 2832"/>
                <a:gd name="T17" fmla="*/ 2147483647 h 1726"/>
                <a:gd name="T18" fmla="*/ 2147483647 w 2832"/>
                <a:gd name="T19" fmla="*/ 2147483647 h 1726"/>
                <a:gd name="T20" fmla="*/ 2147483647 w 2832"/>
                <a:gd name="T21" fmla="*/ 2147483647 h 1726"/>
                <a:gd name="T22" fmla="*/ 2147483647 w 2832"/>
                <a:gd name="T23" fmla="*/ 2147483647 h 1726"/>
                <a:gd name="T24" fmla="*/ 2147483647 w 2832"/>
                <a:gd name="T25" fmla="*/ 2147483647 h 1726"/>
                <a:gd name="T26" fmla="*/ 2147483647 w 2832"/>
                <a:gd name="T27" fmla="*/ 2147483647 h 1726"/>
                <a:gd name="T28" fmla="*/ 2147483647 w 2832"/>
                <a:gd name="T29" fmla="*/ 2147483647 h 1726"/>
                <a:gd name="T30" fmla="*/ 2147483647 w 2832"/>
                <a:gd name="T31" fmla="*/ 2147483647 h 1726"/>
                <a:gd name="T32" fmla="*/ 2147483647 w 2832"/>
                <a:gd name="T33" fmla="*/ 2147483647 h 1726"/>
                <a:gd name="T34" fmla="*/ 2147483647 w 2832"/>
                <a:gd name="T35" fmla="*/ 2147483647 h 1726"/>
                <a:gd name="T36" fmla="*/ 2147483647 w 2832"/>
                <a:gd name="T37" fmla="*/ 2147483647 h 1726"/>
                <a:gd name="T38" fmla="*/ 2147483647 w 2832"/>
                <a:gd name="T39" fmla="*/ 2147483647 h 1726"/>
                <a:gd name="T40" fmla="*/ 2147483647 w 2832"/>
                <a:gd name="T41" fmla="*/ 2147483647 h 1726"/>
                <a:gd name="T42" fmla="*/ 2147483647 w 2832"/>
                <a:gd name="T43" fmla="*/ 2147483647 h 1726"/>
                <a:gd name="T44" fmla="*/ 2147483647 w 2832"/>
                <a:gd name="T45" fmla="*/ 2147483647 h 1726"/>
                <a:gd name="T46" fmla="*/ 2147483647 w 2832"/>
                <a:gd name="T47" fmla="*/ 2147483647 h 1726"/>
                <a:gd name="T48" fmla="*/ 2147483647 w 2832"/>
                <a:gd name="T49" fmla="*/ 2147483647 h 1726"/>
                <a:gd name="T50" fmla="*/ 2147483647 w 2832"/>
                <a:gd name="T51" fmla="*/ 2147483647 h 1726"/>
                <a:gd name="T52" fmla="*/ 2147483647 w 2832"/>
                <a:gd name="T53" fmla="*/ 2147483647 h 1726"/>
                <a:gd name="T54" fmla="*/ 2147483647 w 2832"/>
                <a:gd name="T55" fmla="*/ 2147483647 h 1726"/>
                <a:gd name="T56" fmla="*/ 0 w 2832"/>
                <a:gd name="T57" fmla="*/ 2147483647 h 1726"/>
                <a:gd name="T58" fmla="*/ 2147483647 w 2832"/>
                <a:gd name="T59" fmla="*/ 2147483647 h 1726"/>
                <a:gd name="T60" fmla="*/ 2147483647 w 2832"/>
                <a:gd name="T61" fmla="*/ 2147483647 h 1726"/>
                <a:gd name="T62" fmla="*/ 2147483647 w 2832"/>
                <a:gd name="T63" fmla="*/ 2147483647 h 1726"/>
                <a:gd name="T64" fmla="*/ 2147483647 w 2832"/>
                <a:gd name="T65" fmla="*/ 2147483647 h 1726"/>
                <a:gd name="T66" fmla="*/ 2147483647 w 2832"/>
                <a:gd name="T67" fmla="*/ 2147483647 h 1726"/>
                <a:gd name="T68" fmla="*/ 2147483647 w 2832"/>
                <a:gd name="T69" fmla="*/ 2147483647 h 1726"/>
                <a:gd name="T70" fmla="*/ 2147483647 w 2832"/>
                <a:gd name="T71" fmla="*/ 2147483647 h 1726"/>
                <a:gd name="T72" fmla="*/ 2147483647 w 2832"/>
                <a:gd name="T73" fmla="*/ 2147483647 h 1726"/>
                <a:gd name="T74" fmla="*/ 2147483647 w 2832"/>
                <a:gd name="T75" fmla="*/ 2147483647 h 1726"/>
                <a:gd name="T76" fmla="*/ 2147483647 w 2832"/>
                <a:gd name="T77" fmla="*/ 2147483647 h 1726"/>
                <a:gd name="T78" fmla="*/ 2147483647 w 2832"/>
                <a:gd name="T79" fmla="*/ 2147483647 h 1726"/>
                <a:gd name="T80" fmla="*/ 2147483647 w 2832"/>
                <a:gd name="T81" fmla="*/ 2147483647 h 1726"/>
                <a:gd name="T82" fmla="*/ 2147483647 w 2832"/>
                <a:gd name="T83" fmla="*/ 2147483647 h 1726"/>
                <a:gd name="T84" fmla="*/ 2147483647 w 2832"/>
                <a:gd name="T85" fmla="*/ 2147483647 h 1726"/>
                <a:gd name="T86" fmla="*/ 2147483647 w 2832"/>
                <a:gd name="T87" fmla="*/ 2147483647 h 1726"/>
                <a:gd name="T88" fmla="*/ 2147483647 w 2832"/>
                <a:gd name="T89" fmla="*/ 2147483647 h 1726"/>
                <a:gd name="T90" fmla="*/ 2147483647 w 2832"/>
                <a:gd name="T91" fmla="*/ 2147483647 h 1726"/>
                <a:gd name="T92" fmla="*/ 2147483647 w 2832"/>
                <a:gd name="T93" fmla="*/ 2147483647 h 1726"/>
                <a:gd name="T94" fmla="*/ 2147483647 w 2832"/>
                <a:gd name="T95" fmla="*/ 2147483647 h 1726"/>
                <a:gd name="T96" fmla="*/ 2147483647 w 2832"/>
                <a:gd name="T97" fmla="*/ 2147483647 h 1726"/>
                <a:gd name="T98" fmla="*/ 2147483647 w 2832"/>
                <a:gd name="T99" fmla="*/ 2147483647 h 1726"/>
                <a:gd name="T100" fmla="*/ 2147483647 w 2832"/>
                <a:gd name="T101" fmla="*/ 0 h 1726"/>
                <a:gd name="T102" fmla="*/ 2147483647 w 2832"/>
                <a:gd name="T103" fmla="*/ 2147483647 h 1726"/>
                <a:gd name="T104" fmla="*/ 2147483647 w 2832"/>
                <a:gd name="T105" fmla="*/ 2147483647 h 1726"/>
                <a:gd name="T106" fmla="*/ 2147483647 w 2832"/>
                <a:gd name="T107" fmla="*/ 2147483647 h 1726"/>
                <a:gd name="T108" fmla="*/ 2147483647 w 2832"/>
                <a:gd name="T109" fmla="*/ 2147483647 h 1726"/>
                <a:gd name="T110" fmla="*/ 2147483647 w 2832"/>
                <a:gd name="T111" fmla="*/ 2147483647 h 1726"/>
                <a:gd name="T112" fmla="*/ 2147483647 w 2832"/>
                <a:gd name="T113" fmla="*/ 2147483647 h 1726"/>
                <a:gd name="T114" fmla="*/ 2147483647 w 2832"/>
                <a:gd name="T115" fmla="*/ 2147483647 h 1726"/>
                <a:gd name="T116" fmla="*/ 2147483647 w 2832"/>
                <a:gd name="T117" fmla="*/ 2147483647 h 1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2"/>
                <a:gd name="T178" fmla="*/ 0 h 1726"/>
                <a:gd name="T179" fmla="*/ 2832 w 2832"/>
                <a:gd name="T180" fmla="*/ 1726 h 1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2" h="1726">
                  <a:moveTo>
                    <a:pt x="2790" y="287"/>
                  </a:moveTo>
                  <a:lnTo>
                    <a:pt x="2784" y="403"/>
                  </a:lnTo>
                  <a:lnTo>
                    <a:pt x="2832" y="499"/>
                  </a:lnTo>
                  <a:lnTo>
                    <a:pt x="2597" y="662"/>
                  </a:lnTo>
                  <a:lnTo>
                    <a:pt x="2436" y="694"/>
                  </a:lnTo>
                  <a:lnTo>
                    <a:pt x="2252" y="829"/>
                  </a:lnTo>
                  <a:lnTo>
                    <a:pt x="2188" y="861"/>
                  </a:lnTo>
                  <a:lnTo>
                    <a:pt x="2113" y="861"/>
                  </a:lnTo>
                  <a:lnTo>
                    <a:pt x="2058" y="946"/>
                  </a:lnTo>
                  <a:lnTo>
                    <a:pt x="2000" y="946"/>
                  </a:lnTo>
                  <a:lnTo>
                    <a:pt x="1887" y="925"/>
                  </a:lnTo>
                  <a:lnTo>
                    <a:pt x="1800" y="1001"/>
                  </a:lnTo>
                  <a:lnTo>
                    <a:pt x="1783" y="1145"/>
                  </a:lnTo>
                  <a:lnTo>
                    <a:pt x="1662" y="1242"/>
                  </a:lnTo>
                  <a:lnTo>
                    <a:pt x="1558" y="1603"/>
                  </a:lnTo>
                  <a:lnTo>
                    <a:pt x="1539" y="1623"/>
                  </a:lnTo>
                  <a:lnTo>
                    <a:pt x="1419" y="1726"/>
                  </a:lnTo>
                  <a:lnTo>
                    <a:pt x="1162" y="1580"/>
                  </a:lnTo>
                  <a:lnTo>
                    <a:pt x="887" y="1603"/>
                  </a:lnTo>
                  <a:lnTo>
                    <a:pt x="703" y="1533"/>
                  </a:lnTo>
                  <a:lnTo>
                    <a:pt x="670" y="1436"/>
                  </a:lnTo>
                  <a:lnTo>
                    <a:pt x="484" y="1442"/>
                  </a:lnTo>
                  <a:lnTo>
                    <a:pt x="503" y="1580"/>
                  </a:lnTo>
                  <a:lnTo>
                    <a:pt x="365" y="1603"/>
                  </a:lnTo>
                  <a:lnTo>
                    <a:pt x="322" y="1565"/>
                  </a:lnTo>
                  <a:lnTo>
                    <a:pt x="155" y="1558"/>
                  </a:lnTo>
                  <a:lnTo>
                    <a:pt x="91" y="1629"/>
                  </a:lnTo>
                  <a:lnTo>
                    <a:pt x="10" y="1623"/>
                  </a:lnTo>
                  <a:lnTo>
                    <a:pt x="0" y="1397"/>
                  </a:lnTo>
                  <a:lnTo>
                    <a:pt x="119" y="1219"/>
                  </a:lnTo>
                  <a:lnTo>
                    <a:pt x="193" y="1145"/>
                  </a:lnTo>
                  <a:lnTo>
                    <a:pt x="348" y="1152"/>
                  </a:lnTo>
                  <a:lnTo>
                    <a:pt x="322" y="1001"/>
                  </a:lnTo>
                  <a:lnTo>
                    <a:pt x="574" y="855"/>
                  </a:lnTo>
                  <a:lnTo>
                    <a:pt x="429" y="774"/>
                  </a:lnTo>
                  <a:lnTo>
                    <a:pt x="332" y="848"/>
                  </a:lnTo>
                  <a:lnTo>
                    <a:pt x="252" y="742"/>
                  </a:lnTo>
                  <a:lnTo>
                    <a:pt x="339" y="662"/>
                  </a:lnTo>
                  <a:lnTo>
                    <a:pt x="435" y="429"/>
                  </a:lnTo>
                  <a:lnTo>
                    <a:pt x="339" y="291"/>
                  </a:lnTo>
                  <a:lnTo>
                    <a:pt x="381" y="242"/>
                  </a:lnTo>
                  <a:lnTo>
                    <a:pt x="558" y="323"/>
                  </a:lnTo>
                  <a:lnTo>
                    <a:pt x="670" y="461"/>
                  </a:lnTo>
                  <a:lnTo>
                    <a:pt x="791" y="429"/>
                  </a:lnTo>
                  <a:lnTo>
                    <a:pt x="871" y="499"/>
                  </a:lnTo>
                  <a:lnTo>
                    <a:pt x="935" y="435"/>
                  </a:lnTo>
                  <a:lnTo>
                    <a:pt x="913" y="268"/>
                  </a:lnTo>
                  <a:lnTo>
                    <a:pt x="871" y="193"/>
                  </a:lnTo>
                  <a:lnTo>
                    <a:pt x="984" y="64"/>
                  </a:lnTo>
                  <a:lnTo>
                    <a:pt x="1306" y="54"/>
                  </a:lnTo>
                  <a:lnTo>
                    <a:pt x="1355" y="0"/>
                  </a:lnTo>
                  <a:lnTo>
                    <a:pt x="1446" y="41"/>
                  </a:lnTo>
                  <a:lnTo>
                    <a:pt x="1836" y="270"/>
                  </a:lnTo>
                  <a:lnTo>
                    <a:pt x="2226" y="442"/>
                  </a:lnTo>
                  <a:lnTo>
                    <a:pt x="2404" y="435"/>
                  </a:lnTo>
                  <a:lnTo>
                    <a:pt x="2478" y="371"/>
                  </a:lnTo>
                  <a:lnTo>
                    <a:pt x="2606" y="365"/>
                  </a:lnTo>
                  <a:lnTo>
                    <a:pt x="2655" y="300"/>
                  </a:lnTo>
                  <a:lnTo>
                    <a:pt x="2790" y="287"/>
                  </a:lnTo>
                  <a:close/>
                </a:path>
              </a:pathLst>
            </a:custGeom>
            <a:solidFill>
              <a:schemeClr val="accent2"/>
            </a:solidFill>
            <a:ln w="0">
              <a:solidFill>
                <a:srgbClr val="CCECFF"/>
              </a:solidFill>
              <a:round/>
              <a:headEnd/>
              <a:tailEnd/>
            </a:ln>
          </p:spPr>
          <p:txBody>
            <a:bodyPr/>
            <a:lstStyle/>
            <a:p>
              <a:endParaRPr lang="ru-RU"/>
            </a:p>
          </p:txBody>
        </p:sp>
        <p:sp>
          <p:nvSpPr>
            <p:cNvPr id="4118" name="Freeform 21"/>
            <p:cNvSpPr>
              <a:spLocks noChangeAspect="1"/>
            </p:cNvSpPr>
            <p:nvPr/>
          </p:nvSpPr>
          <p:spPr bwMode="auto">
            <a:xfrm>
              <a:off x="2909888" y="2516188"/>
              <a:ext cx="1490662" cy="746125"/>
            </a:xfrm>
            <a:custGeom>
              <a:avLst/>
              <a:gdLst>
                <a:gd name="T0" fmla="*/ 2147483647 w 3732"/>
                <a:gd name="T1" fmla="*/ 2147483647 h 2132"/>
                <a:gd name="T2" fmla="*/ 2147483647 w 3732"/>
                <a:gd name="T3" fmla="*/ 2147483647 h 2132"/>
                <a:gd name="T4" fmla="*/ 2147483647 w 3732"/>
                <a:gd name="T5" fmla="*/ 2147483647 h 2132"/>
                <a:gd name="T6" fmla="*/ 2147483647 w 3732"/>
                <a:gd name="T7" fmla="*/ 2147483647 h 2132"/>
                <a:gd name="T8" fmla="*/ 2147483647 w 3732"/>
                <a:gd name="T9" fmla="*/ 2147483647 h 2132"/>
                <a:gd name="T10" fmla="*/ 2147483647 w 3732"/>
                <a:gd name="T11" fmla="*/ 2147483647 h 2132"/>
                <a:gd name="T12" fmla="*/ 2147483647 w 3732"/>
                <a:gd name="T13" fmla="*/ 2147483647 h 2132"/>
                <a:gd name="T14" fmla="*/ 2147483647 w 3732"/>
                <a:gd name="T15" fmla="*/ 2147483647 h 2132"/>
                <a:gd name="T16" fmla="*/ 2147483647 w 3732"/>
                <a:gd name="T17" fmla="*/ 2147483647 h 2132"/>
                <a:gd name="T18" fmla="*/ 2147483647 w 3732"/>
                <a:gd name="T19" fmla="*/ 2147483647 h 2132"/>
                <a:gd name="T20" fmla="*/ 2147483647 w 3732"/>
                <a:gd name="T21" fmla="*/ 2147483647 h 2132"/>
                <a:gd name="T22" fmla="*/ 2147483647 w 3732"/>
                <a:gd name="T23" fmla="*/ 2147483647 h 2132"/>
                <a:gd name="T24" fmla="*/ 2147483647 w 3732"/>
                <a:gd name="T25" fmla="*/ 2147483647 h 2132"/>
                <a:gd name="T26" fmla="*/ 2147483647 w 3732"/>
                <a:gd name="T27" fmla="*/ 2147483647 h 2132"/>
                <a:gd name="T28" fmla="*/ 2147483647 w 3732"/>
                <a:gd name="T29" fmla="*/ 2147483647 h 2132"/>
                <a:gd name="T30" fmla="*/ 2147483647 w 3732"/>
                <a:gd name="T31" fmla="*/ 2147483647 h 2132"/>
                <a:gd name="T32" fmla="*/ 2147483647 w 3732"/>
                <a:gd name="T33" fmla="*/ 2147483647 h 2132"/>
                <a:gd name="T34" fmla="*/ 2147483647 w 3732"/>
                <a:gd name="T35" fmla="*/ 2147483647 h 2132"/>
                <a:gd name="T36" fmla="*/ 2147483647 w 3732"/>
                <a:gd name="T37" fmla="*/ 2147483647 h 2132"/>
                <a:gd name="T38" fmla="*/ 2147483647 w 3732"/>
                <a:gd name="T39" fmla="*/ 2147483647 h 2132"/>
                <a:gd name="T40" fmla="*/ 2147483647 w 3732"/>
                <a:gd name="T41" fmla="*/ 2147483647 h 2132"/>
                <a:gd name="T42" fmla="*/ 2147483647 w 3732"/>
                <a:gd name="T43" fmla="*/ 2147483647 h 2132"/>
                <a:gd name="T44" fmla="*/ 2147483647 w 3732"/>
                <a:gd name="T45" fmla="*/ 2147483647 h 2132"/>
                <a:gd name="T46" fmla="*/ 2147483647 w 3732"/>
                <a:gd name="T47" fmla="*/ 2147483647 h 2132"/>
                <a:gd name="T48" fmla="*/ 2147483647 w 3732"/>
                <a:gd name="T49" fmla="*/ 2147483647 h 2132"/>
                <a:gd name="T50" fmla="*/ 2147483647 w 3732"/>
                <a:gd name="T51" fmla="*/ 2147483647 h 2132"/>
                <a:gd name="T52" fmla="*/ 2147483647 w 3732"/>
                <a:gd name="T53" fmla="*/ 2147483647 h 2132"/>
                <a:gd name="T54" fmla="*/ 2147483647 w 3732"/>
                <a:gd name="T55" fmla="*/ 2147483647 h 2132"/>
                <a:gd name="T56" fmla="*/ 2147483647 w 3732"/>
                <a:gd name="T57" fmla="*/ 2147483647 h 2132"/>
                <a:gd name="T58" fmla="*/ 2147483647 w 3732"/>
                <a:gd name="T59" fmla="*/ 2147483647 h 2132"/>
                <a:gd name="T60" fmla="*/ 2147483647 w 3732"/>
                <a:gd name="T61" fmla="*/ 2147483647 h 2132"/>
                <a:gd name="T62" fmla="*/ 2147483647 w 3732"/>
                <a:gd name="T63" fmla="*/ 2147483647 h 2132"/>
                <a:gd name="T64" fmla="*/ 2147483647 w 3732"/>
                <a:gd name="T65" fmla="*/ 2147483647 h 2132"/>
                <a:gd name="T66" fmla="*/ 2147483647 w 3732"/>
                <a:gd name="T67" fmla="*/ 2147483647 h 2132"/>
                <a:gd name="T68" fmla="*/ 2147483647 w 3732"/>
                <a:gd name="T69" fmla="*/ 2147483647 h 2132"/>
                <a:gd name="T70" fmla="*/ 2147483647 w 3732"/>
                <a:gd name="T71" fmla="*/ 2147483647 h 2132"/>
                <a:gd name="T72" fmla="*/ 2147483647 w 3732"/>
                <a:gd name="T73" fmla="*/ 2147483647 h 2132"/>
                <a:gd name="T74" fmla="*/ 2147483647 w 3732"/>
                <a:gd name="T75" fmla="*/ 2147483647 h 2132"/>
                <a:gd name="T76" fmla="*/ 2147483647 w 3732"/>
                <a:gd name="T77" fmla="*/ 2147483647 h 2132"/>
                <a:gd name="T78" fmla="*/ 2147483647 w 3732"/>
                <a:gd name="T79" fmla="*/ 2147483647 h 2132"/>
                <a:gd name="T80" fmla="*/ 2147483647 w 3732"/>
                <a:gd name="T81" fmla="*/ 2147483647 h 2132"/>
                <a:gd name="T82" fmla="*/ 2147483647 w 3732"/>
                <a:gd name="T83" fmla="*/ 2147483647 h 2132"/>
                <a:gd name="T84" fmla="*/ 2147483647 w 3732"/>
                <a:gd name="T85" fmla="*/ 2147483647 h 2132"/>
                <a:gd name="T86" fmla="*/ 2147483647 w 3732"/>
                <a:gd name="T87" fmla="*/ 2147483647 h 2132"/>
                <a:gd name="T88" fmla="*/ 2147483647 w 3732"/>
                <a:gd name="T89" fmla="*/ 2147483647 h 2132"/>
                <a:gd name="T90" fmla="*/ 2147483647 w 3732"/>
                <a:gd name="T91" fmla="*/ 2147483647 h 2132"/>
                <a:gd name="T92" fmla="*/ 2147483647 w 3732"/>
                <a:gd name="T93" fmla="*/ 2147483647 h 2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32"/>
                <a:gd name="T142" fmla="*/ 0 h 2132"/>
                <a:gd name="T143" fmla="*/ 3732 w 3732"/>
                <a:gd name="T144" fmla="*/ 2132 h 2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32" h="2132">
                  <a:moveTo>
                    <a:pt x="1862" y="977"/>
                  </a:moveTo>
                  <a:lnTo>
                    <a:pt x="2184" y="967"/>
                  </a:lnTo>
                  <a:lnTo>
                    <a:pt x="2233" y="913"/>
                  </a:lnTo>
                  <a:lnTo>
                    <a:pt x="2324" y="954"/>
                  </a:lnTo>
                  <a:lnTo>
                    <a:pt x="2714" y="1183"/>
                  </a:lnTo>
                  <a:lnTo>
                    <a:pt x="3104" y="1355"/>
                  </a:lnTo>
                  <a:lnTo>
                    <a:pt x="3282" y="1348"/>
                  </a:lnTo>
                  <a:lnTo>
                    <a:pt x="3356" y="1284"/>
                  </a:lnTo>
                  <a:lnTo>
                    <a:pt x="3484" y="1278"/>
                  </a:lnTo>
                  <a:lnTo>
                    <a:pt x="3533" y="1213"/>
                  </a:lnTo>
                  <a:lnTo>
                    <a:pt x="3668" y="1200"/>
                  </a:lnTo>
                  <a:lnTo>
                    <a:pt x="3694" y="1194"/>
                  </a:lnTo>
                  <a:lnTo>
                    <a:pt x="3732" y="1117"/>
                  </a:lnTo>
                  <a:lnTo>
                    <a:pt x="3662" y="1058"/>
                  </a:lnTo>
                  <a:lnTo>
                    <a:pt x="3732" y="994"/>
                  </a:lnTo>
                  <a:lnTo>
                    <a:pt x="3726" y="987"/>
                  </a:lnTo>
                  <a:lnTo>
                    <a:pt x="3726" y="858"/>
                  </a:lnTo>
                  <a:lnTo>
                    <a:pt x="3501" y="678"/>
                  </a:lnTo>
                  <a:lnTo>
                    <a:pt x="3371" y="678"/>
                  </a:lnTo>
                  <a:lnTo>
                    <a:pt x="3388" y="484"/>
                  </a:lnTo>
                  <a:lnTo>
                    <a:pt x="3259" y="374"/>
                  </a:lnTo>
                  <a:lnTo>
                    <a:pt x="3242" y="503"/>
                  </a:lnTo>
                  <a:lnTo>
                    <a:pt x="3323" y="697"/>
                  </a:lnTo>
                  <a:lnTo>
                    <a:pt x="3323" y="871"/>
                  </a:lnTo>
                  <a:lnTo>
                    <a:pt x="3210" y="922"/>
                  </a:lnTo>
                  <a:lnTo>
                    <a:pt x="3162" y="1032"/>
                  </a:lnTo>
                  <a:lnTo>
                    <a:pt x="3066" y="967"/>
                  </a:lnTo>
                  <a:lnTo>
                    <a:pt x="3146" y="890"/>
                  </a:lnTo>
                  <a:lnTo>
                    <a:pt x="3113" y="774"/>
                  </a:lnTo>
                  <a:lnTo>
                    <a:pt x="2920" y="806"/>
                  </a:lnTo>
                  <a:lnTo>
                    <a:pt x="2775" y="729"/>
                  </a:lnTo>
                  <a:lnTo>
                    <a:pt x="2629" y="793"/>
                  </a:lnTo>
                  <a:lnTo>
                    <a:pt x="2532" y="710"/>
                  </a:lnTo>
                  <a:lnTo>
                    <a:pt x="2727" y="664"/>
                  </a:lnTo>
                  <a:lnTo>
                    <a:pt x="2742" y="568"/>
                  </a:lnTo>
                  <a:lnTo>
                    <a:pt x="2549" y="549"/>
                  </a:lnTo>
                  <a:lnTo>
                    <a:pt x="2485" y="632"/>
                  </a:lnTo>
                  <a:lnTo>
                    <a:pt x="2420" y="568"/>
                  </a:lnTo>
                  <a:lnTo>
                    <a:pt x="2129" y="549"/>
                  </a:lnTo>
                  <a:lnTo>
                    <a:pt x="2065" y="600"/>
                  </a:lnTo>
                  <a:lnTo>
                    <a:pt x="1968" y="549"/>
                  </a:lnTo>
                  <a:lnTo>
                    <a:pt x="1855" y="664"/>
                  </a:lnTo>
                  <a:lnTo>
                    <a:pt x="1711" y="613"/>
                  </a:lnTo>
                  <a:lnTo>
                    <a:pt x="1775" y="407"/>
                  </a:lnTo>
                  <a:lnTo>
                    <a:pt x="1936" y="439"/>
                  </a:lnTo>
                  <a:lnTo>
                    <a:pt x="1952" y="212"/>
                  </a:lnTo>
                  <a:lnTo>
                    <a:pt x="1743" y="0"/>
                  </a:lnTo>
                  <a:lnTo>
                    <a:pt x="1775" y="225"/>
                  </a:lnTo>
                  <a:lnTo>
                    <a:pt x="1565" y="354"/>
                  </a:lnTo>
                  <a:lnTo>
                    <a:pt x="1548" y="536"/>
                  </a:lnTo>
                  <a:lnTo>
                    <a:pt x="1488" y="574"/>
                  </a:lnTo>
                  <a:lnTo>
                    <a:pt x="1452" y="600"/>
                  </a:lnTo>
                  <a:lnTo>
                    <a:pt x="1307" y="419"/>
                  </a:lnTo>
                  <a:lnTo>
                    <a:pt x="1049" y="419"/>
                  </a:lnTo>
                  <a:lnTo>
                    <a:pt x="904" y="516"/>
                  </a:lnTo>
                  <a:lnTo>
                    <a:pt x="839" y="664"/>
                  </a:lnTo>
                  <a:lnTo>
                    <a:pt x="694" y="503"/>
                  </a:lnTo>
                  <a:lnTo>
                    <a:pt x="598" y="310"/>
                  </a:lnTo>
                  <a:lnTo>
                    <a:pt x="517" y="407"/>
                  </a:lnTo>
                  <a:lnTo>
                    <a:pt x="533" y="600"/>
                  </a:lnTo>
                  <a:lnTo>
                    <a:pt x="342" y="568"/>
                  </a:lnTo>
                  <a:lnTo>
                    <a:pt x="282" y="574"/>
                  </a:lnTo>
                  <a:lnTo>
                    <a:pt x="178" y="719"/>
                  </a:lnTo>
                  <a:lnTo>
                    <a:pt x="242" y="833"/>
                  </a:lnTo>
                  <a:lnTo>
                    <a:pt x="178" y="1009"/>
                  </a:lnTo>
                  <a:lnTo>
                    <a:pt x="65" y="1106"/>
                  </a:lnTo>
                  <a:lnTo>
                    <a:pt x="0" y="1161"/>
                  </a:lnTo>
                  <a:lnTo>
                    <a:pt x="23" y="1348"/>
                  </a:lnTo>
                  <a:lnTo>
                    <a:pt x="259" y="1581"/>
                  </a:lnTo>
                  <a:lnTo>
                    <a:pt x="388" y="1575"/>
                  </a:lnTo>
                  <a:lnTo>
                    <a:pt x="410" y="1677"/>
                  </a:lnTo>
                  <a:lnTo>
                    <a:pt x="555" y="1710"/>
                  </a:lnTo>
                  <a:lnTo>
                    <a:pt x="765" y="1838"/>
                  </a:lnTo>
                  <a:lnTo>
                    <a:pt x="839" y="1948"/>
                  </a:lnTo>
                  <a:lnTo>
                    <a:pt x="991" y="1978"/>
                  </a:lnTo>
                  <a:lnTo>
                    <a:pt x="997" y="2132"/>
                  </a:lnTo>
                  <a:lnTo>
                    <a:pt x="1071" y="2058"/>
                  </a:lnTo>
                  <a:lnTo>
                    <a:pt x="1226" y="2065"/>
                  </a:lnTo>
                  <a:lnTo>
                    <a:pt x="1200" y="1914"/>
                  </a:lnTo>
                  <a:lnTo>
                    <a:pt x="1452" y="1768"/>
                  </a:lnTo>
                  <a:lnTo>
                    <a:pt x="1307" y="1687"/>
                  </a:lnTo>
                  <a:lnTo>
                    <a:pt x="1210" y="1761"/>
                  </a:lnTo>
                  <a:lnTo>
                    <a:pt x="1130" y="1655"/>
                  </a:lnTo>
                  <a:lnTo>
                    <a:pt x="1217" y="1575"/>
                  </a:lnTo>
                  <a:lnTo>
                    <a:pt x="1313" y="1342"/>
                  </a:lnTo>
                  <a:lnTo>
                    <a:pt x="1217" y="1204"/>
                  </a:lnTo>
                  <a:lnTo>
                    <a:pt x="1259" y="1155"/>
                  </a:lnTo>
                  <a:lnTo>
                    <a:pt x="1436" y="1236"/>
                  </a:lnTo>
                  <a:lnTo>
                    <a:pt x="1548" y="1374"/>
                  </a:lnTo>
                  <a:lnTo>
                    <a:pt x="1669" y="1342"/>
                  </a:lnTo>
                  <a:lnTo>
                    <a:pt x="1749" y="1412"/>
                  </a:lnTo>
                  <a:lnTo>
                    <a:pt x="1813" y="1348"/>
                  </a:lnTo>
                  <a:lnTo>
                    <a:pt x="1791" y="1181"/>
                  </a:lnTo>
                  <a:lnTo>
                    <a:pt x="1749" y="1106"/>
                  </a:lnTo>
                  <a:lnTo>
                    <a:pt x="1862" y="977"/>
                  </a:lnTo>
                  <a:close/>
                </a:path>
              </a:pathLst>
            </a:custGeom>
            <a:solidFill>
              <a:schemeClr val="accent2"/>
            </a:solidFill>
            <a:ln w="0">
              <a:solidFill>
                <a:srgbClr val="CCECFF"/>
              </a:solidFill>
              <a:round/>
              <a:headEnd/>
              <a:tailEnd/>
            </a:ln>
          </p:spPr>
          <p:txBody>
            <a:bodyPr/>
            <a:lstStyle/>
            <a:p>
              <a:endParaRPr lang="ru-RU"/>
            </a:p>
          </p:txBody>
        </p:sp>
        <p:sp>
          <p:nvSpPr>
            <p:cNvPr id="4119" name="Freeform 22"/>
            <p:cNvSpPr>
              <a:spLocks noChangeAspect="1"/>
            </p:cNvSpPr>
            <p:nvPr/>
          </p:nvSpPr>
          <p:spPr bwMode="auto">
            <a:xfrm>
              <a:off x="3689350" y="3927475"/>
              <a:ext cx="392113" cy="252413"/>
            </a:xfrm>
            <a:custGeom>
              <a:avLst/>
              <a:gdLst>
                <a:gd name="T0" fmla="*/ 2147483647 w 987"/>
                <a:gd name="T1" fmla="*/ 2147483647 h 719"/>
                <a:gd name="T2" fmla="*/ 2147483647 w 987"/>
                <a:gd name="T3" fmla="*/ 2147483647 h 719"/>
                <a:gd name="T4" fmla="*/ 2147483647 w 987"/>
                <a:gd name="T5" fmla="*/ 2147483647 h 719"/>
                <a:gd name="T6" fmla="*/ 2147483647 w 987"/>
                <a:gd name="T7" fmla="*/ 2147483647 h 719"/>
                <a:gd name="T8" fmla="*/ 2147483647 w 987"/>
                <a:gd name="T9" fmla="*/ 2147483647 h 719"/>
                <a:gd name="T10" fmla="*/ 2147483647 w 987"/>
                <a:gd name="T11" fmla="*/ 2147483647 h 719"/>
                <a:gd name="T12" fmla="*/ 2147483647 w 987"/>
                <a:gd name="T13" fmla="*/ 2147483647 h 719"/>
                <a:gd name="T14" fmla="*/ 2147483647 w 987"/>
                <a:gd name="T15" fmla="*/ 2147483647 h 719"/>
                <a:gd name="T16" fmla="*/ 2147483647 w 987"/>
                <a:gd name="T17" fmla="*/ 0 h 719"/>
                <a:gd name="T18" fmla="*/ 2147483647 w 987"/>
                <a:gd name="T19" fmla="*/ 2147483647 h 719"/>
                <a:gd name="T20" fmla="*/ 2147483647 w 987"/>
                <a:gd name="T21" fmla="*/ 2147483647 h 719"/>
                <a:gd name="T22" fmla="*/ 2147483647 w 987"/>
                <a:gd name="T23" fmla="*/ 2147483647 h 719"/>
                <a:gd name="T24" fmla="*/ 0 w 987"/>
                <a:gd name="T25" fmla="*/ 2147483647 h 719"/>
                <a:gd name="T26" fmla="*/ 2147483647 w 987"/>
                <a:gd name="T27" fmla="*/ 2147483647 h 719"/>
                <a:gd name="T28" fmla="*/ 2147483647 w 987"/>
                <a:gd name="T29" fmla="*/ 2147483647 h 719"/>
                <a:gd name="T30" fmla="*/ 2147483647 w 987"/>
                <a:gd name="T31" fmla="*/ 2147483647 h 719"/>
                <a:gd name="T32" fmla="*/ 2147483647 w 987"/>
                <a:gd name="T33" fmla="*/ 2147483647 h 719"/>
                <a:gd name="T34" fmla="*/ 2147483647 w 987"/>
                <a:gd name="T35" fmla="*/ 2147483647 h 719"/>
                <a:gd name="T36" fmla="*/ 2147483647 w 987"/>
                <a:gd name="T37" fmla="*/ 2147483647 h 719"/>
                <a:gd name="T38" fmla="*/ 2147483647 w 987"/>
                <a:gd name="T39" fmla="*/ 2147483647 h 719"/>
                <a:gd name="T40" fmla="*/ 2147483647 w 987"/>
                <a:gd name="T41" fmla="*/ 2147483647 h 719"/>
                <a:gd name="T42" fmla="*/ 2147483647 w 987"/>
                <a:gd name="T43" fmla="*/ 2147483647 h 7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7"/>
                <a:gd name="T67" fmla="*/ 0 h 719"/>
                <a:gd name="T68" fmla="*/ 987 w 987"/>
                <a:gd name="T69" fmla="*/ 719 h 7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7" h="719">
                  <a:moveTo>
                    <a:pt x="936" y="484"/>
                  </a:moveTo>
                  <a:lnTo>
                    <a:pt x="845" y="445"/>
                  </a:lnTo>
                  <a:lnTo>
                    <a:pt x="813" y="354"/>
                  </a:lnTo>
                  <a:lnTo>
                    <a:pt x="700" y="354"/>
                  </a:lnTo>
                  <a:lnTo>
                    <a:pt x="620" y="225"/>
                  </a:lnTo>
                  <a:lnTo>
                    <a:pt x="613" y="83"/>
                  </a:lnTo>
                  <a:lnTo>
                    <a:pt x="555" y="64"/>
                  </a:lnTo>
                  <a:lnTo>
                    <a:pt x="436" y="106"/>
                  </a:lnTo>
                  <a:lnTo>
                    <a:pt x="291" y="0"/>
                  </a:lnTo>
                  <a:lnTo>
                    <a:pt x="226" y="9"/>
                  </a:lnTo>
                  <a:lnTo>
                    <a:pt x="149" y="70"/>
                  </a:lnTo>
                  <a:lnTo>
                    <a:pt x="113" y="235"/>
                  </a:lnTo>
                  <a:lnTo>
                    <a:pt x="0" y="332"/>
                  </a:lnTo>
                  <a:lnTo>
                    <a:pt x="33" y="445"/>
                  </a:lnTo>
                  <a:lnTo>
                    <a:pt x="120" y="477"/>
                  </a:lnTo>
                  <a:lnTo>
                    <a:pt x="113" y="606"/>
                  </a:lnTo>
                  <a:lnTo>
                    <a:pt x="274" y="606"/>
                  </a:lnTo>
                  <a:lnTo>
                    <a:pt x="355" y="719"/>
                  </a:lnTo>
                  <a:lnTo>
                    <a:pt x="452" y="622"/>
                  </a:lnTo>
                  <a:lnTo>
                    <a:pt x="807" y="655"/>
                  </a:lnTo>
                  <a:lnTo>
                    <a:pt x="987" y="590"/>
                  </a:lnTo>
                  <a:lnTo>
                    <a:pt x="936" y="484"/>
                  </a:lnTo>
                  <a:close/>
                </a:path>
              </a:pathLst>
            </a:custGeom>
            <a:solidFill>
              <a:schemeClr val="accent2"/>
            </a:solidFill>
            <a:ln w="0">
              <a:solidFill>
                <a:srgbClr val="CCECFF"/>
              </a:solidFill>
              <a:round/>
              <a:headEnd/>
              <a:tailEnd/>
            </a:ln>
          </p:spPr>
          <p:txBody>
            <a:bodyPr/>
            <a:lstStyle/>
            <a:p>
              <a:endParaRPr lang="ru-RU"/>
            </a:p>
          </p:txBody>
        </p:sp>
        <p:sp>
          <p:nvSpPr>
            <p:cNvPr id="4120" name="Freeform 23"/>
            <p:cNvSpPr>
              <a:spLocks noChangeAspect="1"/>
            </p:cNvSpPr>
            <p:nvPr/>
          </p:nvSpPr>
          <p:spPr bwMode="auto">
            <a:xfrm>
              <a:off x="3405188" y="3871913"/>
              <a:ext cx="344487" cy="376237"/>
            </a:xfrm>
            <a:custGeom>
              <a:avLst/>
              <a:gdLst>
                <a:gd name="T0" fmla="*/ 0 w 852"/>
                <a:gd name="T1" fmla="*/ 2147483647 h 1073"/>
                <a:gd name="T2" fmla="*/ 2147483647 w 852"/>
                <a:gd name="T3" fmla="*/ 2147483647 h 1073"/>
                <a:gd name="T4" fmla="*/ 2147483647 w 852"/>
                <a:gd name="T5" fmla="*/ 2147483647 h 1073"/>
                <a:gd name="T6" fmla="*/ 2147483647 w 852"/>
                <a:gd name="T7" fmla="*/ 2147483647 h 1073"/>
                <a:gd name="T8" fmla="*/ 2147483647 w 852"/>
                <a:gd name="T9" fmla="*/ 2147483647 h 1073"/>
                <a:gd name="T10" fmla="*/ 2147483647 w 852"/>
                <a:gd name="T11" fmla="*/ 2147483647 h 1073"/>
                <a:gd name="T12" fmla="*/ 2147483647 w 852"/>
                <a:gd name="T13" fmla="*/ 2147483647 h 1073"/>
                <a:gd name="T14" fmla="*/ 2147483647 w 852"/>
                <a:gd name="T15" fmla="*/ 2147483647 h 1073"/>
                <a:gd name="T16" fmla="*/ 2147483647 w 852"/>
                <a:gd name="T17" fmla="*/ 2147483647 h 1073"/>
                <a:gd name="T18" fmla="*/ 2147483647 w 852"/>
                <a:gd name="T19" fmla="*/ 2147483647 h 1073"/>
                <a:gd name="T20" fmla="*/ 2147483647 w 852"/>
                <a:gd name="T21" fmla="*/ 2147483647 h 1073"/>
                <a:gd name="T22" fmla="*/ 2147483647 w 852"/>
                <a:gd name="T23" fmla="*/ 2147483647 h 1073"/>
                <a:gd name="T24" fmla="*/ 2147483647 w 852"/>
                <a:gd name="T25" fmla="*/ 2147483647 h 1073"/>
                <a:gd name="T26" fmla="*/ 2147483647 w 852"/>
                <a:gd name="T27" fmla="*/ 2147483647 h 1073"/>
                <a:gd name="T28" fmla="*/ 2147483647 w 852"/>
                <a:gd name="T29" fmla="*/ 0 h 1073"/>
                <a:gd name="T30" fmla="*/ 2147483647 w 852"/>
                <a:gd name="T31" fmla="*/ 2147483647 h 1073"/>
                <a:gd name="T32" fmla="*/ 2147483647 w 852"/>
                <a:gd name="T33" fmla="*/ 2147483647 h 1073"/>
                <a:gd name="T34" fmla="*/ 2147483647 w 852"/>
                <a:gd name="T35" fmla="*/ 2147483647 h 1073"/>
                <a:gd name="T36" fmla="*/ 2147483647 w 852"/>
                <a:gd name="T37" fmla="*/ 2147483647 h 1073"/>
                <a:gd name="T38" fmla="*/ 2147483647 w 852"/>
                <a:gd name="T39" fmla="*/ 2147483647 h 1073"/>
                <a:gd name="T40" fmla="*/ 2147483647 w 852"/>
                <a:gd name="T41" fmla="*/ 2147483647 h 1073"/>
                <a:gd name="T42" fmla="*/ 2147483647 w 852"/>
                <a:gd name="T43" fmla="*/ 2147483647 h 1073"/>
                <a:gd name="T44" fmla="*/ 2147483647 w 852"/>
                <a:gd name="T45" fmla="*/ 2147483647 h 1073"/>
                <a:gd name="T46" fmla="*/ 2147483647 w 852"/>
                <a:gd name="T47" fmla="*/ 2147483647 h 1073"/>
                <a:gd name="T48" fmla="*/ 2147483647 w 852"/>
                <a:gd name="T49" fmla="*/ 2147483647 h 1073"/>
                <a:gd name="T50" fmla="*/ 2147483647 w 852"/>
                <a:gd name="T51" fmla="*/ 2147483647 h 1073"/>
                <a:gd name="T52" fmla="*/ 2147483647 w 852"/>
                <a:gd name="T53" fmla="*/ 2147483647 h 1073"/>
                <a:gd name="T54" fmla="*/ 2147483647 w 852"/>
                <a:gd name="T55" fmla="*/ 2147483647 h 1073"/>
                <a:gd name="T56" fmla="*/ 2147483647 w 852"/>
                <a:gd name="T57" fmla="*/ 2147483647 h 1073"/>
                <a:gd name="T58" fmla="*/ 2147483647 w 852"/>
                <a:gd name="T59" fmla="*/ 2147483647 h 1073"/>
                <a:gd name="T60" fmla="*/ 2147483647 w 852"/>
                <a:gd name="T61" fmla="*/ 2147483647 h 1073"/>
                <a:gd name="T62" fmla="*/ 2147483647 w 852"/>
                <a:gd name="T63" fmla="*/ 2147483647 h 1073"/>
                <a:gd name="T64" fmla="*/ 0 w 852"/>
                <a:gd name="T65" fmla="*/ 2147483647 h 10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2"/>
                <a:gd name="T100" fmla="*/ 0 h 1073"/>
                <a:gd name="T101" fmla="*/ 852 w 852"/>
                <a:gd name="T102" fmla="*/ 1073 h 10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2" h="1073">
                  <a:moveTo>
                    <a:pt x="0" y="944"/>
                  </a:moveTo>
                  <a:lnTo>
                    <a:pt x="16" y="799"/>
                  </a:lnTo>
                  <a:lnTo>
                    <a:pt x="178" y="547"/>
                  </a:lnTo>
                  <a:lnTo>
                    <a:pt x="307" y="558"/>
                  </a:lnTo>
                  <a:lnTo>
                    <a:pt x="397" y="412"/>
                  </a:lnTo>
                  <a:lnTo>
                    <a:pt x="106" y="386"/>
                  </a:lnTo>
                  <a:lnTo>
                    <a:pt x="58" y="299"/>
                  </a:lnTo>
                  <a:lnTo>
                    <a:pt x="32" y="187"/>
                  </a:lnTo>
                  <a:lnTo>
                    <a:pt x="113" y="122"/>
                  </a:lnTo>
                  <a:lnTo>
                    <a:pt x="225" y="193"/>
                  </a:lnTo>
                  <a:lnTo>
                    <a:pt x="178" y="242"/>
                  </a:lnTo>
                  <a:lnTo>
                    <a:pt x="290" y="267"/>
                  </a:lnTo>
                  <a:lnTo>
                    <a:pt x="462" y="210"/>
                  </a:lnTo>
                  <a:lnTo>
                    <a:pt x="462" y="47"/>
                  </a:lnTo>
                  <a:lnTo>
                    <a:pt x="500" y="0"/>
                  </a:lnTo>
                  <a:lnTo>
                    <a:pt x="629" y="128"/>
                  </a:lnTo>
                  <a:lnTo>
                    <a:pt x="757" y="128"/>
                  </a:lnTo>
                  <a:lnTo>
                    <a:pt x="852" y="231"/>
                  </a:lnTo>
                  <a:lnTo>
                    <a:pt x="816" y="396"/>
                  </a:lnTo>
                  <a:lnTo>
                    <a:pt x="703" y="493"/>
                  </a:lnTo>
                  <a:lnTo>
                    <a:pt x="736" y="606"/>
                  </a:lnTo>
                  <a:lnTo>
                    <a:pt x="823" y="638"/>
                  </a:lnTo>
                  <a:lnTo>
                    <a:pt x="816" y="767"/>
                  </a:lnTo>
                  <a:lnTo>
                    <a:pt x="623" y="767"/>
                  </a:lnTo>
                  <a:lnTo>
                    <a:pt x="477" y="687"/>
                  </a:lnTo>
                  <a:lnTo>
                    <a:pt x="413" y="848"/>
                  </a:lnTo>
                  <a:lnTo>
                    <a:pt x="494" y="1026"/>
                  </a:lnTo>
                  <a:lnTo>
                    <a:pt x="252" y="977"/>
                  </a:lnTo>
                  <a:lnTo>
                    <a:pt x="267" y="1073"/>
                  </a:lnTo>
                  <a:lnTo>
                    <a:pt x="113" y="1071"/>
                  </a:lnTo>
                  <a:lnTo>
                    <a:pt x="155" y="999"/>
                  </a:lnTo>
                  <a:lnTo>
                    <a:pt x="106" y="944"/>
                  </a:lnTo>
                  <a:lnTo>
                    <a:pt x="0" y="944"/>
                  </a:lnTo>
                  <a:close/>
                </a:path>
              </a:pathLst>
            </a:custGeom>
            <a:solidFill>
              <a:schemeClr val="accent2"/>
            </a:solidFill>
            <a:ln w="0">
              <a:solidFill>
                <a:srgbClr val="CCECFF"/>
              </a:solidFill>
              <a:round/>
              <a:headEnd/>
              <a:tailEnd/>
            </a:ln>
          </p:spPr>
          <p:txBody>
            <a:bodyPr/>
            <a:lstStyle/>
            <a:p>
              <a:endParaRPr lang="ru-RU"/>
            </a:p>
          </p:txBody>
        </p:sp>
        <p:sp>
          <p:nvSpPr>
            <p:cNvPr id="4121" name="Freeform 24"/>
            <p:cNvSpPr>
              <a:spLocks noChangeAspect="1"/>
            </p:cNvSpPr>
            <p:nvPr/>
          </p:nvSpPr>
          <p:spPr bwMode="auto">
            <a:xfrm>
              <a:off x="3187700" y="3744913"/>
              <a:ext cx="403225" cy="498475"/>
            </a:xfrm>
            <a:custGeom>
              <a:avLst/>
              <a:gdLst>
                <a:gd name="T0" fmla="*/ 2147483647 w 1017"/>
                <a:gd name="T1" fmla="*/ 2147483647 h 1420"/>
                <a:gd name="T2" fmla="*/ 2147483647 w 1017"/>
                <a:gd name="T3" fmla="*/ 2147483647 h 1420"/>
                <a:gd name="T4" fmla="*/ 2147483647 w 1017"/>
                <a:gd name="T5" fmla="*/ 2147483647 h 1420"/>
                <a:gd name="T6" fmla="*/ 2147483647 w 1017"/>
                <a:gd name="T7" fmla="*/ 2147483647 h 1420"/>
                <a:gd name="T8" fmla="*/ 2147483647 w 1017"/>
                <a:gd name="T9" fmla="*/ 2147483647 h 1420"/>
                <a:gd name="T10" fmla="*/ 2147483647 w 1017"/>
                <a:gd name="T11" fmla="*/ 2147483647 h 1420"/>
                <a:gd name="T12" fmla="*/ 2147483647 w 1017"/>
                <a:gd name="T13" fmla="*/ 2147483647 h 1420"/>
                <a:gd name="T14" fmla="*/ 2147483647 w 1017"/>
                <a:gd name="T15" fmla="*/ 2147483647 h 1420"/>
                <a:gd name="T16" fmla="*/ 2147483647 w 1017"/>
                <a:gd name="T17" fmla="*/ 2147483647 h 1420"/>
                <a:gd name="T18" fmla="*/ 2147483647 w 1017"/>
                <a:gd name="T19" fmla="*/ 2147483647 h 1420"/>
                <a:gd name="T20" fmla="*/ 2147483647 w 1017"/>
                <a:gd name="T21" fmla="*/ 2147483647 h 1420"/>
                <a:gd name="T22" fmla="*/ 2147483647 w 1017"/>
                <a:gd name="T23" fmla="*/ 2147483647 h 1420"/>
                <a:gd name="T24" fmla="*/ 2147483647 w 1017"/>
                <a:gd name="T25" fmla="*/ 2147483647 h 1420"/>
                <a:gd name="T26" fmla="*/ 2147483647 w 1017"/>
                <a:gd name="T27" fmla="*/ 2147483647 h 1420"/>
                <a:gd name="T28" fmla="*/ 0 w 1017"/>
                <a:gd name="T29" fmla="*/ 2147483647 h 1420"/>
                <a:gd name="T30" fmla="*/ 0 w 1017"/>
                <a:gd name="T31" fmla="*/ 2147483647 h 1420"/>
                <a:gd name="T32" fmla="*/ 2147483647 w 1017"/>
                <a:gd name="T33" fmla="*/ 2147483647 h 1420"/>
                <a:gd name="T34" fmla="*/ 2147483647 w 1017"/>
                <a:gd name="T35" fmla="*/ 2147483647 h 1420"/>
                <a:gd name="T36" fmla="*/ 2147483647 w 1017"/>
                <a:gd name="T37" fmla="*/ 2147483647 h 1420"/>
                <a:gd name="T38" fmla="*/ 2147483647 w 1017"/>
                <a:gd name="T39" fmla="*/ 2147483647 h 1420"/>
                <a:gd name="T40" fmla="*/ 2147483647 w 1017"/>
                <a:gd name="T41" fmla="*/ 0 h 1420"/>
                <a:gd name="T42" fmla="*/ 2147483647 w 1017"/>
                <a:gd name="T43" fmla="*/ 2147483647 h 1420"/>
                <a:gd name="T44" fmla="*/ 2147483647 w 1017"/>
                <a:gd name="T45" fmla="*/ 2147483647 h 1420"/>
                <a:gd name="T46" fmla="*/ 2147483647 w 1017"/>
                <a:gd name="T47" fmla="*/ 2147483647 h 1420"/>
                <a:gd name="T48" fmla="*/ 2147483647 w 1017"/>
                <a:gd name="T49" fmla="*/ 2147483647 h 1420"/>
                <a:gd name="T50" fmla="*/ 2147483647 w 1017"/>
                <a:gd name="T51" fmla="*/ 2147483647 h 1420"/>
                <a:gd name="T52" fmla="*/ 2147483647 w 1017"/>
                <a:gd name="T53" fmla="*/ 2147483647 h 1420"/>
                <a:gd name="T54" fmla="*/ 2147483647 w 1017"/>
                <a:gd name="T55" fmla="*/ 2147483647 h 1420"/>
                <a:gd name="T56" fmla="*/ 2147483647 w 1017"/>
                <a:gd name="T57" fmla="*/ 2147483647 h 1420"/>
                <a:gd name="T58" fmla="*/ 2147483647 w 1017"/>
                <a:gd name="T59" fmla="*/ 2147483647 h 1420"/>
                <a:gd name="T60" fmla="*/ 2147483647 w 1017"/>
                <a:gd name="T61" fmla="*/ 2147483647 h 1420"/>
                <a:gd name="T62" fmla="*/ 2147483647 w 1017"/>
                <a:gd name="T63" fmla="*/ 2147483647 h 1420"/>
                <a:gd name="T64" fmla="*/ 2147483647 w 1017"/>
                <a:gd name="T65" fmla="*/ 2147483647 h 1420"/>
                <a:gd name="T66" fmla="*/ 2147483647 w 1017"/>
                <a:gd name="T67" fmla="*/ 2147483647 h 1420"/>
                <a:gd name="T68" fmla="*/ 2147483647 w 1017"/>
                <a:gd name="T69" fmla="*/ 2147483647 h 1420"/>
                <a:gd name="T70" fmla="*/ 2147483647 w 1017"/>
                <a:gd name="T71" fmla="*/ 2147483647 h 1420"/>
                <a:gd name="T72" fmla="*/ 2147483647 w 1017"/>
                <a:gd name="T73" fmla="*/ 2147483647 h 1420"/>
                <a:gd name="T74" fmla="*/ 2147483647 w 1017"/>
                <a:gd name="T75" fmla="*/ 2147483647 h 1420"/>
                <a:gd name="T76" fmla="*/ 2147483647 w 1017"/>
                <a:gd name="T77" fmla="*/ 2147483647 h 1420"/>
                <a:gd name="T78" fmla="*/ 2147483647 w 1017"/>
                <a:gd name="T79" fmla="*/ 2147483647 h 1420"/>
                <a:gd name="T80" fmla="*/ 2147483647 w 1017"/>
                <a:gd name="T81" fmla="*/ 2147483647 h 1420"/>
                <a:gd name="T82" fmla="*/ 2147483647 w 1017"/>
                <a:gd name="T83" fmla="*/ 2147483647 h 1420"/>
                <a:gd name="T84" fmla="*/ 2147483647 w 1017"/>
                <a:gd name="T85" fmla="*/ 2147483647 h 1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7"/>
                <a:gd name="T130" fmla="*/ 0 h 1420"/>
                <a:gd name="T131" fmla="*/ 1017 w 1017"/>
                <a:gd name="T132" fmla="*/ 1420 h 1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7" h="1420">
                  <a:moveTo>
                    <a:pt x="555" y="1306"/>
                  </a:moveTo>
                  <a:lnTo>
                    <a:pt x="523" y="1306"/>
                  </a:lnTo>
                  <a:lnTo>
                    <a:pt x="419" y="1394"/>
                  </a:lnTo>
                  <a:lnTo>
                    <a:pt x="355" y="1420"/>
                  </a:lnTo>
                  <a:lnTo>
                    <a:pt x="339" y="1346"/>
                  </a:lnTo>
                  <a:lnTo>
                    <a:pt x="281" y="1314"/>
                  </a:lnTo>
                  <a:lnTo>
                    <a:pt x="184" y="1371"/>
                  </a:lnTo>
                  <a:lnTo>
                    <a:pt x="145" y="1297"/>
                  </a:lnTo>
                  <a:lnTo>
                    <a:pt x="135" y="1151"/>
                  </a:lnTo>
                  <a:lnTo>
                    <a:pt x="200" y="1087"/>
                  </a:lnTo>
                  <a:lnTo>
                    <a:pt x="135" y="1032"/>
                  </a:lnTo>
                  <a:lnTo>
                    <a:pt x="80" y="1096"/>
                  </a:lnTo>
                  <a:lnTo>
                    <a:pt x="48" y="984"/>
                  </a:lnTo>
                  <a:lnTo>
                    <a:pt x="87" y="839"/>
                  </a:lnTo>
                  <a:lnTo>
                    <a:pt x="0" y="684"/>
                  </a:lnTo>
                  <a:lnTo>
                    <a:pt x="0" y="409"/>
                  </a:lnTo>
                  <a:lnTo>
                    <a:pt x="103" y="339"/>
                  </a:lnTo>
                  <a:lnTo>
                    <a:pt x="87" y="242"/>
                  </a:lnTo>
                  <a:lnTo>
                    <a:pt x="248" y="242"/>
                  </a:lnTo>
                  <a:lnTo>
                    <a:pt x="268" y="106"/>
                  </a:lnTo>
                  <a:lnTo>
                    <a:pt x="419" y="0"/>
                  </a:lnTo>
                  <a:lnTo>
                    <a:pt x="451" y="6"/>
                  </a:lnTo>
                  <a:lnTo>
                    <a:pt x="468" y="70"/>
                  </a:lnTo>
                  <a:lnTo>
                    <a:pt x="523" y="97"/>
                  </a:lnTo>
                  <a:lnTo>
                    <a:pt x="538" y="152"/>
                  </a:lnTo>
                  <a:lnTo>
                    <a:pt x="661" y="152"/>
                  </a:lnTo>
                  <a:lnTo>
                    <a:pt x="668" y="233"/>
                  </a:lnTo>
                  <a:lnTo>
                    <a:pt x="767" y="274"/>
                  </a:lnTo>
                  <a:lnTo>
                    <a:pt x="829" y="354"/>
                  </a:lnTo>
                  <a:lnTo>
                    <a:pt x="1017" y="409"/>
                  </a:lnTo>
                  <a:lnTo>
                    <a:pt x="1017" y="572"/>
                  </a:lnTo>
                  <a:lnTo>
                    <a:pt x="845" y="629"/>
                  </a:lnTo>
                  <a:lnTo>
                    <a:pt x="733" y="604"/>
                  </a:lnTo>
                  <a:lnTo>
                    <a:pt x="780" y="555"/>
                  </a:lnTo>
                  <a:lnTo>
                    <a:pt x="668" y="484"/>
                  </a:lnTo>
                  <a:lnTo>
                    <a:pt x="587" y="549"/>
                  </a:lnTo>
                  <a:lnTo>
                    <a:pt x="613" y="661"/>
                  </a:lnTo>
                  <a:lnTo>
                    <a:pt x="661" y="748"/>
                  </a:lnTo>
                  <a:lnTo>
                    <a:pt x="952" y="774"/>
                  </a:lnTo>
                  <a:lnTo>
                    <a:pt x="862" y="920"/>
                  </a:lnTo>
                  <a:lnTo>
                    <a:pt x="733" y="909"/>
                  </a:lnTo>
                  <a:lnTo>
                    <a:pt x="571" y="1161"/>
                  </a:lnTo>
                  <a:lnTo>
                    <a:pt x="555" y="1306"/>
                  </a:lnTo>
                  <a:close/>
                </a:path>
              </a:pathLst>
            </a:custGeom>
            <a:solidFill>
              <a:schemeClr val="accent2"/>
            </a:solidFill>
            <a:ln w="0">
              <a:solidFill>
                <a:srgbClr val="CCECFF"/>
              </a:solidFill>
              <a:round/>
              <a:headEnd/>
              <a:tailEnd/>
            </a:ln>
          </p:spPr>
          <p:txBody>
            <a:bodyPr/>
            <a:lstStyle/>
            <a:p>
              <a:endParaRPr lang="ru-RU"/>
            </a:p>
          </p:txBody>
        </p:sp>
        <p:sp>
          <p:nvSpPr>
            <p:cNvPr id="4122" name="Freeform 25"/>
            <p:cNvSpPr>
              <a:spLocks noChangeAspect="1"/>
            </p:cNvSpPr>
            <p:nvPr/>
          </p:nvSpPr>
          <p:spPr bwMode="auto">
            <a:xfrm>
              <a:off x="2905125" y="3865563"/>
              <a:ext cx="611188" cy="534987"/>
            </a:xfrm>
            <a:custGeom>
              <a:avLst/>
              <a:gdLst>
                <a:gd name="T0" fmla="*/ 2147483647 w 1522"/>
                <a:gd name="T1" fmla="*/ 2147483647 h 1523"/>
                <a:gd name="T2" fmla="*/ 2147483647 w 1522"/>
                <a:gd name="T3" fmla="*/ 2147483647 h 1523"/>
                <a:gd name="T4" fmla="*/ 2147483647 w 1522"/>
                <a:gd name="T5" fmla="*/ 2147483647 h 1523"/>
                <a:gd name="T6" fmla="*/ 2147483647 w 1522"/>
                <a:gd name="T7" fmla="*/ 2147483647 h 1523"/>
                <a:gd name="T8" fmla="*/ 2147483647 w 1522"/>
                <a:gd name="T9" fmla="*/ 2147483647 h 1523"/>
                <a:gd name="T10" fmla="*/ 2147483647 w 1522"/>
                <a:gd name="T11" fmla="*/ 2147483647 h 1523"/>
                <a:gd name="T12" fmla="*/ 2147483647 w 1522"/>
                <a:gd name="T13" fmla="*/ 2147483647 h 1523"/>
                <a:gd name="T14" fmla="*/ 2147483647 w 1522"/>
                <a:gd name="T15" fmla="*/ 2147483647 h 1523"/>
                <a:gd name="T16" fmla="*/ 2147483647 w 1522"/>
                <a:gd name="T17" fmla="*/ 2147483647 h 1523"/>
                <a:gd name="T18" fmla="*/ 2147483647 w 1522"/>
                <a:gd name="T19" fmla="*/ 2147483647 h 1523"/>
                <a:gd name="T20" fmla="*/ 2147483647 w 1522"/>
                <a:gd name="T21" fmla="*/ 2147483647 h 1523"/>
                <a:gd name="T22" fmla="*/ 2147483647 w 1522"/>
                <a:gd name="T23" fmla="*/ 2147483647 h 1523"/>
                <a:gd name="T24" fmla="*/ 2147483647 w 1522"/>
                <a:gd name="T25" fmla="*/ 2147483647 h 1523"/>
                <a:gd name="T26" fmla="*/ 2147483647 w 1522"/>
                <a:gd name="T27" fmla="*/ 2147483647 h 1523"/>
                <a:gd name="T28" fmla="*/ 2147483647 w 1522"/>
                <a:gd name="T29" fmla="*/ 2147483647 h 1523"/>
                <a:gd name="T30" fmla="*/ 2147483647 w 1522"/>
                <a:gd name="T31" fmla="*/ 2147483647 h 1523"/>
                <a:gd name="T32" fmla="*/ 2147483647 w 1522"/>
                <a:gd name="T33" fmla="*/ 2147483647 h 1523"/>
                <a:gd name="T34" fmla="*/ 2147483647 w 1522"/>
                <a:gd name="T35" fmla="*/ 2147483647 h 1523"/>
                <a:gd name="T36" fmla="*/ 2147483647 w 1522"/>
                <a:gd name="T37" fmla="*/ 2147483647 h 1523"/>
                <a:gd name="T38" fmla="*/ 0 w 1522"/>
                <a:gd name="T39" fmla="*/ 2147483647 h 1523"/>
                <a:gd name="T40" fmla="*/ 2147483647 w 1522"/>
                <a:gd name="T41" fmla="*/ 2147483647 h 1523"/>
                <a:gd name="T42" fmla="*/ 2147483647 w 1522"/>
                <a:gd name="T43" fmla="*/ 2147483647 h 1523"/>
                <a:gd name="T44" fmla="*/ 2147483647 w 1522"/>
                <a:gd name="T45" fmla="*/ 2147483647 h 1523"/>
                <a:gd name="T46" fmla="*/ 2147483647 w 1522"/>
                <a:gd name="T47" fmla="*/ 2147483647 h 1523"/>
                <a:gd name="T48" fmla="*/ 2147483647 w 1522"/>
                <a:gd name="T49" fmla="*/ 2147483647 h 1523"/>
                <a:gd name="T50" fmla="*/ 2147483647 w 1522"/>
                <a:gd name="T51" fmla="*/ 0 h 1523"/>
                <a:gd name="T52" fmla="*/ 2147483647 w 1522"/>
                <a:gd name="T53" fmla="*/ 2147483647 h 1523"/>
                <a:gd name="T54" fmla="*/ 2147483647 w 1522"/>
                <a:gd name="T55" fmla="*/ 2147483647 h 1523"/>
                <a:gd name="T56" fmla="*/ 2147483647 w 1522"/>
                <a:gd name="T57" fmla="*/ 2147483647 h 1523"/>
                <a:gd name="T58" fmla="*/ 2147483647 w 1522"/>
                <a:gd name="T59" fmla="*/ 2147483647 h 1523"/>
                <a:gd name="T60" fmla="*/ 2147483647 w 1522"/>
                <a:gd name="T61" fmla="*/ 2147483647 h 1523"/>
                <a:gd name="T62" fmla="*/ 2147483647 w 1522"/>
                <a:gd name="T63" fmla="*/ 2147483647 h 1523"/>
                <a:gd name="T64" fmla="*/ 2147483647 w 1522"/>
                <a:gd name="T65" fmla="*/ 2147483647 h 1523"/>
                <a:gd name="T66" fmla="*/ 2147483647 w 1522"/>
                <a:gd name="T67" fmla="*/ 2147483647 h 1523"/>
                <a:gd name="T68" fmla="*/ 2147483647 w 1522"/>
                <a:gd name="T69" fmla="*/ 2147483647 h 1523"/>
                <a:gd name="T70" fmla="*/ 2147483647 w 1522"/>
                <a:gd name="T71" fmla="*/ 2147483647 h 1523"/>
                <a:gd name="T72" fmla="*/ 2147483647 w 1522"/>
                <a:gd name="T73" fmla="*/ 2147483647 h 1523"/>
                <a:gd name="T74" fmla="*/ 2147483647 w 1522"/>
                <a:gd name="T75" fmla="*/ 2147483647 h 1523"/>
                <a:gd name="T76" fmla="*/ 2147483647 w 1522"/>
                <a:gd name="T77" fmla="*/ 2147483647 h 1523"/>
                <a:gd name="T78" fmla="*/ 2147483647 w 1522"/>
                <a:gd name="T79" fmla="*/ 2147483647 h 1523"/>
                <a:gd name="T80" fmla="*/ 2147483647 w 1522"/>
                <a:gd name="T81" fmla="*/ 2147483647 h 1523"/>
                <a:gd name="T82" fmla="*/ 2147483647 w 1522"/>
                <a:gd name="T83" fmla="*/ 2147483647 h 15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2"/>
                <a:gd name="T127" fmla="*/ 0 h 1523"/>
                <a:gd name="T128" fmla="*/ 1522 w 1522"/>
                <a:gd name="T129" fmla="*/ 1523 h 15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2" h="1523">
                  <a:moveTo>
                    <a:pt x="1255" y="958"/>
                  </a:moveTo>
                  <a:lnTo>
                    <a:pt x="1361" y="958"/>
                  </a:lnTo>
                  <a:lnTo>
                    <a:pt x="1410" y="1013"/>
                  </a:lnTo>
                  <a:lnTo>
                    <a:pt x="1368" y="1085"/>
                  </a:lnTo>
                  <a:lnTo>
                    <a:pt x="1346" y="1087"/>
                  </a:lnTo>
                  <a:lnTo>
                    <a:pt x="1522" y="1378"/>
                  </a:lnTo>
                  <a:lnTo>
                    <a:pt x="1393" y="1523"/>
                  </a:lnTo>
                  <a:lnTo>
                    <a:pt x="1232" y="1378"/>
                  </a:lnTo>
                  <a:lnTo>
                    <a:pt x="1087" y="1426"/>
                  </a:lnTo>
                  <a:lnTo>
                    <a:pt x="1007" y="1184"/>
                  </a:lnTo>
                  <a:lnTo>
                    <a:pt x="845" y="1184"/>
                  </a:lnTo>
                  <a:lnTo>
                    <a:pt x="780" y="1104"/>
                  </a:lnTo>
                  <a:lnTo>
                    <a:pt x="490" y="1104"/>
                  </a:lnTo>
                  <a:lnTo>
                    <a:pt x="523" y="1023"/>
                  </a:lnTo>
                  <a:lnTo>
                    <a:pt x="362" y="862"/>
                  </a:lnTo>
                  <a:lnTo>
                    <a:pt x="313" y="701"/>
                  </a:lnTo>
                  <a:lnTo>
                    <a:pt x="201" y="684"/>
                  </a:lnTo>
                  <a:lnTo>
                    <a:pt x="216" y="587"/>
                  </a:lnTo>
                  <a:lnTo>
                    <a:pt x="71" y="572"/>
                  </a:lnTo>
                  <a:lnTo>
                    <a:pt x="0" y="449"/>
                  </a:lnTo>
                  <a:lnTo>
                    <a:pt x="135" y="449"/>
                  </a:lnTo>
                  <a:lnTo>
                    <a:pt x="201" y="345"/>
                  </a:lnTo>
                  <a:lnTo>
                    <a:pt x="352" y="303"/>
                  </a:lnTo>
                  <a:lnTo>
                    <a:pt x="384" y="184"/>
                  </a:lnTo>
                  <a:lnTo>
                    <a:pt x="496" y="142"/>
                  </a:lnTo>
                  <a:lnTo>
                    <a:pt x="591" y="0"/>
                  </a:lnTo>
                  <a:lnTo>
                    <a:pt x="700" y="61"/>
                  </a:lnTo>
                  <a:lnTo>
                    <a:pt x="700" y="336"/>
                  </a:lnTo>
                  <a:lnTo>
                    <a:pt x="787" y="491"/>
                  </a:lnTo>
                  <a:lnTo>
                    <a:pt x="748" y="636"/>
                  </a:lnTo>
                  <a:lnTo>
                    <a:pt x="780" y="748"/>
                  </a:lnTo>
                  <a:lnTo>
                    <a:pt x="835" y="684"/>
                  </a:lnTo>
                  <a:lnTo>
                    <a:pt x="900" y="739"/>
                  </a:lnTo>
                  <a:lnTo>
                    <a:pt x="835" y="803"/>
                  </a:lnTo>
                  <a:lnTo>
                    <a:pt x="845" y="949"/>
                  </a:lnTo>
                  <a:lnTo>
                    <a:pt x="884" y="1023"/>
                  </a:lnTo>
                  <a:lnTo>
                    <a:pt x="981" y="966"/>
                  </a:lnTo>
                  <a:lnTo>
                    <a:pt x="1039" y="998"/>
                  </a:lnTo>
                  <a:lnTo>
                    <a:pt x="1055" y="1072"/>
                  </a:lnTo>
                  <a:lnTo>
                    <a:pt x="1119" y="1046"/>
                  </a:lnTo>
                  <a:lnTo>
                    <a:pt x="1223" y="958"/>
                  </a:lnTo>
                  <a:lnTo>
                    <a:pt x="1255" y="958"/>
                  </a:lnTo>
                  <a:close/>
                </a:path>
              </a:pathLst>
            </a:custGeom>
            <a:solidFill>
              <a:schemeClr val="accent2"/>
            </a:solidFill>
            <a:ln w="0">
              <a:solidFill>
                <a:srgbClr val="CCECFF"/>
              </a:solidFill>
              <a:round/>
              <a:headEnd/>
              <a:tailEnd/>
            </a:ln>
          </p:spPr>
          <p:txBody>
            <a:bodyPr/>
            <a:lstStyle/>
            <a:p>
              <a:endParaRPr lang="ru-RU"/>
            </a:p>
          </p:txBody>
        </p:sp>
        <p:sp>
          <p:nvSpPr>
            <p:cNvPr id="4123" name="Freeform 26"/>
            <p:cNvSpPr>
              <a:spLocks noChangeAspect="1"/>
            </p:cNvSpPr>
            <p:nvPr/>
          </p:nvSpPr>
          <p:spPr bwMode="auto">
            <a:xfrm>
              <a:off x="2641600" y="2852738"/>
              <a:ext cx="608013" cy="447675"/>
            </a:xfrm>
            <a:custGeom>
              <a:avLst/>
              <a:gdLst>
                <a:gd name="T0" fmla="*/ 2147483647 w 1516"/>
                <a:gd name="T1" fmla="*/ 2147483647 h 1275"/>
                <a:gd name="T2" fmla="*/ 2147483647 w 1516"/>
                <a:gd name="T3" fmla="*/ 2147483647 h 1275"/>
                <a:gd name="T4" fmla="*/ 0 w 1516"/>
                <a:gd name="T5" fmla="*/ 2147483647 h 1275"/>
                <a:gd name="T6" fmla="*/ 2147483647 w 1516"/>
                <a:gd name="T7" fmla="*/ 2147483647 h 1275"/>
                <a:gd name="T8" fmla="*/ 2147483647 w 1516"/>
                <a:gd name="T9" fmla="*/ 2147483647 h 1275"/>
                <a:gd name="T10" fmla="*/ 2147483647 w 1516"/>
                <a:gd name="T11" fmla="*/ 2147483647 h 1275"/>
                <a:gd name="T12" fmla="*/ 2147483647 w 1516"/>
                <a:gd name="T13" fmla="*/ 2147483647 h 1275"/>
                <a:gd name="T14" fmla="*/ 2147483647 w 1516"/>
                <a:gd name="T15" fmla="*/ 0 h 1275"/>
                <a:gd name="T16" fmla="*/ 2147483647 w 1516"/>
                <a:gd name="T17" fmla="*/ 2147483647 h 1275"/>
                <a:gd name="T18" fmla="*/ 2147483647 w 1516"/>
                <a:gd name="T19" fmla="*/ 2147483647 h 1275"/>
                <a:gd name="T20" fmla="*/ 2147483647 w 1516"/>
                <a:gd name="T21" fmla="*/ 2147483647 h 1275"/>
                <a:gd name="T22" fmla="*/ 2147483647 w 1516"/>
                <a:gd name="T23" fmla="*/ 2147483647 h 1275"/>
                <a:gd name="T24" fmla="*/ 2147483647 w 1516"/>
                <a:gd name="T25" fmla="*/ 2147483647 h 1275"/>
                <a:gd name="T26" fmla="*/ 2147483647 w 1516"/>
                <a:gd name="T27" fmla="*/ 2147483647 h 1275"/>
                <a:gd name="T28" fmla="*/ 2147483647 w 1516"/>
                <a:gd name="T29" fmla="*/ 2147483647 h 1275"/>
                <a:gd name="T30" fmla="*/ 2147483647 w 1516"/>
                <a:gd name="T31" fmla="*/ 2147483647 h 1275"/>
                <a:gd name="T32" fmla="*/ 2147483647 w 1516"/>
                <a:gd name="T33" fmla="*/ 2147483647 h 1275"/>
                <a:gd name="T34" fmla="*/ 2147483647 w 1516"/>
                <a:gd name="T35" fmla="*/ 2147483647 h 1275"/>
                <a:gd name="T36" fmla="*/ 2147483647 w 1516"/>
                <a:gd name="T37" fmla="*/ 2147483647 h 1275"/>
                <a:gd name="T38" fmla="*/ 2147483647 w 1516"/>
                <a:gd name="T39" fmla="*/ 2147483647 h 1275"/>
                <a:gd name="T40" fmla="*/ 2147483647 w 1516"/>
                <a:gd name="T41" fmla="*/ 2147483647 h 1275"/>
                <a:gd name="T42" fmla="*/ 2147483647 w 1516"/>
                <a:gd name="T43" fmla="*/ 2147483647 h 1275"/>
                <a:gd name="T44" fmla="*/ 2147483647 w 1516"/>
                <a:gd name="T45" fmla="*/ 2147483647 h 1275"/>
                <a:gd name="T46" fmla="*/ 2147483647 w 1516"/>
                <a:gd name="T47" fmla="*/ 2147483647 h 1275"/>
                <a:gd name="T48" fmla="*/ 2147483647 w 1516"/>
                <a:gd name="T49" fmla="*/ 2147483647 h 1275"/>
                <a:gd name="T50" fmla="*/ 2147483647 w 1516"/>
                <a:gd name="T51" fmla="*/ 2147483647 h 1275"/>
                <a:gd name="T52" fmla="*/ 2147483647 w 1516"/>
                <a:gd name="T53" fmla="*/ 2147483647 h 1275"/>
                <a:gd name="T54" fmla="*/ 2147483647 w 1516"/>
                <a:gd name="T55" fmla="*/ 2147483647 h 1275"/>
                <a:gd name="T56" fmla="*/ 2147483647 w 1516"/>
                <a:gd name="T57" fmla="*/ 2147483647 h 1275"/>
                <a:gd name="T58" fmla="*/ 2147483647 w 1516"/>
                <a:gd name="T59" fmla="*/ 2147483647 h 1275"/>
                <a:gd name="T60" fmla="*/ 2147483647 w 1516"/>
                <a:gd name="T61" fmla="*/ 2147483647 h 12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6"/>
                <a:gd name="T94" fmla="*/ 0 h 1275"/>
                <a:gd name="T95" fmla="*/ 1516 w 1516"/>
                <a:gd name="T96" fmla="*/ 1275 h 12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6" h="1275">
                  <a:moveTo>
                    <a:pt x="70" y="582"/>
                  </a:moveTo>
                  <a:lnTo>
                    <a:pt x="64" y="517"/>
                  </a:lnTo>
                  <a:lnTo>
                    <a:pt x="0" y="459"/>
                  </a:lnTo>
                  <a:lnTo>
                    <a:pt x="15" y="332"/>
                  </a:lnTo>
                  <a:lnTo>
                    <a:pt x="187" y="317"/>
                  </a:lnTo>
                  <a:lnTo>
                    <a:pt x="203" y="194"/>
                  </a:lnTo>
                  <a:lnTo>
                    <a:pt x="480" y="10"/>
                  </a:lnTo>
                  <a:lnTo>
                    <a:pt x="564" y="0"/>
                  </a:lnTo>
                  <a:lnTo>
                    <a:pt x="735" y="145"/>
                  </a:lnTo>
                  <a:lnTo>
                    <a:pt x="670" y="200"/>
                  </a:lnTo>
                  <a:lnTo>
                    <a:pt x="693" y="387"/>
                  </a:lnTo>
                  <a:lnTo>
                    <a:pt x="929" y="620"/>
                  </a:lnTo>
                  <a:lnTo>
                    <a:pt x="1058" y="614"/>
                  </a:lnTo>
                  <a:lnTo>
                    <a:pt x="1080" y="716"/>
                  </a:lnTo>
                  <a:lnTo>
                    <a:pt x="1225" y="749"/>
                  </a:lnTo>
                  <a:lnTo>
                    <a:pt x="1435" y="877"/>
                  </a:lnTo>
                  <a:lnTo>
                    <a:pt x="1509" y="987"/>
                  </a:lnTo>
                  <a:lnTo>
                    <a:pt x="1516" y="1072"/>
                  </a:lnTo>
                  <a:lnTo>
                    <a:pt x="1397" y="1169"/>
                  </a:lnTo>
                  <a:lnTo>
                    <a:pt x="1370" y="1259"/>
                  </a:lnTo>
                  <a:lnTo>
                    <a:pt x="1364" y="1265"/>
                  </a:lnTo>
                  <a:lnTo>
                    <a:pt x="1113" y="1275"/>
                  </a:lnTo>
                  <a:lnTo>
                    <a:pt x="757" y="953"/>
                  </a:lnTo>
                  <a:lnTo>
                    <a:pt x="532" y="1007"/>
                  </a:lnTo>
                  <a:lnTo>
                    <a:pt x="445" y="968"/>
                  </a:lnTo>
                  <a:lnTo>
                    <a:pt x="445" y="866"/>
                  </a:lnTo>
                  <a:lnTo>
                    <a:pt x="500" y="807"/>
                  </a:lnTo>
                  <a:lnTo>
                    <a:pt x="471" y="735"/>
                  </a:lnTo>
                  <a:lnTo>
                    <a:pt x="161" y="726"/>
                  </a:lnTo>
                  <a:lnTo>
                    <a:pt x="138" y="574"/>
                  </a:lnTo>
                  <a:lnTo>
                    <a:pt x="70" y="582"/>
                  </a:lnTo>
                  <a:close/>
                </a:path>
              </a:pathLst>
            </a:custGeom>
            <a:solidFill>
              <a:schemeClr val="accent2"/>
            </a:solidFill>
            <a:ln w="0">
              <a:solidFill>
                <a:srgbClr val="CCECFF"/>
              </a:solidFill>
              <a:round/>
              <a:headEnd/>
              <a:tailEnd/>
            </a:ln>
          </p:spPr>
          <p:txBody>
            <a:bodyPr/>
            <a:lstStyle/>
            <a:p>
              <a:endParaRPr lang="ru-RU"/>
            </a:p>
          </p:txBody>
        </p:sp>
        <p:sp>
          <p:nvSpPr>
            <p:cNvPr id="4124" name="Freeform 27"/>
            <p:cNvSpPr>
              <a:spLocks noChangeAspect="1"/>
            </p:cNvSpPr>
            <p:nvPr/>
          </p:nvSpPr>
          <p:spPr bwMode="auto">
            <a:xfrm>
              <a:off x="3006725" y="3198813"/>
              <a:ext cx="501650" cy="496887"/>
            </a:xfrm>
            <a:custGeom>
              <a:avLst/>
              <a:gdLst>
                <a:gd name="T0" fmla="*/ 2147483647 w 1259"/>
                <a:gd name="T1" fmla="*/ 2147483647 h 1418"/>
                <a:gd name="T2" fmla="*/ 2147483647 w 1259"/>
                <a:gd name="T3" fmla="*/ 2147483647 h 1418"/>
                <a:gd name="T4" fmla="*/ 2147483647 w 1259"/>
                <a:gd name="T5" fmla="*/ 2147483647 h 1418"/>
                <a:gd name="T6" fmla="*/ 2147483647 w 1259"/>
                <a:gd name="T7" fmla="*/ 2147483647 h 1418"/>
                <a:gd name="T8" fmla="*/ 2147483647 w 1259"/>
                <a:gd name="T9" fmla="*/ 2147483647 h 1418"/>
                <a:gd name="T10" fmla="*/ 2147483647 w 1259"/>
                <a:gd name="T11" fmla="*/ 2147483647 h 1418"/>
                <a:gd name="T12" fmla="*/ 2147483647 w 1259"/>
                <a:gd name="T13" fmla="*/ 2147483647 h 1418"/>
                <a:gd name="T14" fmla="*/ 2147483647 w 1259"/>
                <a:gd name="T15" fmla="*/ 2147483647 h 1418"/>
                <a:gd name="T16" fmla="*/ 2147483647 w 1259"/>
                <a:gd name="T17" fmla="*/ 2147483647 h 1418"/>
                <a:gd name="T18" fmla="*/ 2147483647 w 1259"/>
                <a:gd name="T19" fmla="*/ 2147483647 h 1418"/>
                <a:gd name="T20" fmla="*/ 2147483647 w 1259"/>
                <a:gd name="T21" fmla="*/ 2147483647 h 1418"/>
                <a:gd name="T22" fmla="*/ 2147483647 w 1259"/>
                <a:gd name="T23" fmla="*/ 2147483647 h 1418"/>
                <a:gd name="T24" fmla="*/ 2147483647 w 1259"/>
                <a:gd name="T25" fmla="*/ 2147483647 h 1418"/>
                <a:gd name="T26" fmla="*/ 2147483647 w 1259"/>
                <a:gd name="T27" fmla="*/ 2147483647 h 1418"/>
                <a:gd name="T28" fmla="*/ 2147483647 w 1259"/>
                <a:gd name="T29" fmla="*/ 2147483647 h 1418"/>
                <a:gd name="T30" fmla="*/ 0 w 1259"/>
                <a:gd name="T31" fmla="*/ 2147483647 h 1418"/>
                <a:gd name="T32" fmla="*/ 2147483647 w 1259"/>
                <a:gd name="T33" fmla="*/ 2147483647 h 1418"/>
                <a:gd name="T34" fmla="*/ 2147483647 w 1259"/>
                <a:gd name="T35" fmla="*/ 2147483647 h 1418"/>
                <a:gd name="T36" fmla="*/ 2147483647 w 1259"/>
                <a:gd name="T37" fmla="*/ 2147483647 h 1418"/>
                <a:gd name="T38" fmla="*/ 2147483647 w 1259"/>
                <a:gd name="T39" fmla="*/ 2147483647 h 1418"/>
                <a:gd name="T40" fmla="*/ 2147483647 w 1259"/>
                <a:gd name="T41" fmla="*/ 2147483647 h 1418"/>
                <a:gd name="T42" fmla="*/ 2147483647 w 1259"/>
                <a:gd name="T43" fmla="*/ 2147483647 h 1418"/>
                <a:gd name="T44" fmla="*/ 2147483647 w 1259"/>
                <a:gd name="T45" fmla="*/ 2147483647 h 1418"/>
                <a:gd name="T46" fmla="*/ 2147483647 w 1259"/>
                <a:gd name="T47" fmla="*/ 2147483647 h 1418"/>
                <a:gd name="T48" fmla="*/ 2147483647 w 1259"/>
                <a:gd name="T49" fmla="*/ 2147483647 h 1418"/>
                <a:gd name="T50" fmla="*/ 2147483647 w 1259"/>
                <a:gd name="T51" fmla="*/ 2147483647 h 1418"/>
                <a:gd name="T52" fmla="*/ 2147483647 w 1259"/>
                <a:gd name="T53" fmla="*/ 2147483647 h 1418"/>
                <a:gd name="T54" fmla="*/ 2147483647 w 1259"/>
                <a:gd name="T55" fmla="*/ 0 h 1418"/>
                <a:gd name="T56" fmla="*/ 2147483647 w 1259"/>
                <a:gd name="T57" fmla="*/ 2147483647 h 1418"/>
                <a:gd name="T58" fmla="*/ 2147483647 w 1259"/>
                <a:gd name="T59" fmla="*/ 2147483647 h 1418"/>
                <a:gd name="T60" fmla="*/ 2147483647 w 1259"/>
                <a:gd name="T61" fmla="*/ 2147483647 h 1418"/>
                <a:gd name="T62" fmla="*/ 2147483647 w 1259"/>
                <a:gd name="T63" fmla="*/ 2147483647 h 1418"/>
                <a:gd name="T64" fmla="*/ 2147483647 w 1259"/>
                <a:gd name="T65" fmla="*/ 2147483647 h 1418"/>
                <a:gd name="T66" fmla="*/ 2147483647 w 1259"/>
                <a:gd name="T67" fmla="*/ 2147483647 h 1418"/>
                <a:gd name="T68" fmla="*/ 2147483647 w 1259"/>
                <a:gd name="T69" fmla="*/ 2147483647 h 1418"/>
                <a:gd name="T70" fmla="*/ 2147483647 w 1259"/>
                <a:gd name="T71" fmla="*/ 2147483647 h 1418"/>
                <a:gd name="T72" fmla="*/ 2147483647 w 1259"/>
                <a:gd name="T73" fmla="*/ 2147483647 h 1418"/>
                <a:gd name="T74" fmla="*/ 2147483647 w 1259"/>
                <a:gd name="T75" fmla="*/ 2147483647 h 1418"/>
                <a:gd name="T76" fmla="*/ 2147483647 w 1259"/>
                <a:gd name="T77" fmla="*/ 2147483647 h 1418"/>
                <a:gd name="T78" fmla="*/ 2147483647 w 1259"/>
                <a:gd name="T79" fmla="*/ 2147483647 h 1418"/>
                <a:gd name="T80" fmla="*/ 2147483647 w 1259"/>
                <a:gd name="T81" fmla="*/ 2147483647 h 14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9"/>
                <a:gd name="T124" fmla="*/ 0 h 1418"/>
                <a:gd name="T125" fmla="*/ 1259 w 1259"/>
                <a:gd name="T126" fmla="*/ 1418 h 14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9" h="1418">
                  <a:moveTo>
                    <a:pt x="1104" y="1047"/>
                  </a:moveTo>
                  <a:lnTo>
                    <a:pt x="1023" y="1062"/>
                  </a:lnTo>
                  <a:lnTo>
                    <a:pt x="952" y="1079"/>
                  </a:lnTo>
                  <a:lnTo>
                    <a:pt x="894" y="975"/>
                  </a:lnTo>
                  <a:lnTo>
                    <a:pt x="791" y="949"/>
                  </a:lnTo>
                  <a:lnTo>
                    <a:pt x="717" y="1111"/>
                  </a:lnTo>
                  <a:lnTo>
                    <a:pt x="597" y="1149"/>
                  </a:lnTo>
                  <a:lnTo>
                    <a:pt x="564" y="1265"/>
                  </a:lnTo>
                  <a:lnTo>
                    <a:pt x="436" y="1418"/>
                  </a:lnTo>
                  <a:lnTo>
                    <a:pt x="411" y="1265"/>
                  </a:lnTo>
                  <a:lnTo>
                    <a:pt x="362" y="1249"/>
                  </a:lnTo>
                  <a:lnTo>
                    <a:pt x="356" y="1214"/>
                  </a:lnTo>
                  <a:lnTo>
                    <a:pt x="329" y="1104"/>
                  </a:lnTo>
                  <a:lnTo>
                    <a:pt x="362" y="998"/>
                  </a:lnTo>
                  <a:lnTo>
                    <a:pt x="161" y="981"/>
                  </a:lnTo>
                  <a:lnTo>
                    <a:pt x="0" y="884"/>
                  </a:lnTo>
                  <a:lnTo>
                    <a:pt x="10" y="862"/>
                  </a:lnTo>
                  <a:lnTo>
                    <a:pt x="55" y="755"/>
                  </a:lnTo>
                  <a:lnTo>
                    <a:pt x="194" y="782"/>
                  </a:lnTo>
                  <a:lnTo>
                    <a:pt x="258" y="697"/>
                  </a:lnTo>
                  <a:lnTo>
                    <a:pt x="161" y="572"/>
                  </a:lnTo>
                  <a:lnTo>
                    <a:pt x="258" y="498"/>
                  </a:lnTo>
                  <a:lnTo>
                    <a:pt x="403" y="491"/>
                  </a:lnTo>
                  <a:lnTo>
                    <a:pt x="452" y="278"/>
                  </a:lnTo>
                  <a:lnTo>
                    <a:pt x="458" y="272"/>
                  </a:lnTo>
                  <a:lnTo>
                    <a:pt x="485" y="182"/>
                  </a:lnTo>
                  <a:lnTo>
                    <a:pt x="604" y="85"/>
                  </a:lnTo>
                  <a:lnTo>
                    <a:pt x="597" y="0"/>
                  </a:lnTo>
                  <a:lnTo>
                    <a:pt x="749" y="30"/>
                  </a:lnTo>
                  <a:lnTo>
                    <a:pt x="755" y="184"/>
                  </a:lnTo>
                  <a:lnTo>
                    <a:pt x="636" y="362"/>
                  </a:lnTo>
                  <a:lnTo>
                    <a:pt x="646" y="588"/>
                  </a:lnTo>
                  <a:lnTo>
                    <a:pt x="727" y="594"/>
                  </a:lnTo>
                  <a:lnTo>
                    <a:pt x="791" y="523"/>
                  </a:lnTo>
                  <a:lnTo>
                    <a:pt x="958" y="530"/>
                  </a:lnTo>
                  <a:lnTo>
                    <a:pt x="1001" y="568"/>
                  </a:lnTo>
                  <a:lnTo>
                    <a:pt x="1139" y="545"/>
                  </a:lnTo>
                  <a:lnTo>
                    <a:pt x="1145" y="600"/>
                  </a:lnTo>
                  <a:lnTo>
                    <a:pt x="1259" y="665"/>
                  </a:lnTo>
                  <a:lnTo>
                    <a:pt x="1136" y="795"/>
                  </a:lnTo>
                  <a:lnTo>
                    <a:pt x="1104" y="1047"/>
                  </a:lnTo>
                  <a:close/>
                </a:path>
              </a:pathLst>
            </a:custGeom>
            <a:solidFill>
              <a:schemeClr val="accent2"/>
            </a:solidFill>
            <a:ln w="0">
              <a:solidFill>
                <a:srgbClr val="CCECFF"/>
              </a:solidFill>
              <a:round/>
              <a:headEnd/>
              <a:tailEnd/>
            </a:ln>
          </p:spPr>
          <p:txBody>
            <a:bodyPr/>
            <a:lstStyle/>
            <a:p>
              <a:endParaRPr lang="ru-RU"/>
            </a:p>
          </p:txBody>
        </p:sp>
        <p:sp>
          <p:nvSpPr>
            <p:cNvPr id="4125" name="Freeform 28"/>
            <p:cNvSpPr>
              <a:spLocks noChangeAspect="1"/>
            </p:cNvSpPr>
            <p:nvPr/>
          </p:nvSpPr>
          <p:spPr bwMode="auto">
            <a:xfrm>
              <a:off x="3178175" y="3530600"/>
              <a:ext cx="242888" cy="254000"/>
            </a:xfrm>
            <a:custGeom>
              <a:avLst/>
              <a:gdLst>
                <a:gd name="T0" fmla="*/ 2147483647 w 603"/>
                <a:gd name="T1" fmla="*/ 2147483647 h 726"/>
                <a:gd name="T2" fmla="*/ 2147483647 w 603"/>
                <a:gd name="T3" fmla="*/ 2147483647 h 726"/>
                <a:gd name="T4" fmla="*/ 2147483647 w 603"/>
                <a:gd name="T5" fmla="*/ 2147483647 h 726"/>
                <a:gd name="T6" fmla="*/ 2147483647 w 603"/>
                <a:gd name="T7" fmla="*/ 2147483647 h 726"/>
                <a:gd name="T8" fmla="*/ 2147483647 w 603"/>
                <a:gd name="T9" fmla="*/ 2147483647 h 726"/>
                <a:gd name="T10" fmla="*/ 2147483647 w 603"/>
                <a:gd name="T11" fmla="*/ 2147483647 h 726"/>
                <a:gd name="T12" fmla="*/ 2147483647 w 603"/>
                <a:gd name="T13" fmla="*/ 2147483647 h 726"/>
                <a:gd name="T14" fmla="*/ 2147483647 w 603"/>
                <a:gd name="T15" fmla="*/ 2147483647 h 726"/>
                <a:gd name="T16" fmla="*/ 2147483647 w 603"/>
                <a:gd name="T17" fmla="*/ 2147483647 h 726"/>
                <a:gd name="T18" fmla="*/ 2147483647 w 603"/>
                <a:gd name="T19" fmla="*/ 2147483647 h 726"/>
                <a:gd name="T20" fmla="*/ 2147483647 w 603"/>
                <a:gd name="T21" fmla="*/ 2147483647 h 726"/>
                <a:gd name="T22" fmla="*/ 0 w 603"/>
                <a:gd name="T23" fmla="*/ 2147483647 h 726"/>
                <a:gd name="T24" fmla="*/ 2147483647 w 603"/>
                <a:gd name="T25" fmla="*/ 2147483647 h 726"/>
                <a:gd name="T26" fmla="*/ 2147483647 w 603"/>
                <a:gd name="T27" fmla="*/ 2147483647 h 726"/>
                <a:gd name="T28" fmla="*/ 2147483647 w 603"/>
                <a:gd name="T29" fmla="*/ 2147483647 h 726"/>
                <a:gd name="T30" fmla="*/ 2147483647 w 603"/>
                <a:gd name="T31" fmla="*/ 0 h 726"/>
                <a:gd name="T32" fmla="*/ 2147483647 w 603"/>
                <a:gd name="T33" fmla="*/ 2147483647 h 726"/>
                <a:gd name="T34" fmla="*/ 2147483647 w 603"/>
                <a:gd name="T35" fmla="*/ 2147483647 h 726"/>
                <a:gd name="T36" fmla="*/ 2147483647 w 603"/>
                <a:gd name="T37" fmla="*/ 2147483647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3"/>
                <a:gd name="T58" fmla="*/ 0 h 726"/>
                <a:gd name="T59" fmla="*/ 603 w 603"/>
                <a:gd name="T60" fmla="*/ 726 h 7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3" h="726">
                  <a:moveTo>
                    <a:pt x="587" y="113"/>
                  </a:moveTo>
                  <a:lnTo>
                    <a:pt x="603" y="268"/>
                  </a:lnTo>
                  <a:lnTo>
                    <a:pt x="539" y="306"/>
                  </a:lnTo>
                  <a:lnTo>
                    <a:pt x="548" y="461"/>
                  </a:lnTo>
                  <a:lnTo>
                    <a:pt x="355" y="510"/>
                  </a:lnTo>
                  <a:lnTo>
                    <a:pt x="435" y="607"/>
                  </a:lnTo>
                  <a:lnTo>
                    <a:pt x="284" y="713"/>
                  </a:lnTo>
                  <a:lnTo>
                    <a:pt x="264" y="726"/>
                  </a:lnTo>
                  <a:lnTo>
                    <a:pt x="248" y="543"/>
                  </a:lnTo>
                  <a:lnTo>
                    <a:pt x="145" y="533"/>
                  </a:lnTo>
                  <a:lnTo>
                    <a:pt x="136" y="597"/>
                  </a:lnTo>
                  <a:lnTo>
                    <a:pt x="0" y="469"/>
                  </a:lnTo>
                  <a:lnTo>
                    <a:pt x="128" y="316"/>
                  </a:lnTo>
                  <a:lnTo>
                    <a:pt x="161" y="200"/>
                  </a:lnTo>
                  <a:lnTo>
                    <a:pt x="281" y="162"/>
                  </a:lnTo>
                  <a:lnTo>
                    <a:pt x="355" y="0"/>
                  </a:lnTo>
                  <a:lnTo>
                    <a:pt x="458" y="26"/>
                  </a:lnTo>
                  <a:lnTo>
                    <a:pt x="516" y="130"/>
                  </a:lnTo>
                  <a:lnTo>
                    <a:pt x="587" y="113"/>
                  </a:lnTo>
                  <a:close/>
                </a:path>
              </a:pathLst>
            </a:custGeom>
            <a:solidFill>
              <a:schemeClr val="accent2"/>
            </a:solidFill>
            <a:ln w="0">
              <a:solidFill>
                <a:srgbClr val="CCECFF"/>
              </a:solidFill>
              <a:round/>
              <a:headEnd/>
              <a:tailEnd/>
            </a:ln>
          </p:spPr>
          <p:txBody>
            <a:bodyPr/>
            <a:lstStyle/>
            <a:p>
              <a:endParaRPr lang="ru-RU"/>
            </a:p>
          </p:txBody>
        </p:sp>
        <p:sp>
          <p:nvSpPr>
            <p:cNvPr id="4126" name="Freeform 29"/>
            <p:cNvSpPr>
              <a:spLocks noChangeAspect="1"/>
            </p:cNvSpPr>
            <p:nvPr/>
          </p:nvSpPr>
          <p:spPr bwMode="auto">
            <a:xfrm>
              <a:off x="2905125" y="3624263"/>
              <a:ext cx="388938" cy="263525"/>
            </a:xfrm>
            <a:custGeom>
              <a:avLst/>
              <a:gdLst>
                <a:gd name="T0" fmla="*/ 2147483647 w 971"/>
                <a:gd name="T1" fmla="*/ 0 h 751"/>
                <a:gd name="T2" fmla="*/ 2147483647 w 971"/>
                <a:gd name="T3" fmla="*/ 2147483647 h 751"/>
                <a:gd name="T4" fmla="*/ 2147483647 w 971"/>
                <a:gd name="T5" fmla="*/ 2147483647 h 751"/>
                <a:gd name="T6" fmla="*/ 2147483647 w 971"/>
                <a:gd name="T7" fmla="*/ 2147483647 h 751"/>
                <a:gd name="T8" fmla="*/ 0 w 971"/>
                <a:gd name="T9" fmla="*/ 2147483647 h 751"/>
                <a:gd name="T10" fmla="*/ 2147483647 w 971"/>
                <a:gd name="T11" fmla="*/ 2147483647 h 751"/>
                <a:gd name="T12" fmla="*/ 2147483647 w 971"/>
                <a:gd name="T13" fmla="*/ 2147483647 h 751"/>
                <a:gd name="T14" fmla="*/ 2147483647 w 971"/>
                <a:gd name="T15" fmla="*/ 2147483647 h 751"/>
                <a:gd name="T16" fmla="*/ 2147483647 w 971"/>
                <a:gd name="T17" fmla="*/ 2147483647 h 751"/>
                <a:gd name="T18" fmla="*/ 2147483647 w 971"/>
                <a:gd name="T19" fmla="*/ 2147483647 h 751"/>
                <a:gd name="T20" fmla="*/ 2147483647 w 971"/>
                <a:gd name="T21" fmla="*/ 2147483647 h 751"/>
                <a:gd name="T22" fmla="*/ 2147483647 w 971"/>
                <a:gd name="T23" fmla="*/ 2147483647 h 751"/>
                <a:gd name="T24" fmla="*/ 2147483647 w 971"/>
                <a:gd name="T25" fmla="*/ 2147483647 h 751"/>
                <a:gd name="T26" fmla="*/ 2147483647 w 971"/>
                <a:gd name="T27" fmla="*/ 2147483647 h 751"/>
                <a:gd name="T28" fmla="*/ 2147483647 w 971"/>
                <a:gd name="T29" fmla="*/ 2147483647 h 751"/>
                <a:gd name="T30" fmla="*/ 2147483647 w 971"/>
                <a:gd name="T31" fmla="*/ 2147483647 h 751"/>
                <a:gd name="T32" fmla="*/ 2147483647 w 971"/>
                <a:gd name="T33" fmla="*/ 2147483647 h 751"/>
                <a:gd name="T34" fmla="*/ 2147483647 w 971"/>
                <a:gd name="T35" fmla="*/ 2147483647 h 751"/>
                <a:gd name="T36" fmla="*/ 2147483647 w 971"/>
                <a:gd name="T37" fmla="*/ 2147483647 h 751"/>
                <a:gd name="T38" fmla="*/ 2147483647 w 971"/>
                <a:gd name="T39" fmla="*/ 2147483647 h 751"/>
                <a:gd name="T40" fmla="*/ 2147483647 w 971"/>
                <a:gd name="T41" fmla="*/ 2147483647 h 751"/>
                <a:gd name="T42" fmla="*/ 2147483647 w 971"/>
                <a:gd name="T43" fmla="*/ 2147483647 h 751"/>
                <a:gd name="T44" fmla="*/ 2147483647 w 971"/>
                <a:gd name="T45" fmla="*/ 2147483647 h 751"/>
                <a:gd name="T46" fmla="*/ 2147483647 w 971"/>
                <a:gd name="T47" fmla="*/ 0 h 7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1"/>
                <a:gd name="T73" fmla="*/ 0 h 751"/>
                <a:gd name="T74" fmla="*/ 971 w 971"/>
                <a:gd name="T75" fmla="*/ 751 h 7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1" h="751">
                  <a:moveTo>
                    <a:pt x="607" y="0"/>
                  </a:moveTo>
                  <a:lnTo>
                    <a:pt x="251" y="26"/>
                  </a:lnTo>
                  <a:lnTo>
                    <a:pt x="128" y="90"/>
                  </a:lnTo>
                  <a:lnTo>
                    <a:pt x="128" y="149"/>
                  </a:lnTo>
                  <a:lnTo>
                    <a:pt x="0" y="213"/>
                  </a:lnTo>
                  <a:lnTo>
                    <a:pt x="96" y="310"/>
                  </a:lnTo>
                  <a:lnTo>
                    <a:pt x="236" y="325"/>
                  </a:lnTo>
                  <a:lnTo>
                    <a:pt x="268" y="455"/>
                  </a:lnTo>
                  <a:lnTo>
                    <a:pt x="306" y="526"/>
                  </a:lnTo>
                  <a:lnTo>
                    <a:pt x="467" y="526"/>
                  </a:lnTo>
                  <a:lnTo>
                    <a:pt x="594" y="690"/>
                  </a:lnTo>
                  <a:lnTo>
                    <a:pt x="703" y="751"/>
                  </a:lnTo>
                  <a:lnTo>
                    <a:pt x="806" y="681"/>
                  </a:lnTo>
                  <a:lnTo>
                    <a:pt x="790" y="584"/>
                  </a:lnTo>
                  <a:lnTo>
                    <a:pt x="951" y="584"/>
                  </a:lnTo>
                  <a:lnTo>
                    <a:pt x="971" y="448"/>
                  </a:lnTo>
                  <a:lnTo>
                    <a:pt x="951" y="461"/>
                  </a:lnTo>
                  <a:lnTo>
                    <a:pt x="935" y="278"/>
                  </a:lnTo>
                  <a:lnTo>
                    <a:pt x="832" y="268"/>
                  </a:lnTo>
                  <a:lnTo>
                    <a:pt x="823" y="332"/>
                  </a:lnTo>
                  <a:lnTo>
                    <a:pt x="687" y="204"/>
                  </a:lnTo>
                  <a:lnTo>
                    <a:pt x="662" y="51"/>
                  </a:lnTo>
                  <a:lnTo>
                    <a:pt x="613" y="35"/>
                  </a:lnTo>
                  <a:lnTo>
                    <a:pt x="607" y="0"/>
                  </a:lnTo>
                  <a:close/>
                </a:path>
              </a:pathLst>
            </a:custGeom>
            <a:solidFill>
              <a:schemeClr val="accent2"/>
            </a:solidFill>
            <a:ln w="0">
              <a:solidFill>
                <a:srgbClr val="CCECFF"/>
              </a:solidFill>
              <a:round/>
              <a:headEnd/>
              <a:tailEnd/>
            </a:ln>
          </p:spPr>
          <p:txBody>
            <a:bodyPr/>
            <a:lstStyle/>
            <a:p>
              <a:endParaRPr lang="ru-RU"/>
            </a:p>
          </p:txBody>
        </p:sp>
        <p:sp>
          <p:nvSpPr>
            <p:cNvPr id="4127" name="Freeform 30"/>
            <p:cNvSpPr>
              <a:spLocks noChangeAspect="1"/>
            </p:cNvSpPr>
            <p:nvPr/>
          </p:nvSpPr>
          <p:spPr bwMode="auto">
            <a:xfrm>
              <a:off x="2925763" y="3486150"/>
              <a:ext cx="225425" cy="146050"/>
            </a:xfrm>
            <a:custGeom>
              <a:avLst/>
              <a:gdLst>
                <a:gd name="T0" fmla="*/ 2147483647 w 565"/>
                <a:gd name="T1" fmla="*/ 2147483647 h 420"/>
                <a:gd name="T2" fmla="*/ 2147483647 w 565"/>
                <a:gd name="T3" fmla="*/ 2147483647 h 420"/>
                <a:gd name="T4" fmla="*/ 2147483647 w 565"/>
                <a:gd name="T5" fmla="*/ 2147483647 h 420"/>
                <a:gd name="T6" fmla="*/ 0 w 565"/>
                <a:gd name="T7" fmla="*/ 2147483647 h 420"/>
                <a:gd name="T8" fmla="*/ 0 w 565"/>
                <a:gd name="T9" fmla="*/ 2147483647 h 420"/>
                <a:gd name="T10" fmla="*/ 2147483647 w 565"/>
                <a:gd name="T11" fmla="*/ 0 h 420"/>
                <a:gd name="T12" fmla="*/ 2147483647 w 565"/>
                <a:gd name="T13" fmla="*/ 2147483647 h 420"/>
                <a:gd name="T14" fmla="*/ 2147483647 w 565"/>
                <a:gd name="T15" fmla="*/ 2147483647 h 420"/>
                <a:gd name="T16" fmla="*/ 2147483647 w 565"/>
                <a:gd name="T17" fmla="*/ 2147483647 h 420"/>
                <a:gd name="T18" fmla="*/ 2147483647 w 565"/>
                <a:gd name="T19" fmla="*/ 2147483647 h 420"/>
                <a:gd name="T20" fmla="*/ 2147483647 w 565"/>
                <a:gd name="T21" fmla="*/ 2147483647 h 420"/>
                <a:gd name="T22" fmla="*/ 2147483647 w 565"/>
                <a:gd name="T23" fmla="*/ 2147483647 h 420"/>
                <a:gd name="T24" fmla="*/ 2147483647 w 565"/>
                <a:gd name="T25" fmla="*/ 2147483647 h 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5"/>
                <a:gd name="T40" fmla="*/ 0 h 420"/>
                <a:gd name="T41" fmla="*/ 565 w 565"/>
                <a:gd name="T42" fmla="*/ 420 h 4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5" h="420">
                  <a:moveTo>
                    <a:pt x="203" y="420"/>
                  </a:moveTo>
                  <a:lnTo>
                    <a:pt x="120" y="310"/>
                  </a:lnTo>
                  <a:lnTo>
                    <a:pt x="120" y="229"/>
                  </a:lnTo>
                  <a:lnTo>
                    <a:pt x="0" y="219"/>
                  </a:lnTo>
                  <a:lnTo>
                    <a:pt x="0" y="64"/>
                  </a:lnTo>
                  <a:lnTo>
                    <a:pt x="107" y="0"/>
                  </a:lnTo>
                  <a:lnTo>
                    <a:pt x="213" y="42"/>
                  </a:lnTo>
                  <a:lnTo>
                    <a:pt x="203" y="64"/>
                  </a:lnTo>
                  <a:lnTo>
                    <a:pt x="364" y="161"/>
                  </a:lnTo>
                  <a:lnTo>
                    <a:pt x="565" y="178"/>
                  </a:lnTo>
                  <a:lnTo>
                    <a:pt x="532" y="284"/>
                  </a:lnTo>
                  <a:lnTo>
                    <a:pt x="559" y="394"/>
                  </a:lnTo>
                  <a:lnTo>
                    <a:pt x="203" y="420"/>
                  </a:lnTo>
                  <a:close/>
                </a:path>
              </a:pathLst>
            </a:custGeom>
            <a:solidFill>
              <a:schemeClr val="accent2"/>
            </a:solidFill>
            <a:ln w="0">
              <a:solidFill>
                <a:srgbClr val="CCECFF"/>
              </a:solidFill>
              <a:round/>
              <a:headEnd/>
              <a:tailEnd/>
            </a:ln>
          </p:spPr>
          <p:txBody>
            <a:bodyPr/>
            <a:lstStyle/>
            <a:p>
              <a:endParaRPr lang="ru-RU"/>
            </a:p>
          </p:txBody>
        </p:sp>
        <p:sp>
          <p:nvSpPr>
            <p:cNvPr id="4128" name="Freeform 31"/>
            <p:cNvSpPr>
              <a:spLocks noChangeAspect="1"/>
            </p:cNvSpPr>
            <p:nvPr/>
          </p:nvSpPr>
          <p:spPr bwMode="auto">
            <a:xfrm>
              <a:off x="2847975" y="3562350"/>
              <a:ext cx="158750" cy="136525"/>
            </a:xfrm>
            <a:custGeom>
              <a:avLst/>
              <a:gdLst>
                <a:gd name="T0" fmla="*/ 2147483647 w 397"/>
                <a:gd name="T1" fmla="*/ 2147483647 h 388"/>
                <a:gd name="T2" fmla="*/ 2147483647 w 397"/>
                <a:gd name="T3" fmla="*/ 2147483647 h 388"/>
                <a:gd name="T4" fmla="*/ 2147483647 w 397"/>
                <a:gd name="T5" fmla="*/ 2147483647 h 388"/>
                <a:gd name="T6" fmla="*/ 2147483647 w 397"/>
                <a:gd name="T7" fmla="*/ 2147483647 h 388"/>
                <a:gd name="T8" fmla="*/ 2147483647 w 397"/>
                <a:gd name="T9" fmla="*/ 2147483647 h 388"/>
                <a:gd name="T10" fmla="*/ 0 w 397"/>
                <a:gd name="T11" fmla="*/ 2147483647 h 388"/>
                <a:gd name="T12" fmla="*/ 2147483647 w 397"/>
                <a:gd name="T13" fmla="*/ 2147483647 h 388"/>
                <a:gd name="T14" fmla="*/ 2147483647 w 397"/>
                <a:gd name="T15" fmla="*/ 2147483647 h 388"/>
                <a:gd name="T16" fmla="*/ 2147483647 w 397"/>
                <a:gd name="T17" fmla="*/ 2147483647 h 388"/>
                <a:gd name="T18" fmla="*/ 2147483647 w 397"/>
                <a:gd name="T19" fmla="*/ 0 h 388"/>
                <a:gd name="T20" fmla="*/ 2147483647 w 397"/>
                <a:gd name="T21" fmla="*/ 2147483647 h 388"/>
                <a:gd name="T22" fmla="*/ 2147483647 w 397"/>
                <a:gd name="T23" fmla="*/ 2147483647 h 388"/>
                <a:gd name="T24" fmla="*/ 2147483647 w 397"/>
                <a:gd name="T25" fmla="*/ 2147483647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7"/>
                <a:gd name="T40" fmla="*/ 0 h 388"/>
                <a:gd name="T41" fmla="*/ 397 w 397"/>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7" h="388">
                  <a:moveTo>
                    <a:pt x="397" y="201"/>
                  </a:moveTo>
                  <a:lnTo>
                    <a:pt x="274" y="265"/>
                  </a:lnTo>
                  <a:lnTo>
                    <a:pt x="274" y="324"/>
                  </a:lnTo>
                  <a:lnTo>
                    <a:pt x="146" y="388"/>
                  </a:lnTo>
                  <a:lnTo>
                    <a:pt x="13" y="333"/>
                  </a:lnTo>
                  <a:lnTo>
                    <a:pt x="0" y="330"/>
                  </a:lnTo>
                  <a:lnTo>
                    <a:pt x="17" y="184"/>
                  </a:lnTo>
                  <a:lnTo>
                    <a:pt x="107" y="110"/>
                  </a:lnTo>
                  <a:lnTo>
                    <a:pt x="107" y="33"/>
                  </a:lnTo>
                  <a:lnTo>
                    <a:pt x="194" y="0"/>
                  </a:lnTo>
                  <a:lnTo>
                    <a:pt x="314" y="10"/>
                  </a:lnTo>
                  <a:lnTo>
                    <a:pt x="314" y="91"/>
                  </a:lnTo>
                  <a:lnTo>
                    <a:pt x="397" y="201"/>
                  </a:lnTo>
                  <a:close/>
                </a:path>
              </a:pathLst>
            </a:custGeom>
            <a:solidFill>
              <a:schemeClr val="accent2"/>
            </a:solidFill>
            <a:ln w="0">
              <a:solidFill>
                <a:srgbClr val="CCECFF"/>
              </a:solidFill>
              <a:round/>
              <a:headEnd/>
              <a:tailEnd/>
            </a:ln>
          </p:spPr>
          <p:txBody>
            <a:bodyPr/>
            <a:lstStyle/>
            <a:p>
              <a:endParaRPr lang="ru-RU"/>
            </a:p>
          </p:txBody>
        </p:sp>
        <p:sp>
          <p:nvSpPr>
            <p:cNvPr id="4129" name="Freeform 32"/>
            <p:cNvSpPr>
              <a:spLocks noChangeAspect="1"/>
            </p:cNvSpPr>
            <p:nvPr/>
          </p:nvSpPr>
          <p:spPr bwMode="auto">
            <a:xfrm>
              <a:off x="2841625" y="3808413"/>
              <a:ext cx="303213" cy="215900"/>
            </a:xfrm>
            <a:custGeom>
              <a:avLst/>
              <a:gdLst>
                <a:gd name="T0" fmla="*/ 2147483647 w 755"/>
                <a:gd name="T1" fmla="*/ 0 h 613"/>
                <a:gd name="T2" fmla="*/ 2147483647 w 755"/>
                <a:gd name="T3" fmla="*/ 2147483647 h 613"/>
                <a:gd name="T4" fmla="*/ 2147483647 w 755"/>
                <a:gd name="T5" fmla="*/ 2147483647 h 613"/>
                <a:gd name="T6" fmla="*/ 2147483647 w 755"/>
                <a:gd name="T7" fmla="*/ 2147483647 h 613"/>
                <a:gd name="T8" fmla="*/ 0 w 755"/>
                <a:gd name="T9" fmla="*/ 2147483647 h 613"/>
                <a:gd name="T10" fmla="*/ 0 w 755"/>
                <a:gd name="T11" fmla="*/ 2147483647 h 613"/>
                <a:gd name="T12" fmla="*/ 2147483647 w 755"/>
                <a:gd name="T13" fmla="*/ 2147483647 h 613"/>
                <a:gd name="T14" fmla="*/ 2147483647 w 755"/>
                <a:gd name="T15" fmla="*/ 2147483647 h 613"/>
                <a:gd name="T16" fmla="*/ 2147483647 w 755"/>
                <a:gd name="T17" fmla="*/ 2147483647 h 613"/>
                <a:gd name="T18" fmla="*/ 2147483647 w 755"/>
                <a:gd name="T19" fmla="*/ 2147483647 h 613"/>
                <a:gd name="T20" fmla="*/ 2147483647 w 755"/>
                <a:gd name="T21" fmla="*/ 2147483647 h 613"/>
                <a:gd name="T22" fmla="*/ 2147483647 w 755"/>
                <a:gd name="T23" fmla="*/ 2147483647 h 613"/>
                <a:gd name="T24" fmla="*/ 2147483647 w 755"/>
                <a:gd name="T25" fmla="*/ 2147483647 h 613"/>
                <a:gd name="T26" fmla="*/ 2147483647 w 755"/>
                <a:gd name="T27" fmla="*/ 2147483647 h 613"/>
                <a:gd name="T28" fmla="*/ 2147483647 w 755"/>
                <a:gd name="T29" fmla="*/ 2147483647 h 613"/>
                <a:gd name="T30" fmla="*/ 2147483647 w 755"/>
                <a:gd name="T31" fmla="*/ 0 h 613"/>
                <a:gd name="T32" fmla="*/ 2147483647 w 755"/>
                <a:gd name="T33" fmla="*/ 0 h 6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5"/>
                <a:gd name="T52" fmla="*/ 0 h 613"/>
                <a:gd name="T53" fmla="*/ 755 w 755"/>
                <a:gd name="T54" fmla="*/ 613 h 6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5" h="613">
                  <a:moveTo>
                    <a:pt x="467" y="0"/>
                  </a:moveTo>
                  <a:lnTo>
                    <a:pt x="299" y="113"/>
                  </a:lnTo>
                  <a:lnTo>
                    <a:pt x="209" y="26"/>
                  </a:lnTo>
                  <a:lnTo>
                    <a:pt x="26" y="16"/>
                  </a:lnTo>
                  <a:lnTo>
                    <a:pt x="0" y="161"/>
                  </a:lnTo>
                  <a:lnTo>
                    <a:pt x="0" y="242"/>
                  </a:lnTo>
                  <a:lnTo>
                    <a:pt x="74" y="339"/>
                  </a:lnTo>
                  <a:lnTo>
                    <a:pt x="161" y="461"/>
                  </a:lnTo>
                  <a:lnTo>
                    <a:pt x="164" y="613"/>
                  </a:lnTo>
                  <a:lnTo>
                    <a:pt x="299" y="613"/>
                  </a:lnTo>
                  <a:lnTo>
                    <a:pt x="365" y="509"/>
                  </a:lnTo>
                  <a:lnTo>
                    <a:pt x="516" y="467"/>
                  </a:lnTo>
                  <a:lnTo>
                    <a:pt x="548" y="348"/>
                  </a:lnTo>
                  <a:lnTo>
                    <a:pt x="660" y="306"/>
                  </a:lnTo>
                  <a:lnTo>
                    <a:pt x="755" y="164"/>
                  </a:lnTo>
                  <a:lnTo>
                    <a:pt x="628" y="0"/>
                  </a:lnTo>
                  <a:lnTo>
                    <a:pt x="467" y="0"/>
                  </a:lnTo>
                  <a:close/>
                </a:path>
              </a:pathLst>
            </a:custGeom>
            <a:solidFill>
              <a:schemeClr val="accent2"/>
            </a:solidFill>
            <a:ln w="0">
              <a:solidFill>
                <a:srgbClr val="CCECFF"/>
              </a:solidFill>
              <a:round/>
              <a:headEnd/>
              <a:tailEnd/>
            </a:ln>
          </p:spPr>
          <p:txBody>
            <a:bodyPr/>
            <a:lstStyle/>
            <a:p>
              <a:endParaRPr lang="ru-RU"/>
            </a:p>
          </p:txBody>
        </p:sp>
        <p:sp>
          <p:nvSpPr>
            <p:cNvPr id="4130" name="Freeform 33"/>
            <p:cNvSpPr>
              <a:spLocks noChangeAspect="1"/>
            </p:cNvSpPr>
            <p:nvPr/>
          </p:nvSpPr>
          <p:spPr bwMode="auto">
            <a:xfrm>
              <a:off x="2455863" y="3722688"/>
              <a:ext cx="449262" cy="384175"/>
            </a:xfrm>
            <a:custGeom>
              <a:avLst/>
              <a:gdLst>
                <a:gd name="T0" fmla="*/ 2147483647 w 1132"/>
                <a:gd name="T1" fmla="*/ 2147483647 h 1096"/>
                <a:gd name="T2" fmla="*/ 2147483647 w 1132"/>
                <a:gd name="T3" fmla="*/ 2147483647 h 1096"/>
                <a:gd name="T4" fmla="*/ 2147483647 w 1132"/>
                <a:gd name="T5" fmla="*/ 2147483647 h 1096"/>
                <a:gd name="T6" fmla="*/ 2147483647 w 1132"/>
                <a:gd name="T7" fmla="*/ 2147483647 h 1096"/>
                <a:gd name="T8" fmla="*/ 2147483647 w 1132"/>
                <a:gd name="T9" fmla="*/ 2147483647 h 1096"/>
                <a:gd name="T10" fmla="*/ 2147483647 w 1132"/>
                <a:gd name="T11" fmla="*/ 2147483647 h 1096"/>
                <a:gd name="T12" fmla="*/ 2147483647 w 1132"/>
                <a:gd name="T13" fmla="*/ 2147483647 h 1096"/>
                <a:gd name="T14" fmla="*/ 2147483647 w 1132"/>
                <a:gd name="T15" fmla="*/ 2147483647 h 1096"/>
                <a:gd name="T16" fmla="*/ 2147483647 w 1132"/>
                <a:gd name="T17" fmla="*/ 2147483647 h 1096"/>
                <a:gd name="T18" fmla="*/ 2147483647 w 1132"/>
                <a:gd name="T19" fmla="*/ 2147483647 h 1096"/>
                <a:gd name="T20" fmla="*/ 2147483647 w 1132"/>
                <a:gd name="T21" fmla="*/ 2147483647 h 1096"/>
                <a:gd name="T22" fmla="*/ 2147483647 w 1132"/>
                <a:gd name="T23" fmla="*/ 2147483647 h 1096"/>
                <a:gd name="T24" fmla="*/ 2147483647 w 1132"/>
                <a:gd name="T25" fmla="*/ 2147483647 h 1096"/>
                <a:gd name="T26" fmla="*/ 2147483647 w 1132"/>
                <a:gd name="T27" fmla="*/ 2147483647 h 1096"/>
                <a:gd name="T28" fmla="*/ 2147483647 w 1132"/>
                <a:gd name="T29" fmla="*/ 2147483647 h 1096"/>
                <a:gd name="T30" fmla="*/ 2147483647 w 1132"/>
                <a:gd name="T31" fmla="*/ 2147483647 h 1096"/>
                <a:gd name="T32" fmla="*/ 2147483647 w 1132"/>
                <a:gd name="T33" fmla="*/ 2147483647 h 1096"/>
                <a:gd name="T34" fmla="*/ 2147483647 w 1132"/>
                <a:gd name="T35" fmla="*/ 0 h 1096"/>
                <a:gd name="T36" fmla="*/ 2147483647 w 1132"/>
                <a:gd name="T37" fmla="*/ 2147483647 h 1096"/>
                <a:gd name="T38" fmla="*/ 2147483647 w 1132"/>
                <a:gd name="T39" fmla="*/ 2147483647 h 1096"/>
                <a:gd name="T40" fmla="*/ 2147483647 w 1132"/>
                <a:gd name="T41" fmla="*/ 2147483647 h 1096"/>
                <a:gd name="T42" fmla="*/ 0 w 1132"/>
                <a:gd name="T43" fmla="*/ 2147483647 h 1096"/>
                <a:gd name="T44" fmla="*/ 2147483647 w 1132"/>
                <a:gd name="T45" fmla="*/ 2147483647 h 1096"/>
                <a:gd name="T46" fmla="*/ 2147483647 w 1132"/>
                <a:gd name="T47" fmla="*/ 2147483647 h 1096"/>
                <a:gd name="T48" fmla="*/ 2147483647 w 1132"/>
                <a:gd name="T49" fmla="*/ 2147483647 h 1096"/>
                <a:gd name="T50" fmla="*/ 2147483647 w 1132"/>
                <a:gd name="T51" fmla="*/ 2147483647 h 1096"/>
                <a:gd name="T52" fmla="*/ 2147483647 w 1132"/>
                <a:gd name="T53" fmla="*/ 2147483647 h 1096"/>
                <a:gd name="T54" fmla="*/ 2147483647 w 1132"/>
                <a:gd name="T55" fmla="*/ 2147483647 h 1096"/>
                <a:gd name="T56" fmla="*/ 2147483647 w 1132"/>
                <a:gd name="T57" fmla="*/ 2147483647 h 1096"/>
                <a:gd name="T58" fmla="*/ 2147483647 w 1132"/>
                <a:gd name="T59" fmla="*/ 2147483647 h 1096"/>
                <a:gd name="T60" fmla="*/ 2147483647 w 1132"/>
                <a:gd name="T61" fmla="*/ 2147483647 h 10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2"/>
                <a:gd name="T94" fmla="*/ 0 h 1096"/>
                <a:gd name="T95" fmla="*/ 1132 w 1132"/>
                <a:gd name="T96" fmla="*/ 1096 h 10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2" h="1096">
                  <a:moveTo>
                    <a:pt x="493" y="1081"/>
                  </a:moveTo>
                  <a:lnTo>
                    <a:pt x="574" y="1096"/>
                  </a:lnTo>
                  <a:lnTo>
                    <a:pt x="606" y="984"/>
                  </a:lnTo>
                  <a:lnTo>
                    <a:pt x="864" y="903"/>
                  </a:lnTo>
                  <a:lnTo>
                    <a:pt x="1009" y="919"/>
                  </a:lnTo>
                  <a:lnTo>
                    <a:pt x="1132" y="861"/>
                  </a:lnTo>
                  <a:lnTo>
                    <a:pt x="1129" y="709"/>
                  </a:lnTo>
                  <a:lnTo>
                    <a:pt x="1042" y="587"/>
                  </a:lnTo>
                  <a:lnTo>
                    <a:pt x="968" y="490"/>
                  </a:lnTo>
                  <a:lnTo>
                    <a:pt x="968" y="409"/>
                  </a:lnTo>
                  <a:lnTo>
                    <a:pt x="790" y="409"/>
                  </a:lnTo>
                  <a:lnTo>
                    <a:pt x="725" y="338"/>
                  </a:lnTo>
                  <a:lnTo>
                    <a:pt x="638" y="257"/>
                  </a:lnTo>
                  <a:lnTo>
                    <a:pt x="542" y="257"/>
                  </a:lnTo>
                  <a:lnTo>
                    <a:pt x="428" y="119"/>
                  </a:lnTo>
                  <a:lnTo>
                    <a:pt x="348" y="119"/>
                  </a:lnTo>
                  <a:lnTo>
                    <a:pt x="241" y="6"/>
                  </a:lnTo>
                  <a:lnTo>
                    <a:pt x="186" y="0"/>
                  </a:lnTo>
                  <a:lnTo>
                    <a:pt x="90" y="80"/>
                  </a:lnTo>
                  <a:lnTo>
                    <a:pt x="16" y="68"/>
                  </a:lnTo>
                  <a:lnTo>
                    <a:pt x="10" y="216"/>
                  </a:lnTo>
                  <a:lnTo>
                    <a:pt x="0" y="216"/>
                  </a:lnTo>
                  <a:lnTo>
                    <a:pt x="10" y="344"/>
                  </a:lnTo>
                  <a:lnTo>
                    <a:pt x="252" y="441"/>
                  </a:lnTo>
                  <a:lnTo>
                    <a:pt x="258" y="581"/>
                  </a:lnTo>
                  <a:lnTo>
                    <a:pt x="186" y="619"/>
                  </a:lnTo>
                  <a:lnTo>
                    <a:pt x="267" y="661"/>
                  </a:lnTo>
                  <a:lnTo>
                    <a:pt x="413" y="709"/>
                  </a:lnTo>
                  <a:lnTo>
                    <a:pt x="413" y="797"/>
                  </a:lnTo>
                  <a:lnTo>
                    <a:pt x="436" y="857"/>
                  </a:lnTo>
                  <a:lnTo>
                    <a:pt x="493" y="1081"/>
                  </a:lnTo>
                  <a:close/>
                </a:path>
              </a:pathLst>
            </a:custGeom>
            <a:solidFill>
              <a:schemeClr val="accent2"/>
            </a:solidFill>
            <a:ln w="0">
              <a:solidFill>
                <a:srgbClr val="CCECFF"/>
              </a:solidFill>
              <a:round/>
              <a:headEnd/>
              <a:tailEnd/>
            </a:ln>
          </p:spPr>
          <p:txBody>
            <a:bodyPr/>
            <a:lstStyle/>
            <a:p>
              <a:endParaRPr lang="ru-RU"/>
            </a:p>
          </p:txBody>
        </p:sp>
        <p:sp>
          <p:nvSpPr>
            <p:cNvPr id="4131" name="Freeform 34"/>
            <p:cNvSpPr>
              <a:spLocks noChangeAspect="1"/>
            </p:cNvSpPr>
            <p:nvPr/>
          </p:nvSpPr>
          <p:spPr bwMode="auto">
            <a:xfrm>
              <a:off x="2744788" y="3679825"/>
              <a:ext cx="284162" cy="185738"/>
            </a:xfrm>
            <a:custGeom>
              <a:avLst/>
              <a:gdLst>
                <a:gd name="T0" fmla="*/ 2147483647 w 710"/>
                <a:gd name="T1" fmla="*/ 0 h 529"/>
                <a:gd name="T2" fmla="*/ 2147483647 w 710"/>
                <a:gd name="T3" fmla="*/ 2147483647 h 529"/>
                <a:gd name="T4" fmla="*/ 2147483647 w 710"/>
                <a:gd name="T5" fmla="*/ 2147483647 h 529"/>
                <a:gd name="T6" fmla="*/ 2147483647 w 710"/>
                <a:gd name="T7" fmla="*/ 2147483647 h 529"/>
                <a:gd name="T8" fmla="*/ 2147483647 w 710"/>
                <a:gd name="T9" fmla="*/ 2147483647 h 529"/>
                <a:gd name="T10" fmla="*/ 2147483647 w 710"/>
                <a:gd name="T11" fmla="*/ 2147483647 h 529"/>
                <a:gd name="T12" fmla="*/ 2147483647 w 710"/>
                <a:gd name="T13" fmla="*/ 2147483647 h 529"/>
                <a:gd name="T14" fmla="*/ 2147483647 w 710"/>
                <a:gd name="T15" fmla="*/ 2147483647 h 529"/>
                <a:gd name="T16" fmla="*/ 2147483647 w 710"/>
                <a:gd name="T17" fmla="*/ 2147483647 h 529"/>
                <a:gd name="T18" fmla="*/ 2147483647 w 710"/>
                <a:gd name="T19" fmla="*/ 2147483647 h 529"/>
                <a:gd name="T20" fmla="*/ 2147483647 w 710"/>
                <a:gd name="T21" fmla="*/ 2147483647 h 529"/>
                <a:gd name="T22" fmla="*/ 0 w 710"/>
                <a:gd name="T23" fmla="*/ 2147483647 h 529"/>
                <a:gd name="T24" fmla="*/ 2147483647 w 710"/>
                <a:gd name="T25" fmla="*/ 2147483647 h 529"/>
                <a:gd name="T26" fmla="*/ 2147483647 w 710"/>
                <a:gd name="T27" fmla="*/ 2147483647 h 529"/>
                <a:gd name="T28" fmla="*/ 2147483647 w 710"/>
                <a:gd name="T29" fmla="*/ 2147483647 h 529"/>
                <a:gd name="T30" fmla="*/ 2147483647 w 710"/>
                <a:gd name="T31" fmla="*/ 2147483647 h 529"/>
                <a:gd name="T32" fmla="*/ 2147483647 w 710"/>
                <a:gd name="T33" fmla="*/ 2147483647 h 529"/>
                <a:gd name="T34" fmla="*/ 2147483647 w 710"/>
                <a:gd name="T35" fmla="*/ 0 h 5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0"/>
                <a:gd name="T55" fmla="*/ 0 h 529"/>
                <a:gd name="T56" fmla="*/ 710 w 710"/>
                <a:gd name="T57" fmla="*/ 529 h 5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0" h="529">
                  <a:moveTo>
                    <a:pt x="271" y="0"/>
                  </a:moveTo>
                  <a:lnTo>
                    <a:pt x="404" y="55"/>
                  </a:lnTo>
                  <a:lnTo>
                    <a:pt x="500" y="152"/>
                  </a:lnTo>
                  <a:lnTo>
                    <a:pt x="640" y="167"/>
                  </a:lnTo>
                  <a:lnTo>
                    <a:pt x="672" y="297"/>
                  </a:lnTo>
                  <a:lnTo>
                    <a:pt x="710" y="368"/>
                  </a:lnTo>
                  <a:lnTo>
                    <a:pt x="542" y="481"/>
                  </a:lnTo>
                  <a:lnTo>
                    <a:pt x="452" y="394"/>
                  </a:lnTo>
                  <a:lnTo>
                    <a:pt x="269" y="384"/>
                  </a:lnTo>
                  <a:lnTo>
                    <a:pt x="243" y="529"/>
                  </a:lnTo>
                  <a:lnTo>
                    <a:pt x="65" y="529"/>
                  </a:lnTo>
                  <a:lnTo>
                    <a:pt x="0" y="458"/>
                  </a:lnTo>
                  <a:lnTo>
                    <a:pt x="82" y="319"/>
                  </a:lnTo>
                  <a:lnTo>
                    <a:pt x="59" y="216"/>
                  </a:lnTo>
                  <a:lnTo>
                    <a:pt x="107" y="158"/>
                  </a:lnTo>
                  <a:lnTo>
                    <a:pt x="82" y="61"/>
                  </a:lnTo>
                  <a:lnTo>
                    <a:pt x="188" y="71"/>
                  </a:lnTo>
                  <a:lnTo>
                    <a:pt x="271" y="0"/>
                  </a:lnTo>
                  <a:close/>
                </a:path>
              </a:pathLst>
            </a:custGeom>
            <a:solidFill>
              <a:schemeClr val="accent2"/>
            </a:solidFill>
            <a:ln w="0">
              <a:solidFill>
                <a:srgbClr val="CCECFF"/>
              </a:solidFill>
              <a:round/>
              <a:headEnd/>
              <a:tailEnd/>
            </a:ln>
          </p:spPr>
          <p:txBody>
            <a:bodyPr/>
            <a:lstStyle/>
            <a:p>
              <a:endParaRPr lang="ru-RU"/>
            </a:p>
          </p:txBody>
        </p:sp>
        <p:sp>
          <p:nvSpPr>
            <p:cNvPr id="4132" name="Freeform 35"/>
            <p:cNvSpPr>
              <a:spLocks noChangeAspect="1"/>
            </p:cNvSpPr>
            <p:nvPr/>
          </p:nvSpPr>
          <p:spPr bwMode="auto">
            <a:xfrm>
              <a:off x="2187575" y="3765550"/>
              <a:ext cx="442913" cy="360363"/>
            </a:xfrm>
            <a:custGeom>
              <a:avLst/>
              <a:gdLst>
                <a:gd name="T0" fmla="*/ 2147483647 w 1104"/>
                <a:gd name="T1" fmla="*/ 2147483647 h 1023"/>
                <a:gd name="T2" fmla="*/ 2147483647 w 1104"/>
                <a:gd name="T3" fmla="*/ 2147483647 h 1023"/>
                <a:gd name="T4" fmla="*/ 2147483647 w 1104"/>
                <a:gd name="T5" fmla="*/ 2147483647 h 1023"/>
                <a:gd name="T6" fmla="*/ 0 w 1104"/>
                <a:gd name="T7" fmla="*/ 2147483647 h 1023"/>
                <a:gd name="T8" fmla="*/ 2147483647 w 1104"/>
                <a:gd name="T9" fmla="*/ 2147483647 h 1023"/>
                <a:gd name="T10" fmla="*/ 2147483647 w 1104"/>
                <a:gd name="T11" fmla="*/ 2147483647 h 1023"/>
                <a:gd name="T12" fmla="*/ 2147483647 w 1104"/>
                <a:gd name="T13" fmla="*/ 2147483647 h 1023"/>
                <a:gd name="T14" fmla="*/ 2147483647 w 1104"/>
                <a:gd name="T15" fmla="*/ 2147483647 h 1023"/>
                <a:gd name="T16" fmla="*/ 2147483647 w 1104"/>
                <a:gd name="T17" fmla="*/ 2147483647 h 1023"/>
                <a:gd name="T18" fmla="*/ 2147483647 w 1104"/>
                <a:gd name="T19" fmla="*/ 2147483647 h 1023"/>
                <a:gd name="T20" fmla="*/ 2147483647 w 1104"/>
                <a:gd name="T21" fmla="*/ 2147483647 h 1023"/>
                <a:gd name="T22" fmla="*/ 2147483647 w 1104"/>
                <a:gd name="T23" fmla="*/ 2147483647 h 1023"/>
                <a:gd name="T24" fmla="*/ 2147483647 w 1104"/>
                <a:gd name="T25" fmla="*/ 0 h 1023"/>
                <a:gd name="T26" fmla="*/ 2147483647 w 1104"/>
                <a:gd name="T27" fmla="*/ 2147483647 h 1023"/>
                <a:gd name="T28" fmla="*/ 2147483647 w 1104"/>
                <a:gd name="T29" fmla="*/ 2147483647 h 1023"/>
                <a:gd name="T30" fmla="*/ 2147483647 w 1104"/>
                <a:gd name="T31" fmla="*/ 2147483647 h 1023"/>
                <a:gd name="T32" fmla="*/ 2147483647 w 1104"/>
                <a:gd name="T33" fmla="*/ 2147483647 h 1023"/>
                <a:gd name="T34" fmla="*/ 2147483647 w 1104"/>
                <a:gd name="T35" fmla="*/ 2147483647 h 1023"/>
                <a:gd name="T36" fmla="*/ 2147483647 w 1104"/>
                <a:gd name="T37" fmla="*/ 2147483647 h 1023"/>
                <a:gd name="T38" fmla="*/ 2147483647 w 1104"/>
                <a:gd name="T39" fmla="*/ 2147483647 h 1023"/>
                <a:gd name="T40" fmla="*/ 2147483647 w 1104"/>
                <a:gd name="T41" fmla="*/ 2147483647 h 1023"/>
                <a:gd name="T42" fmla="*/ 2147483647 w 1104"/>
                <a:gd name="T43" fmla="*/ 2147483647 h 1023"/>
                <a:gd name="T44" fmla="*/ 2147483647 w 1104"/>
                <a:gd name="T45" fmla="*/ 2147483647 h 1023"/>
                <a:gd name="T46" fmla="*/ 2147483647 w 1104"/>
                <a:gd name="T47" fmla="*/ 2147483647 h 1023"/>
                <a:gd name="T48" fmla="*/ 2147483647 w 1104"/>
                <a:gd name="T49" fmla="*/ 2147483647 h 1023"/>
                <a:gd name="T50" fmla="*/ 2147483647 w 1104"/>
                <a:gd name="T51" fmla="*/ 2147483647 h 1023"/>
                <a:gd name="T52" fmla="*/ 2147483647 w 1104"/>
                <a:gd name="T53" fmla="*/ 2147483647 h 1023"/>
                <a:gd name="T54" fmla="*/ 2147483647 w 1104"/>
                <a:gd name="T55" fmla="*/ 2147483647 h 1023"/>
                <a:gd name="T56" fmla="*/ 2147483647 w 1104"/>
                <a:gd name="T57" fmla="*/ 2147483647 h 1023"/>
                <a:gd name="T58" fmla="*/ 2147483647 w 1104"/>
                <a:gd name="T59" fmla="*/ 2147483647 h 1023"/>
                <a:gd name="T60" fmla="*/ 2147483647 w 1104"/>
                <a:gd name="T61" fmla="*/ 2147483647 h 1023"/>
                <a:gd name="T62" fmla="*/ 2147483647 w 1104"/>
                <a:gd name="T63" fmla="*/ 2147483647 h 1023"/>
                <a:gd name="T64" fmla="*/ 2147483647 w 1104"/>
                <a:gd name="T65" fmla="*/ 2147483647 h 1023"/>
                <a:gd name="T66" fmla="*/ 2147483647 w 1104"/>
                <a:gd name="T67" fmla="*/ 2147483647 h 10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4"/>
                <a:gd name="T103" fmla="*/ 0 h 1023"/>
                <a:gd name="T104" fmla="*/ 1104 w 1104"/>
                <a:gd name="T105" fmla="*/ 1023 h 10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4" h="1023">
                  <a:moveTo>
                    <a:pt x="145" y="955"/>
                  </a:moveTo>
                  <a:lnTo>
                    <a:pt x="71" y="888"/>
                  </a:lnTo>
                  <a:lnTo>
                    <a:pt x="103" y="749"/>
                  </a:lnTo>
                  <a:lnTo>
                    <a:pt x="0" y="646"/>
                  </a:lnTo>
                  <a:lnTo>
                    <a:pt x="38" y="614"/>
                  </a:lnTo>
                  <a:lnTo>
                    <a:pt x="258" y="597"/>
                  </a:lnTo>
                  <a:lnTo>
                    <a:pt x="226" y="468"/>
                  </a:lnTo>
                  <a:lnTo>
                    <a:pt x="275" y="345"/>
                  </a:lnTo>
                  <a:lnTo>
                    <a:pt x="339" y="323"/>
                  </a:lnTo>
                  <a:lnTo>
                    <a:pt x="290" y="178"/>
                  </a:lnTo>
                  <a:lnTo>
                    <a:pt x="354" y="120"/>
                  </a:lnTo>
                  <a:lnTo>
                    <a:pt x="339" y="23"/>
                  </a:lnTo>
                  <a:lnTo>
                    <a:pt x="523" y="0"/>
                  </a:lnTo>
                  <a:lnTo>
                    <a:pt x="581" y="71"/>
                  </a:lnTo>
                  <a:lnTo>
                    <a:pt x="668" y="88"/>
                  </a:lnTo>
                  <a:lnTo>
                    <a:pt x="678" y="216"/>
                  </a:lnTo>
                  <a:lnTo>
                    <a:pt x="920" y="313"/>
                  </a:lnTo>
                  <a:lnTo>
                    <a:pt x="926" y="453"/>
                  </a:lnTo>
                  <a:lnTo>
                    <a:pt x="854" y="491"/>
                  </a:lnTo>
                  <a:lnTo>
                    <a:pt x="935" y="533"/>
                  </a:lnTo>
                  <a:lnTo>
                    <a:pt x="1081" y="581"/>
                  </a:lnTo>
                  <a:lnTo>
                    <a:pt x="1081" y="669"/>
                  </a:lnTo>
                  <a:lnTo>
                    <a:pt x="1104" y="729"/>
                  </a:lnTo>
                  <a:lnTo>
                    <a:pt x="839" y="871"/>
                  </a:lnTo>
                  <a:lnTo>
                    <a:pt x="822" y="1000"/>
                  </a:lnTo>
                  <a:lnTo>
                    <a:pt x="742" y="1023"/>
                  </a:lnTo>
                  <a:lnTo>
                    <a:pt x="678" y="904"/>
                  </a:lnTo>
                  <a:lnTo>
                    <a:pt x="500" y="943"/>
                  </a:lnTo>
                  <a:lnTo>
                    <a:pt x="496" y="985"/>
                  </a:lnTo>
                  <a:lnTo>
                    <a:pt x="409" y="985"/>
                  </a:lnTo>
                  <a:lnTo>
                    <a:pt x="371" y="845"/>
                  </a:lnTo>
                  <a:lnTo>
                    <a:pt x="329" y="920"/>
                  </a:lnTo>
                  <a:lnTo>
                    <a:pt x="167" y="936"/>
                  </a:lnTo>
                  <a:lnTo>
                    <a:pt x="145" y="955"/>
                  </a:lnTo>
                  <a:close/>
                </a:path>
              </a:pathLst>
            </a:custGeom>
            <a:solidFill>
              <a:schemeClr val="accent2"/>
            </a:solidFill>
            <a:ln w="0">
              <a:solidFill>
                <a:srgbClr val="CCECFF"/>
              </a:solidFill>
              <a:round/>
              <a:headEnd/>
              <a:tailEnd/>
            </a:ln>
          </p:spPr>
          <p:txBody>
            <a:bodyPr/>
            <a:lstStyle/>
            <a:p>
              <a:endParaRPr lang="ru-RU"/>
            </a:p>
          </p:txBody>
        </p:sp>
        <p:sp>
          <p:nvSpPr>
            <p:cNvPr id="4133" name="Freeform 36"/>
            <p:cNvSpPr>
              <a:spLocks noChangeAspect="1"/>
            </p:cNvSpPr>
            <p:nvPr/>
          </p:nvSpPr>
          <p:spPr bwMode="auto">
            <a:xfrm>
              <a:off x="2055813" y="4062413"/>
              <a:ext cx="387350" cy="360362"/>
            </a:xfrm>
            <a:custGeom>
              <a:avLst/>
              <a:gdLst>
                <a:gd name="T0" fmla="*/ 2147483647 w 975"/>
                <a:gd name="T1" fmla="*/ 2147483647 h 1026"/>
                <a:gd name="T2" fmla="*/ 2147483647 w 975"/>
                <a:gd name="T3" fmla="*/ 2147483647 h 1026"/>
                <a:gd name="T4" fmla="*/ 2147483647 w 975"/>
                <a:gd name="T5" fmla="*/ 0 h 1026"/>
                <a:gd name="T6" fmla="*/ 2147483647 w 975"/>
                <a:gd name="T7" fmla="*/ 2147483647 h 1026"/>
                <a:gd name="T8" fmla="*/ 2147483647 w 975"/>
                <a:gd name="T9" fmla="*/ 2147483647 h 1026"/>
                <a:gd name="T10" fmla="*/ 2147483647 w 975"/>
                <a:gd name="T11" fmla="*/ 2147483647 h 1026"/>
                <a:gd name="T12" fmla="*/ 2147483647 w 975"/>
                <a:gd name="T13" fmla="*/ 2147483647 h 1026"/>
                <a:gd name="T14" fmla="*/ 2147483647 w 975"/>
                <a:gd name="T15" fmla="*/ 2147483647 h 1026"/>
                <a:gd name="T16" fmla="*/ 2147483647 w 975"/>
                <a:gd name="T17" fmla="*/ 2147483647 h 1026"/>
                <a:gd name="T18" fmla="*/ 2147483647 w 975"/>
                <a:gd name="T19" fmla="*/ 2147483647 h 1026"/>
                <a:gd name="T20" fmla="*/ 2147483647 w 975"/>
                <a:gd name="T21" fmla="*/ 2147483647 h 1026"/>
                <a:gd name="T22" fmla="*/ 2147483647 w 975"/>
                <a:gd name="T23" fmla="*/ 2147483647 h 1026"/>
                <a:gd name="T24" fmla="*/ 2147483647 w 975"/>
                <a:gd name="T25" fmla="*/ 2147483647 h 1026"/>
                <a:gd name="T26" fmla="*/ 2147483647 w 975"/>
                <a:gd name="T27" fmla="*/ 2147483647 h 1026"/>
                <a:gd name="T28" fmla="*/ 2147483647 w 975"/>
                <a:gd name="T29" fmla="*/ 2147483647 h 1026"/>
                <a:gd name="T30" fmla="*/ 2147483647 w 975"/>
                <a:gd name="T31" fmla="*/ 2147483647 h 1026"/>
                <a:gd name="T32" fmla="*/ 2147483647 w 975"/>
                <a:gd name="T33" fmla="*/ 2147483647 h 1026"/>
                <a:gd name="T34" fmla="*/ 2147483647 w 975"/>
                <a:gd name="T35" fmla="*/ 2147483647 h 1026"/>
                <a:gd name="T36" fmla="*/ 2147483647 w 975"/>
                <a:gd name="T37" fmla="*/ 2147483647 h 1026"/>
                <a:gd name="T38" fmla="*/ 2147483647 w 975"/>
                <a:gd name="T39" fmla="*/ 2147483647 h 1026"/>
                <a:gd name="T40" fmla="*/ 2147483647 w 975"/>
                <a:gd name="T41" fmla="*/ 2147483647 h 1026"/>
                <a:gd name="T42" fmla="*/ 2147483647 w 975"/>
                <a:gd name="T43" fmla="*/ 2147483647 h 1026"/>
                <a:gd name="T44" fmla="*/ 0 w 975"/>
                <a:gd name="T45" fmla="*/ 2147483647 h 1026"/>
                <a:gd name="T46" fmla="*/ 2147483647 w 975"/>
                <a:gd name="T47" fmla="*/ 2147483647 h 1026"/>
                <a:gd name="T48" fmla="*/ 2147483647 w 975"/>
                <a:gd name="T49" fmla="*/ 2147483647 h 1026"/>
                <a:gd name="T50" fmla="*/ 2147483647 w 975"/>
                <a:gd name="T51" fmla="*/ 2147483647 h 1026"/>
                <a:gd name="T52" fmla="*/ 2147483647 w 975"/>
                <a:gd name="T53" fmla="*/ 2147483647 h 1026"/>
                <a:gd name="T54" fmla="*/ 2147483647 w 975"/>
                <a:gd name="T55" fmla="*/ 2147483647 h 1026"/>
                <a:gd name="T56" fmla="*/ 2147483647 w 975"/>
                <a:gd name="T57" fmla="*/ 2147483647 h 1026"/>
                <a:gd name="T58" fmla="*/ 2147483647 w 975"/>
                <a:gd name="T59" fmla="*/ 2147483647 h 1026"/>
                <a:gd name="T60" fmla="*/ 2147483647 w 975"/>
                <a:gd name="T61" fmla="*/ 2147483647 h 1026"/>
                <a:gd name="T62" fmla="*/ 2147483647 w 975"/>
                <a:gd name="T63" fmla="*/ 2147483647 h 1026"/>
                <a:gd name="T64" fmla="*/ 2147483647 w 975"/>
                <a:gd name="T65" fmla="*/ 2147483647 h 1026"/>
                <a:gd name="T66" fmla="*/ 2147483647 w 975"/>
                <a:gd name="T67" fmla="*/ 2147483647 h 1026"/>
                <a:gd name="T68" fmla="*/ 2147483647 w 975"/>
                <a:gd name="T69" fmla="*/ 2147483647 h 1026"/>
                <a:gd name="T70" fmla="*/ 2147483647 w 975"/>
                <a:gd name="T71" fmla="*/ 2147483647 h 1026"/>
                <a:gd name="T72" fmla="*/ 2147483647 w 975"/>
                <a:gd name="T73" fmla="*/ 2147483647 h 1026"/>
                <a:gd name="T74" fmla="*/ 2147483647 w 975"/>
                <a:gd name="T75" fmla="*/ 2147483647 h 1026"/>
                <a:gd name="T76" fmla="*/ 2147483647 w 975"/>
                <a:gd name="T77" fmla="*/ 2147483647 h 1026"/>
                <a:gd name="T78" fmla="*/ 2147483647 w 975"/>
                <a:gd name="T79" fmla="*/ 2147483647 h 1026"/>
                <a:gd name="T80" fmla="*/ 2147483647 w 975"/>
                <a:gd name="T81" fmla="*/ 2147483647 h 10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5"/>
                <a:gd name="T124" fmla="*/ 0 h 1026"/>
                <a:gd name="T125" fmla="*/ 975 w 975"/>
                <a:gd name="T126" fmla="*/ 1026 h 10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5" h="1026">
                  <a:moveTo>
                    <a:pt x="506" y="91"/>
                  </a:moveTo>
                  <a:lnTo>
                    <a:pt x="668" y="75"/>
                  </a:lnTo>
                  <a:lnTo>
                    <a:pt x="710" y="0"/>
                  </a:lnTo>
                  <a:lnTo>
                    <a:pt x="748" y="140"/>
                  </a:lnTo>
                  <a:lnTo>
                    <a:pt x="835" y="140"/>
                  </a:lnTo>
                  <a:lnTo>
                    <a:pt x="829" y="178"/>
                  </a:lnTo>
                  <a:lnTo>
                    <a:pt x="845" y="397"/>
                  </a:lnTo>
                  <a:lnTo>
                    <a:pt x="975" y="469"/>
                  </a:lnTo>
                  <a:lnTo>
                    <a:pt x="887" y="517"/>
                  </a:lnTo>
                  <a:lnTo>
                    <a:pt x="871" y="672"/>
                  </a:lnTo>
                  <a:lnTo>
                    <a:pt x="748" y="678"/>
                  </a:lnTo>
                  <a:lnTo>
                    <a:pt x="781" y="791"/>
                  </a:lnTo>
                  <a:lnTo>
                    <a:pt x="684" y="872"/>
                  </a:lnTo>
                  <a:lnTo>
                    <a:pt x="758" y="911"/>
                  </a:lnTo>
                  <a:lnTo>
                    <a:pt x="526" y="1026"/>
                  </a:lnTo>
                  <a:lnTo>
                    <a:pt x="484" y="920"/>
                  </a:lnTo>
                  <a:lnTo>
                    <a:pt x="400" y="897"/>
                  </a:lnTo>
                  <a:lnTo>
                    <a:pt x="355" y="721"/>
                  </a:lnTo>
                  <a:lnTo>
                    <a:pt x="323" y="607"/>
                  </a:lnTo>
                  <a:lnTo>
                    <a:pt x="252" y="498"/>
                  </a:lnTo>
                  <a:lnTo>
                    <a:pt x="152" y="356"/>
                  </a:lnTo>
                  <a:lnTo>
                    <a:pt x="88" y="318"/>
                  </a:lnTo>
                  <a:lnTo>
                    <a:pt x="0" y="172"/>
                  </a:lnTo>
                  <a:lnTo>
                    <a:pt x="88" y="114"/>
                  </a:lnTo>
                  <a:lnTo>
                    <a:pt x="145" y="220"/>
                  </a:lnTo>
                  <a:lnTo>
                    <a:pt x="194" y="227"/>
                  </a:lnTo>
                  <a:lnTo>
                    <a:pt x="167" y="318"/>
                  </a:lnTo>
                  <a:lnTo>
                    <a:pt x="232" y="307"/>
                  </a:lnTo>
                  <a:lnTo>
                    <a:pt x="330" y="382"/>
                  </a:lnTo>
                  <a:lnTo>
                    <a:pt x="581" y="220"/>
                  </a:lnTo>
                  <a:lnTo>
                    <a:pt x="571" y="155"/>
                  </a:lnTo>
                  <a:lnTo>
                    <a:pt x="567" y="156"/>
                  </a:lnTo>
                  <a:lnTo>
                    <a:pt x="559" y="156"/>
                  </a:lnTo>
                  <a:lnTo>
                    <a:pt x="544" y="158"/>
                  </a:lnTo>
                  <a:lnTo>
                    <a:pt x="528" y="159"/>
                  </a:lnTo>
                  <a:lnTo>
                    <a:pt x="511" y="160"/>
                  </a:lnTo>
                  <a:lnTo>
                    <a:pt x="493" y="161"/>
                  </a:lnTo>
                  <a:lnTo>
                    <a:pt x="479" y="162"/>
                  </a:lnTo>
                  <a:lnTo>
                    <a:pt x="468" y="162"/>
                  </a:lnTo>
                  <a:lnTo>
                    <a:pt x="484" y="110"/>
                  </a:lnTo>
                  <a:lnTo>
                    <a:pt x="506" y="91"/>
                  </a:lnTo>
                  <a:close/>
                </a:path>
              </a:pathLst>
            </a:custGeom>
            <a:solidFill>
              <a:schemeClr val="accent2"/>
            </a:solidFill>
            <a:ln w="0">
              <a:solidFill>
                <a:srgbClr val="CCECFF"/>
              </a:solidFill>
              <a:round/>
              <a:headEnd/>
              <a:tailEnd/>
            </a:ln>
          </p:spPr>
          <p:txBody>
            <a:bodyPr/>
            <a:lstStyle/>
            <a:p>
              <a:endParaRPr lang="ru-RU"/>
            </a:p>
          </p:txBody>
        </p:sp>
        <p:sp>
          <p:nvSpPr>
            <p:cNvPr id="4134" name="Freeform 37"/>
            <p:cNvSpPr>
              <a:spLocks noChangeAspect="1"/>
            </p:cNvSpPr>
            <p:nvPr/>
          </p:nvSpPr>
          <p:spPr bwMode="auto">
            <a:xfrm>
              <a:off x="2616200" y="2319338"/>
              <a:ext cx="546100" cy="584200"/>
            </a:xfrm>
            <a:custGeom>
              <a:avLst/>
              <a:gdLst>
                <a:gd name="T0" fmla="*/ 0 w 1362"/>
                <a:gd name="T1" fmla="*/ 2147483647 h 1665"/>
                <a:gd name="T2" fmla="*/ 2147483647 w 1362"/>
                <a:gd name="T3" fmla="*/ 2147483647 h 1665"/>
                <a:gd name="T4" fmla="*/ 2147483647 w 1362"/>
                <a:gd name="T5" fmla="*/ 2147483647 h 1665"/>
                <a:gd name="T6" fmla="*/ 2147483647 w 1362"/>
                <a:gd name="T7" fmla="*/ 2147483647 h 1665"/>
                <a:gd name="T8" fmla="*/ 2147483647 w 1362"/>
                <a:gd name="T9" fmla="*/ 2147483647 h 1665"/>
                <a:gd name="T10" fmla="*/ 2147483647 w 1362"/>
                <a:gd name="T11" fmla="*/ 2147483647 h 1665"/>
                <a:gd name="T12" fmla="*/ 2147483647 w 1362"/>
                <a:gd name="T13" fmla="*/ 2147483647 h 1665"/>
                <a:gd name="T14" fmla="*/ 2147483647 w 1362"/>
                <a:gd name="T15" fmla="*/ 0 h 1665"/>
                <a:gd name="T16" fmla="*/ 2147483647 w 1362"/>
                <a:gd name="T17" fmla="*/ 2147483647 h 1665"/>
                <a:gd name="T18" fmla="*/ 2147483647 w 1362"/>
                <a:gd name="T19" fmla="*/ 2147483647 h 1665"/>
                <a:gd name="T20" fmla="*/ 2147483647 w 1362"/>
                <a:gd name="T21" fmla="*/ 2147483647 h 1665"/>
                <a:gd name="T22" fmla="*/ 2147483647 w 1362"/>
                <a:gd name="T23" fmla="*/ 2147483647 h 1665"/>
                <a:gd name="T24" fmla="*/ 2147483647 w 1362"/>
                <a:gd name="T25" fmla="*/ 2147483647 h 1665"/>
                <a:gd name="T26" fmla="*/ 2147483647 w 1362"/>
                <a:gd name="T27" fmla="*/ 2147483647 h 1665"/>
                <a:gd name="T28" fmla="*/ 2147483647 w 1362"/>
                <a:gd name="T29" fmla="*/ 2147483647 h 1665"/>
                <a:gd name="T30" fmla="*/ 2147483647 w 1362"/>
                <a:gd name="T31" fmla="*/ 2147483647 h 1665"/>
                <a:gd name="T32" fmla="*/ 2147483647 w 1362"/>
                <a:gd name="T33" fmla="*/ 2147483647 h 1665"/>
                <a:gd name="T34" fmla="*/ 2147483647 w 1362"/>
                <a:gd name="T35" fmla="*/ 2147483647 h 1665"/>
                <a:gd name="T36" fmla="*/ 2147483647 w 1362"/>
                <a:gd name="T37" fmla="*/ 2147483647 h 1665"/>
                <a:gd name="T38" fmla="*/ 2147483647 w 1362"/>
                <a:gd name="T39" fmla="*/ 2147483647 h 1665"/>
                <a:gd name="T40" fmla="*/ 2147483647 w 1362"/>
                <a:gd name="T41" fmla="*/ 2147483647 h 1665"/>
                <a:gd name="T42" fmla="*/ 2147483647 w 1362"/>
                <a:gd name="T43" fmla="*/ 2147483647 h 1665"/>
                <a:gd name="T44" fmla="*/ 2147483647 w 1362"/>
                <a:gd name="T45" fmla="*/ 2147483647 h 1665"/>
                <a:gd name="T46" fmla="*/ 2147483647 w 1362"/>
                <a:gd name="T47" fmla="*/ 2147483647 h 1665"/>
                <a:gd name="T48" fmla="*/ 2147483647 w 1362"/>
                <a:gd name="T49" fmla="*/ 2147483647 h 1665"/>
                <a:gd name="T50" fmla="*/ 2147483647 w 1362"/>
                <a:gd name="T51" fmla="*/ 2147483647 h 1665"/>
                <a:gd name="T52" fmla="*/ 2147483647 w 1362"/>
                <a:gd name="T53" fmla="*/ 2147483647 h 1665"/>
                <a:gd name="T54" fmla="*/ 2147483647 w 1362"/>
                <a:gd name="T55" fmla="*/ 2147483647 h 1665"/>
                <a:gd name="T56" fmla="*/ 2147483647 w 1362"/>
                <a:gd name="T57" fmla="*/ 2147483647 h 1665"/>
                <a:gd name="T58" fmla="*/ 0 w 1362"/>
                <a:gd name="T59" fmla="*/ 2147483647 h 16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2"/>
                <a:gd name="T91" fmla="*/ 0 h 1665"/>
                <a:gd name="T92" fmla="*/ 1362 w 1362"/>
                <a:gd name="T93" fmla="*/ 1665 h 16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2" h="1665">
                  <a:moveTo>
                    <a:pt x="0" y="917"/>
                  </a:moveTo>
                  <a:lnTo>
                    <a:pt x="426" y="881"/>
                  </a:lnTo>
                  <a:lnTo>
                    <a:pt x="490" y="578"/>
                  </a:lnTo>
                  <a:lnTo>
                    <a:pt x="588" y="559"/>
                  </a:lnTo>
                  <a:lnTo>
                    <a:pt x="717" y="398"/>
                  </a:lnTo>
                  <a:lnTo>
                    <a:pt x="797" y="236"/>
                  </a:lnTo>
                  <a:lnTo>
                    <a:pt x="974" y="171"/>
                  </a:lnTo>
                  <a:lnTo>
                    <a:pt x="1094" y="0"/>
                  </a:lnTo>
                  <a:lnTo>
                    <a:pt x="1222" y="133"/>
                  </a:lnTo>
                  <a:lnTo>
                    <a:pt x="1184" y="256"/>
                  </a:lnTo>
                  <a:lnTo>
                    <a:pt x="1249" y="311"/>
                  </a:lnTo>
                  <a:lnTo>
                    <a:pt x="1287" y="224"/>
                  </a:lnTo>
                  <a:lnTo>
                    <a:pt x="1339" y="256"/>
                  </a:lnTo>
                  <a:lnTo>
                    <a:pt x="1313" y="288"/>
                  </a:lnTo>
                  <a:lnTo>
                    <a:pt x="1362" y="527"/>
                  </a:lnTo>
                  <a:lnTo>
                    <a:pt x="1168" y="675"/>
                  </a:lnTo>
                  <a:lnTo>
                    <a:pt x="1103" y="901"/>
                  </a:lnTo>
                  <a:lnTo>
                    <a:pt x="1184" y="1030"/>
                  </a:lnTo>
                  <a:lnTo>
                    <a:pt x="1074" y="1127"/>
                  </a:lnTo>
                  <a:lnTo>
                    <a:pt x="1014" y="1133"/>
                  </a:lnTo>
                  <a:lnTo>
                    <a:pt x="910" y="1278"/>
                  </a:lnTo>
                  <a:lnTo>
                    <a:pt x="974" y="1392"/>
                  </a:lnTo>
                  <a:lnTo>
                    <a:pt x="910" y="1568"/>
                  </a:lnTo>
                  <a:lnTo>
                    <a:pt x="797" y="1665"/>
                  </a:lnTo>
                  <a:lnTo>
                    <a:pt x="626" y="1520"/>
                  </a:lnTo>
                  <a:lnTo>
                    <a:pt x="542" y="1530"/>
                  </a:lnTo>
                  <a:lnTo>
                    <a:pt x="352" y="1333"/>
                  </a:lnTo>
                  <a:lnTo>
                    <a:pt x="319" y="1392"/>
                  </a:lnTo>
                  <a:lnTo>
                    <a:pt x="168" y="1384"/>
                  </a:lnTo>
                  <a:lnTo>
                    <a:pt x="0" y="917"/>
                  </a:lnTo>
                  <a:close/>
                </a:path>
              </a:pathLst>
            </a:custGeom>
            <a:solidFill>
              <a:schemeClr val="accent2"/>
            </a:solidFill>
            <a:ln w="0">
              <a:solidFill>
                <a:srgbClr val="CCECFF"/>
              </a:solidFill>
              <a:round/>
              <a:headEnd/>
              <a:tailEnd/>
            </a:ln>
          </p:spPr>
          <p:txBody>
            <a:bodyPr/>
            <a:lstStyle/>
            <a:p>
              <a:endParaRPr lang="ru-RU"/>
            </a:p>
          </p:txBody>
        </p:sp>
        <p:sp>
          <p:nvSpPr>
            <p:cNvPr id="4135" name="Freeform 38"/>
            <p:cNvSpPr>
              <a:spLocks noChangeAspect="1"/>
            </p:cNvSpPr>
            <p:nvPr/>
          </p:nvSpPr>
          <p:spPr bwMode="auto">
            <a:xfrm>
              <a:off x="3054350" y="2138363"/>
              <a:ext cx="433388" cy="490537"/>
            </a:xfrm>
            <a:custGeom>
              <a:avLst/>
              <a:gdLst>
                <a:gd name="T0" fmla="*/ 2147483647 w 1090"/>
                <a:gd name="T1" fmla="*/ 2147483647 h 1400"/>
                <a:gd name="T2" fmla="*/ 2147483647 w 1090"/>
                <a:gd name="T3" fmla="*/ 2147483647 h 1400"/>
                <a:gd name="T4" fmla="*/ 2147483647 w 1090"/>
                <a:gd name="T5" fmla="*/ 2147483647 h 1400"/>
                <a:gd name="T6" fmla="*/ 2147483647 w 1090"/>
                <a:gd name="T7" fmla="*/ 2147483647 h 1400"/>
                <a:gd name="T8" fmla="*/ 2147483647 w 1090"/>
                <a:gd name="T9" fmla="*/ 0 h 1400"/>
                <a:gd name="T10" fmla="*/ 2147483647 w 1090"/>
                <a:gd name="T11" fmla="*/ 2147483647 h 1400"/>
                <a:gd name="T12" fmla="*/ 2147483647 w 1090"/>
                <a:gd name="T13" fmla="*/ 2147483647 h 1400"/>
                <a:gd name="T14" fmla="*/ 2147483647 w 1090"/>
                <a:gd name="T15" fmla="*/ 2147483647 h 1400"/>
                <a:gd name="T16" fmla="*/ 2147483647 w 1090"/>
                <a:gd name="T17" fmla="*/ 2147483647 h 1400"/>
                <a:gd name="T18" fmla="*/ 2147483647 w 1090"/>
                <a:gd name="T19" fmla="*/ 2147483647 h 1400"/>
                <a:gd name="T20" fmla="*/ 2147483647 w 1090"/>
                <a:gd name="T21" fmla="*/ 2147483647 h 1400"/>
                <a:gd name="T22" fmla="*/ 2147483647 w 1090"/>
                <a:gd name="T23" fmla="*/ 2147483647 h 1400"/>
                <a:gd name="T24" fmla="*/ 2147483647 w 1090"/>
                <a:gd name="T25" fmla="*/ 2147483647 h 1400"/>
                <a:gd name="T26" fmla="*/ 2147483647 w 1090"/>
                <a:gd name="T27" fmla="*/ 2147483647 h 1400"/>
                <a:gd name="T28" fmla="*/ 2147483647 w 1090"/>
                <a:gd name="T29" fmla="*/ 2147483647 h 1400"/>
                <a:gd name="T30" fmla="*/ 2147483647 w 1090"/>
                <a:gd name="T31" fmla="*/ 2147483647 h 1400"/>
                <a:gd name="T32" fmla="*/ 2147483647 w 1090"/>
                <a:gd name="T33" fmla="*/ 2147483647 h 1400"/>
                <a:gd name="T34" fmla="*/ 2147483647 w 1090"/>
                <a:gd name="T35" fmla="*/ 2147483647 h 1400"/>
                <a:gd name="T36" fmla="*/ 2147483647 w 1090"/>
                <a:gd name="T37" fmla="*/ 2147483647 h 1400"/>
                <a:gd name="T38" fmla="*/ 2147483647 w 1090"/>
                <a:gd name="T39" fmla="*/ 2147483647 h 1400"/>
                <a:gd name="T40" fmla="*/ 2147483647 w 1090"/>
                <a:gd name="T41" fmla="*/ 2147483647 h 1400"/>
                <a:gd name="T42" fmla="*/ 0 w 1090"/>
                <a:gd name="T43" fmla="*/ 2147483647 h 1400"/>
                <a:gd name="T44" fmla="*/ 2147483647 w 1090"/>
                <a:gd name="T45" fmla="*/ 2147483647 h 14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0"/>
                <a:gd name="T70" fmla="*/ 0 h 1400"/>
                <a:gd name="T71" fmla="*/ 1090 w 1090"/>
                <a:gd name="T72" fmla="*/ 1400 h 14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0" h="1400">
                  <a:moveTo>
                    <a:pt x="90" y="387"/>
                  </a:moveTo>
                  <a:lnTo>
                    <a:pt x="300" y="319"/>
                  </a:lnTo>
                  <a:lnTo>
                    <a:pt x="251" y="175"/>
                  </a:lnTo>
                  <a:lnTo>
                    <a:pt x="397" y="29"/>
                  </a:lnTo>
                  <a:lnTo>
                    <a:pt x="594" y="0"/>
                  </a:lnTo>
                  <a:lnTo>
                    <a:pt x="687" y="12"/>
                  </a:lnTo>
                  <a:lnTo>
                    <a:pt x="783" y="110"/>
                  </a:lnTo>
                  <a:lnTo>
                    <a:pt x="929" y="239"/>
                  </a:lnTo>
                  <a:lnTo>
                    <a:pt x="800" y="255"/>
                  </a:lnTo>
                  <a:lnTo>
                    <a:pt x="945" y="465"/>
                  </a:lnTo>
                  <a:lnTo>
                    <a:pt x="978" y="775"/>
                  </a:lnTo>
                  <a:lnTo>
                    <a:pt x="1090" y="1142"/>
                  </a:lnTo>
                  <a:lnTo>
                    <a:pt x="832" y="1400"/>
                  </a:lnTo>
                  <a:lnTo>
                    <a:pt x="622" y="1368"/>
                  </a:lnTo>
                  <a:lnTo>
                    <a:pt x="332" y="885"/>
                  </a:lnTo>
                  <a:lnTo>
                    <a:pt x="332" y="690"/>
                  </a:lnTo>
                  <a:lnTo>
                    <a:pt x="245" y="775"/>
                  </a:lnTo>
                  <a:lnTo>
                    <a:pt x="193" y="743"/>
                  </a:lnTo>
                  <a:lnTo>
                    <a:pt x="155" y="830"/>
                  </a:lnTo>
                  <a:lnTo>
                    <a:pt x="90" y="775"/>
                  </a:lnTo>
                  <a:lnTo>
                    <a:pt x="128" y="652"/>
                  </a:lnTo>
                  <a:lnTo>
                    <a:pt x="0" y="519"/>
                  </a:lnTo>
                  <a:lnTo>
                    <a:pt x="90" y="387"/>
                  </a:lnTo>
                  <a:close/>
                </a:path>
              </a:pathLst>
            </a:custGeom>
            <a:solidFill>
              <a:schemeClr val="accent2"/>
            </a:solidFill>
            <a:ln w="0">
              <a:solidFill>
                <a:srgbClr val="CCECFF"/>
              </a:solidFill>
              <a:round/>
              <a:headEnd/>
              <a:tailEnd/>
            </a:ln>
          </p:spPr>
          <p:txBody>
            <a:bodyPr/>
            <a:lstStyle/>
            <a:p>
              <a:endParaRPr lang="ru-RU"/>
            </a:p>
          </p:txBody>
        </p:sp>
        <p:sp>
          <p:nvSpPr>
            <p:cNvPr id="4136" name="Freeform 39"/>
            <p:cNvSpPr>
              <a:spLocks noChangeAspect="1"/>
            </p:cNvSpPr>
            <p:nvPr/>
          </p:nvSpPr>
          <p:spPr bwMode="auto">
            <a:xfrm>
              <a:off x="2381250" y="2640013"/>
              <a:ext cx="454025" cy="328612"/>
            </a:xfrm>
            <a:custGeom>
              <a:avLst/>
              <a:gdLst>
                <a:gd name="T0" fmla="*/ 2147483647 w 1139"/>
                <a:gd name="T1" fmla="*/ 2147483647 h 935"/>
                <a:gd name="T2" fmla="*/ 2147483647 w 1139"/>
                <a:gd name="T3" fmla="*/ 2147483647 h 935"/>
                <a:gd name="T4" fmla="*/ 2147483647 w 1139"/>
                <a:gd name="T5" fmla="*/ 2147483647 h 935"/>
                <a:gd name="T6" fmla="*/ 2147483647 w 1139"/>
                <a:gd name="T7" fmla="*/ 2147483647 h 935"/>
                <a:gd name="T8" fmla="*/ 2147483647 w 1139"/>
                <a:gd name="T9" fmla="*/ 2147483647 h 935"/>
                <a:gd name="T10" fmla="*/ 2147483647 w 1139"/>
                <a:gd name="T11" fmla="*/ 2147483647 h 935"/>
                <a:gd name="T12" fmla="*/ 2147483647 w 1139"/>
                <a:gd name="T13" fmla="*/ 2147483647 h 935"/>
                <a:gd name="T14" fmla="*/ 2147483647 w 1139"/>
                <a:gd name="T15" fmla="*/ 2147483647 h 935"/>
                <a:gd name="T16" fmla="*/ 2147483647 w 1139"/>
                <a:gd name="T17" fmla="*/ 2147483647 h 935"/>
                <a:gd name="T18" fmla="*/ 2147483647 w 1139"/>
                <a:gd name="T19" fmla="*/ 2147483647 h 935"/>
                <a:gd name="T20" fmla="*/ 2147483647 w 1139"/>
                <a:gd name="T21" fmla="*/ 2147483647 h 935"/>
                <a:gd name="T22" fmla="*/ 0 w 1139"/>
                <a:gd name="T23" fmla="*/ 2147483647 h 935"/>
                <a:gd name="T24" fmla="*/ 2147483647 w 1139"/>
                <a:gd name="T25" fmla="*/ 2147483647 h 935"/>
                <a:gd name="T26" fmla="*/ 2147483647 w 1139"/>
                <a:gd name="T27" fmla="*/ 2147483647 h 935"/>
                <a:gd name="T28" fmla="*/ 2147483647 w 1139"/>
                <a:gd name="T29" fmla="*/ 2147483647 h 935"/>
                <a:gd name="T30" fmla="*/ 2147483647 w 1139"/>
                <a:gd name="T31" fmla="*/ 2147483647 h 935"/>
                <a:gd name="T32" fmla="*/ 2147483647 w 1139"/>
                <a:gd name="T33" fmla="*/ 2147483647 h 935"/>
                <a:gd name="T34" fmla="*/ 2147483647 w 1139"/>
                <a:gd name="T35" fmla="*/ 0 h 935"/>
                <a:gd name="T36" fmla="*/ 2147483647 w 1139"/>
                <a:gd name="T37" fmla="*/ 2147483647 h 935"/>
                <a:gd name="T38" fmla="*/ 2147483647 w 1139"/>
                <a:gd name="T39" fmla="*/ 2147483647 h 935"/>
                <a:gd name="T40" fmla="*/ 2147483647 w 1139"/>
                <a:gd name="T41" fmla="*/ 2147483647 h 935"/>
                <a:gd name="T42" fmla="*/ 2147483647 w 1139"/>
                <a:gd name="T43" fmla="*/ 2147483647 h 9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9"/>
                <a:gd name="T67" fmla="*/ 0 h 935"/>
                <a:gd name="T68" fmla="*/ 1139 w 1139"/>
                <a:gd name="T69" fmla="*/ 935 h 9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9" h="935">
                  <a:moveTo>
                    <a:pt x="1139" y="613"/>
                  </a:moveTo>
                  <a:lnTo>
                    <a:pt x="862" y="797"/>
                  </a:lnTo>
                  <a:lnTo>
                    <a:pt x="846" y="920"/>
                  </a:lnTo>
                  <a:lnTo>
                    <a:pt x="674" y="935"/>
                  </a:lnTo>
                  <a:lnTo>
                    <a:pt x="572" y="855"/>
                  </a:lnTo>
                  <a:lnTo>
                    <a:pt x="562" y="738"/>
                  </a:lnTo>
                  <a:lnTo>
                    <a:pt x="443" y="694"/>
                  </a:lnTo>
                  <a:lnTo>
                    <a:pt x="400" y="571"/>
                  </a:lnTo>
                  <a:lnTo>
                    <a:pt x="233" y="596"/>
                  </a:lnTo>
                  <a:lnTo>
                    <a:pt x="142" y="539"/>
                  </a:lnTo>
                  <a:lnTo>
                    <a:pt x="71" y="532"/>
                  </a:lnTo>
                  <a:lnTo>
                    <a:pt x="0" y="238"/>
                  </a:lnTo>
                  <a:lnTo>
                    <a:pt x="114" y="161"/>
                  </a:lnTo>
                  <a:lnTo>
                    <a:pt x="248" y="191"/>
                  </a:lnTo>
                  <a:lnTo>
                    <a:pt x="362" y="339"/>
                  </a:lnTo>
                  <a:lnTo>
                    <a:pt x="377" y="158"/>
                  </a:lnTo>
                  <a:lnTo>
                    <a:pt x="375" y="16"/>
                  </a:lnTo>
                  <a:lnTo>
                    <a:pt x="597" y="0"/>
                  </a:lnTo>
                  <a:lnTo>
                    <a:pt x="765" y="467"/>
                  </a:lnTo>
                  <a:lnTo>
                    <a:pt x="916" y="475"/>
                  </a:lnTo>
                  <a:lnTo>
                    <a:pt x="949" y="416"/>
                  </a:lnTo>
                  <a:lnTo>
                    <a:pt x="1139" y="613"/>
                  </a:lnTo>
                  <a:close/>
                </a:path>
              </a:pathLst>
            </a:custGeom>
            <a:solidFill>
              <a:schemeClr val="accent2"/>
            </a:solidFill>
            <a:ln w="0">
              <a:solidFill>
                <a:srgbClr val="CCECFF"/>
              </a:solidFill>
              <a:round/>
              <a:headEnd/>
              <a:tailEnd/>
            </a:ln>
          </p:spPr>
          <p:txBody>
            <a:bodyPr/>
            <a:lstStyle/>
            <a:p>
              <a:endParaRPr lang="ru-RU"/>
            </a:p>
          </p:txBody>
        </p:sp>
        <p:sp>
          <p:nvSpPr>
            <p:cNvPr id="4137" name="Freeform 40"/>
            <p:cNvSpPr>
              <a:spLocks noChangeAspect="1"/>
            </p:cNvSpPr>
            <p:nvPr/>
          </p:nvSpPr>
          <p:spPr bwMode="auto">
            <a:xfrm>
              <a:off x="2146300" y="2719388"/>
              <a:ext cx="263525" cy="339725"/>
            </a:xfrm>
            <a:custGeom>
              <a:avLst/>
              <a:gdLst>
                <a:gd name="T0" fmla="*/ 2147483647 w 661"/>
                <a:gd name="T1" fmla="*/ 2147483647 h 968"/>
                <a:gd name="T2" fmla="*/ 2147483647 w 661"/>
                <a:gd name="T3" fmla="*/ 2147483647 h 968"/>
                <a:gd name="T4" fmla="*/ 2147483647 w 661"/>
                <a:gd name="T5" fmla="*/ 2147483647 h 968"/>
                <a:gd name="T6" fmla="*/ 2147483647 w 661"/>
                <a:gd name="T7" fmla="*/ 2147483647 h 968"/>
                <a:gd name="T8" fmla="*/ 2147483647 w 661"/>
                <a:gd name="T9" fmla="*/ 2147483647 h 968"/>
                <a:gd name="T10" fmla="*/ 2147483647 w 661"/>
                <a:gd name="T11" fmla="*/ 2147483647 h 968"/>
                <a:gd name="T12" fmla="*/ 2147483647 w 661"/>
                <a:gd name="T13" fmla="*/ 2147483647 h 968"/>
                <a:gd name="T14" fmla="*/ 2147483647 w 661"/>
                <a:gd name="T15" fmla="*/ 2147483647 h 968"/>
                <a:gd name="T16" fmla="*/ 0 w 661"/>
                <a:gd name="T17" fmla="*/ 2147483647 h 968"/>
                <a:gd name="T18" fmla="*/ 2147483647 w 661"/>
                <a:gd name="T19" fmla="*/ 2147483647 h 968"/>
                <a:gd name="T20" fmla="*/ 2147483647 w 661"/>
                <a:gd name="T21" fmla="*/ 2147483647 h 968"/>
                <a:gd name="T22" fmla="*/ 2147483647 w 661"/>
                <a:gd name="T23" fmla="*/ 2147483647 h 968"/>
                <a:gd name="T24" fmla="*/ 2147483647 w 661"/>
                <a:gd name="T25" fmla="*/ 2147483647 h 968"/>
                <a:gd name="T26" fmla="*/ 2147483647 w 661"/>
                <a:gd name="T27" fmla="*/ 2147483647 h 968"/>
                <a:gd name="T28" fmla="*/ 2147483647 w 661"/>
                <a:gd name="T29" fmla="*/ 2147483647 h 968"/>
                <a:gd name="T30" fmla="*/ 2147483647 w 661"/>
                <a:gd name="T31" fmla="*/ 0 h 968"/>
                <a:gd name="T32" fmla="*/ 2147483647 w 661"/>
                <a:gd name="T33" fmla="*/ 2147483647 h 968"/>
                <a:gd name="T34" fmla="*/ 2147483647 w 661"/>
                <a:gd name="T35" fmla="*/ 2147483647 h 968"/>
                <a:gd name="T36" fmla="*/ 2147483647 w 661"/>
                <a:gd name="T37" fmla="*/ 2147483647 h 968"/>
                <a:gd name="T38" fmla="*/ 2147483647 w 661"/>
                <a:gd name="T39" fmla="*/ 2147483647 h 968"/>
                <a:gd name="T40" fmla="*/ 2147483647 w 661"/>
                <a:gd name="T41" fmla="*/ 2147483647 h 9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1"/>
                <a:gd name="T64" fmla="*/ 0 h 968"/>
                <a:gd name="T65" fmla="*/ 661 w 661"/>
                <a:gd name="T66" fmla="*/ 968 h 9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1" h="968">
                  <a:moveTo>
                    <a:pt x="439" y="722"/>
                  </a:moveTo>
                  <a:lnTo>
                    <a:pt x="403" y="774"/>
                  </a:lnTo>
                  <a:lnTo>
                    <a:pt x="388" y="890"/>
                  </a:lnTo>
                  <a:lnTo>
                    <a:pt x="290" y="968"/>
                  </a:lnTo>
                  <a:lnTo>
                    <a:pt x="206" y="948"/>
                  </a:lnTo>
                  <a:lnTo>
                    <a:pt x="145" y="806"/>
                  </a:lnTo>
                  <a:lnTo>
                    <a:pt x="64" y="774"/>
                  </a:lnTo>
                  <a:lnTo>
                    <a:pt x="97" y="697"/>
                  </a:lnTo>
                  <a:lnTo>
                    <a:pt x="0" y="568"/>
                  </a:lnTo>
                  <a:lnTo>
                    <a:pt x="17" y="548"/>
                  </a:lnTo>
                  <a:lnTo>
                    <a:pt x="129" y="451"/>
                  </a:lnTo>
                  <a:lnTo>
                    <a:pt x="145" y="354"/>
                  </a:lnTo>
                  <a:lnTo>
                    <a:pt x="210" y="309"/>
                  </a:lnTo>
                  <a:lnTo>
                    <a:pt x="248" y="209"/>
                  </a:lnTo>
                  <a:lnTo>
                    <a:pt x="339" y="180"/>
                  </a:lnTo>
                  <a:lnTo>
                    <a:pt x="500" y="0"/>
                  </a:lnTo>
                  <a:lnTo>
                    <a:pt x="590" y="15"/>
                  </a:lnTo>
                  <a:lnTo>
                    <a:pt x="661" y="309"/>
                  </a:lnTo>
                  <a:lnTo>
                    <a:pt x="564" y="354"/>
                  </a:lnTo>
                  <a:lnTo>
                    <a:pt x="549" y="548"/>
                  </a:lnTo>
                  <a:lnTo>
                    <a:pt x="439" y="722"/>
                  </a:lnTo>
                  <a:close/>
                </a:path>
              </a:pathLst>
            </a:custGeom>
            <a:solidFill>
              <a:schemeClr val="accent2"/>
            </a:solidFill>
            <a:ln w="0">
              <a:solidFill>
                <a:srgbClr val="CCECFF"/>
              </a:solidFill>
              <a:round/>
              <a:headEnd/>
              <a:tailEnd/>
            </a:ln>
          </p:spPr>
          <p:txBody>
            <a:bodyPr/>
            <a:lstStyle/>
            <a:p>
              <a:endParaRPr lang="ru-RU"/>
            </a:p>
          </p:txBody>
        </p:sp>
        <p:sp>
          <p:nvSpPr>
            <p:cNvPr id="4138" name="Freeform 41"/>
            <p:cNvSpPr>
              <a:spLocks noChangeAspect="1"/>
            </p:cNvSpPr>
            <p:nvPr/>
          </p:nvSpPr>
          <p:spPr bwMode="auto">
            <a:xfrm>
              <a:off x="2319338" y="2828925"/>
              <a:ext cx="350837" cy="230188"/>
            </a:xfrm>
            <a:custGeom>
              <a:avLst/>
              <a:gdLst>
                <a:gd name="T0" fmla="*/ 2147483647 w 880"/>
                <a:gd name="T1" fmla="*/ 2147483647 h 659"/>
                <a:gd name="T2" fmla="*/ 2147483647 w 880"/>
                <a:gd name="T3" fmla="*/ 2147483647 h 659"/>
                <a:gd name="T4" fmla="*/ 2147483647 w 880"/>
                <a:gd name="T5" fmla="*/ 2147483647 h 659"/>
                <a:gd name="T6" fmla="*/ 2147483647 w 880"/>
                <a:gd name="T7" fmla="*/ 2147483647 h 659"/>
                <a:gd name="T8" fmla="*/ 2147483647 w 880"/>
                <a:gd name="T9" fmla="*/ 2147483647 h 659"/>
                <a:gd name="T10" fmla="*/ 2147483647 w 880"/>
                <a:gd name="T11" fmla="*/ 2147483647 h 659"/>
                <a:gd name="T12" fmla="*/ 2147483647 w 880"/>
                <a:gd name="T13" fmla="*/ 2147483647 h 659"/>
                <a:gd name="T14" fmla="*/ 2147483647 w 880"/>
                <a:gd name="T15" fmla="*/ 2147483647 h 659"/>
                <a:gd name="T16" fmla="*/ 2147483647 w 880"/>
                <a:gd name="T17" fmla="*/ 2147483647 h 659"/>
                <a:gd name="T18" fmla="*/ 2147483647 w 880"/>
                <a:gd name="T19" fmla="*/ 2147483647 h 659"/>
                <a:gd name="T20" fmla="*/ 2147483647 w 880"/>
                <a:gd name="T21" fmla="*/ 0 h 659"/>
                <a:gd name="T22" fmla="*/ 2147483647 w 880"/>
                <a:gd name="T23" fmla="*/ 2147483647 h 659"/>
                <a:gd name="T24" fmla="*/ 2147483647 w 880"/>
                <a:gd name="T25" fmla="*/ 2147483647 h 659"/>
                <a:gd name="T26" fmla="*/ 0 w 880"/>
                <a:gd name="T27" fmla="*/ 2147483647 h 659"/>
                <a:gd name="T28" fmla="*/ 2147483647 w 880"/>
                <a:gd name="T29" fmla="*/ 2147483647 h 659"/>
                <a:gd name="T30" fmla="*/ 2147483647 w 880"/>
                <a:gd name="T31" fmla="*/ 2147483647 h 659"/>
                <a:gd name="T32" fmla="*/ 2147483647 w 880"/>
                <a:gd name="T33" fmla="*/ 2147483647 h 659"/>
                <a:gd name="T34" fmla="*/ 2147483647 w 880"/>
                <a:gd name="T35" fmla="*/ 2147483647 h 659"/>
                <a:gd name="T36" fmla="*/ 2147483647 w 880"/>
                <a:gd name="T37" fmla="*/ 2147483647 h 659"/>
                <a:gd name="T38" fmla="*/ 2147483647 w 880"/>
                <a:gd name="T39" fmla="*/ 2147483647 h 6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0"/>
                <a:gd name="T61" fmla="*/ 0 h 659"/>
                <a:gd name="T62" fmla="*/ 880 w 880"/>
                <a:gd name="T63" fmla="*/ 659 h 6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0" h="659">
                  <a:moveTo>
                    <a:pt x="880" y="653"/>
                  </a:moveTo>
                  <a:lnTo>
                    <a:pt x="874" y="588"/>
                  </a:lnTo>
                  <a:lnTo>
                    <a:pt x="810" y="530"/>
                  </a:lnTo>
                  <a:lnTo>
                    <a:pt x="825" y="403"/>
                  </a:lnTo>
                  <a:lnTo>
                    <a:pt x="723" y="323"/>
                  </a:lnTo>
                  <a:lnTo>
                    <a:pt x="713" y="206"/>
                  </a:lnTo>
                  <a:lnTo>
                    <a:pt x="594" y="162"/>
                  </a:lnTo>
                  <a:lnTo>
                    <a:pt x="551" y="39"/>
                  </a:lnTo>
                  <a:lnTo>
                    <a:pt x="384" y="64"/>
                  </a:lnTo>
                  <a:lnTo>
                    <a:pt x="293" y="7"/>
                  </a:lnTo>
                  <a:lnTo>
                    <a:pt x="222" y="0"/>
                  </a:lnTo>
                  <a:lnTo>
                    <a:pt x="125" y="45"/>
                  </a:lnTo>
                  <a:lnTo>
                    <a:pt x="110" y="239"/>
                  </a:lnTo>
                  <a:lnTo>
                    <a:pt x="0" y="413"/>
                  </a:lnTo>
                  <a:lnTo>
                    <a:pt x="325" y="539"/>
                  </a:lnTo>
                  <a:lnTo>
                    <a:pt x="448" y="539"/>
                  </a:lnTo>
                  <a:lnTo>
                    <a:pt x="545" y="507"/>
                  </a:lnTo>
                  <a:lnTo>
                    <a:pt x="642" y="581"/>
                  </a:lnTo>
                  <a:lnTo>
                    <a:pt x="825" y="659"/>
                  </a:lnTo>
                  <a:lnTo>
                    <a:pt x="880" y="653"/>
                  </a:lnTo>
                  <a:close/>
                </a:path>
              </a:pathLst>
            </a:custGeom>
            <a:solidFill>
              <a:schemeClr val="accent2"/>
            </a:solidFill>
            <a:ln w="0">
              <a:solidFill>
                <a:srgbClr val="CCECFF"/>
              </a:solidFill>
              <a:round/>
              <a:headEnd/>
              <a:tailEnd/>
            </a:ln>
          </p:spPr>
          <p:txBody>
            <a:bodyPr/>
            <a:lstStyle/>
            <a:p>
              <a:endParaRPr lang="ru-RU"/>
            </a:p>
          </p:txBody>
        </p:sp>
        <p:sp>
          <p:nvSpPr>
            <p:cNvPr id="4139" name="Freeform 42"/>
            <p:cNvSpPr>
              <a:spLocks noChangeAspect="1"/>
            </p:cNvSpPr>
            <p:nvPr/>
          </p:nvSpPr>
          <p:spPr bwMode="auto">
            <a:xfrm>
              <a:off x="2262188" y="2971800"/>
              <a:ext cx="446087" cy="261938"/>
            </a:xfrm>
            <a:custGeom>
              <a:avLst/>
              <a:gdLst>
                <a:gd name="T0" fmla="*/ 2147483647 w 1120"/>
                <a:gd name="T1" fmla="*/ 2147483647 h 742"/>
                <a:gd name="T2" fmla="*/ 2147483647 w 1120"/>
                <a:gd name="T3" fmla="*/ 2147483647 h 742"/>
                <a:gd name="T4" fmla="*/ 2147483647 w 1120"/>
                <a:gd name="T5" fmla="*/ 2147483647 h 742"/>
                <a:gd name="T6" fmla="*/ 2147483647 w 1120"/>
                <a:gd name="T7" fmla="*/ 2147483647 h 742"/>
                <a:gd name="T8" fmla="*/ 2147483647 w 1120"/>
                <a:gd name="T9" fmla="*/ 2147483647 h 742"/>
                <a:gd name="T10" fmla="*/ 2147483647 w 1120"/>
                <a:gd name="T11" fmla="*/ 2147483647 h 742"/>
                <a:gd name="T12" fmla="*/ 2147483647 w 1120"/>
                <a:gd name="T13" fmla="*/ 2147483647 h 742"/>
                <a:gd name="T14" fmla="*/ 2147483647 w 1120"/>
                <a:gd name="T15" fmla="*/ 2147483647 h 742"/>
                <a:gd name="T16" fmla="*/ 2147483647 w 1120"/>
                <a:gd name="T17" fmla="*/ 2147483647 h 742"/>
                <a:gd name="T18" fmla="*/ 2147483647 w 1120"/>
                <a:gd name="T19" fmla="*/ 2147483647 h 742"/>
                <a:gd name="T20" fmla="*/ 2147483647 w 1120"/>
                <a:gd name="T21" fmla="*/ 2147483647 h 742"/>
                <a:gd name="T22" fmla="*/ 2147483647 w 1120"/>
                <a:gd name="T23" fmla="*/ 2147483647 h 742"/>
                <a:gd name="T24" fmla="*/ 2147483647 w 1120"/>
                <a:gd name="T25" fmla="*/ 2147483647 h 742"/>
                <a:gd name="T26" fmla="*/ 2147483647 w 1120"/>
                <a:gd name="T27" fmla="*/ 2147483647 h 742"/>
                <a:gd name="T28" fmla="*/ 2147483647 w 1120"/>
                <a:gd name="T29" fmla="*/ 2147483647 h 742"/>
                <a:gd name="T30" fmla="*/ 2147483647 w 1120"/>
                <a:gd name="T31" fmla="*/ 0 h 742"/>
                <a:gd name="T32" fmla="*/ 2147483647 w 1120"/>
                <a:gd name="T33" fmla="*/ 2147483647 h 742"/>
                <a:gd name="T34" fmla="*/ 2147483647 w 1120"/>
                <a:gd name="T35" fmla="*/ 2147483647 h 742"/>
                <a:gd name="T36" fmla="*/ 0 w 1120"/>
                <a:gd name="T37" fmla="*/ 2147483647 h 742"/>
                <a:gd name="T38" fmla="*/ 2147483647 w 1120"/>
                <a:gd name="T39" fmla="*/ 2147483647 h 742"/>
                <a:gd name="T40" fmla="*/ 2147483647 w 1120"/>
                <a:gd name="T41" fmla="*/ 2147483647 h 742"/>
                <a:gd name="T42" fmla="*/ 2147483647 w 1120"/>
                <a:gd name="T43" fmla="*/ 2147483647 h 7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0"/>
                <a:gd name="T67" fmla="*/ 0 h 742"/>
                <a:gd name="T68" fmla="*/ 1120 w 1120"/>
                <a:gd name="T69" fmla="*/ 742 h 7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0" h="742">
                  <a:moveTo>
                    <a:pt x="426" y="611"/>
                  </a:moveTo>
                  <a:lnTo>
                    <a:pt x="507" y="562"/>
                  </a:lnTo>
                  <a:lnTo>
                    <a:pt x="668" y="675"/>
                  </a:lnTo>
                  <a:lnTo>
                    <a:pt x="758" y="675"/>
                  </a:lnTo>
                  <a:lnTo>
                    <a:pt x="839" y="742"/>
                  </a:lnTo>
                  <a:lnTo>
                    <a:pt x="968" y="665"/>
                  </a:lnTo>
                  <a:lnTo>
                    <a:pt x="952" y="524"/>
                  </a:lnTo>
                  <a:lnTo>
                    <a:pt x="1120" y="384"/>
                  </a:lnTo>
                  <a:lnTo>
                    <a:pt x="1097" y="232"/>
                  </a:lnTo>
                  <a:lnTo>
                    <a:pt x="1029" y="240"/>
                  </a:lnTo>
                  <a:lnTo>
                    <a:pt x="974" y="246"/>
                  </a:lnTo>
                  <a:lnTo>
                    <a:pt x="791" y="168"/>
                  </a:lnTo>
                  <a:lnTo>
                    <a:pt x="694" y="94"/>
                  </a:lnTo>
                  <a:lnTo>
                    <a:pt x="597" y="126"/>
                  </a:lnTo>
                  <a:lnTo>
                    <a:pt x="474" y="126"/>
                  </a:lnTo>
                  <a:lnTo>
                    <a:pt x="149" y="0"/>
                  </a:lnTo>
                  <a:lnTo>
                    <a:pt x="113" y="52"/>
                  </a:lnTo>
                  <a:lnTo>
                    <a:pt x="98" y="168"/>
                  </a:lnTo>
                  <a:lnTo>
                    <a:pt x="0" y="246"/>
                  </a:lnTo>
                  <a:lnTo>
                    <a:pt x="152" y="465"/>
                  </a:lnTo>
                  <a:lnTo>
                    <a:pt x="323" y="471"/>
                  </a:lnTo>
                  <a:lnTo>
                    <a:pt x="426" y="611"/>
                  </a:lnTo>
                  <a:close/>
                </a:path>
              </a:pathLst>
            </a:custGeom>
            <a:solidFill>
              <a:schemeClr val="accent2"/>
            </a:solidFill>
            <a:ln w="0">
              <a:solidFill>
                <a:srgbClr val="CCECFF"/>
              </a:solidFill>
              <a:round/>
              <a:headEnd/>
              <a:tailEnd/>
            </a:ln>
          </p:spPr>
          <p:txBody>
            <a:bodyPr/>
            <a:lstStyle/>
            <a:p>
              <a:endParaRPr lang="ru-RU"/>
            </a:p>
          </p:txBody>
        </p:sp>
        <p:sp>
          <p:nvSpPr>
            <p:cNvPr id="4140" name="Freeform 43"/>
            <p:cNvSpPr>
              <a:spLocks noChangeAspect="1"/>
            </p:cNvSpPr>
            <p:nvPr/>
          </p:nvSpPr>
          <p:spPr bwMode="auto">
            <a:xfrm>
              <a:off x="2100263" y="3052763"/>
              <a:ext cx="330200" cy="206375"/>
            </a:xfrm>
            <a:custGeom>
              <a:avLst/>
              <a:gdLst>
                <a:gd name="T0" fmla="*/ 2147483647 w 829"/>
                <a:gd name="T1" fmla="*/ 2147483647 h 593"/>
                <a:gd name="T2" fmla="*/ 2147483647 w 829"/>
                <a:gd name="T3" fmla="*/ 2147483647 h 593"/>
                <a:gd name="T4" fmla="*/ 2147483647 w 829"/>
                <a:gd name="T5" fmla="*/ 2147483647 h 593"/>
                <a:gd name="T6" fmla="*/ 2147483647 w 829"/>
                <a:gd name="T7" fmla="*/ 2147483647 h 593"/>
                <a:gd name="T8" fmla="*/ 2147483647 w 829"/>
                <a:gd name="T9" fmla="*/ 2147483647 h 593"/>
                <a:gd name="T10" fmla="*/ 2147483647 w 829"/>
                <a:gd name="T11" fmla="*/ 2147483647 h 593"/>
                <a:gd name="T12" fmla="*/ 2147483647 w 829"/>
                <a:gd name="T13" fmla="*/ 2147483647 h 593"/>
                <a:gd name="T14" fmla="*/ 2147483647 w 829"/>
                <a:gd name="T15" fmla="*/ 2147483647 h 593"/>
                <a:gd name="T16" fmla="*/ 2147483647 w 829"/>
                <a:gd name="T17" fmla="*/ 2147483647 h 593"/>
                <a:gd name="T18" fmla="*/ 0 w 829"/>
                <a:gd name="T19" fmla="*/ 2147483647 h 593"/>
                <a:gd name="T20" fmla="*/ 2147483647 w 829"/>
                <a:gd name="T21" fmla="*/ 2147483647 h 593"/>
                <a:gd name="T22" fmla="*/ 2147483647 w 829"/>
                <a:gd name="T23" fmla="*/ 2147483647 h 593"/>
                <a:gd name="T24" fmla="*/ 2147483647 w 829"/>
                <a:gd name="T25" fmla="*/ 2147483647 h 593"/>
                <a:gd name="T26" fmla="*/ 2147483647 w 829"/>
                <a:gd name="T27" fmla="*/ 0 h 593"/>
                <a:gd name="T28" fmla="*/ 2147483647 w 829"/>
                <a:gd name="T29" fmla="*/ 2147483647 h 593"/>
                <a:gd name="T30" fmla="*/ 2147483647 w 829"/>
                <a:gd name="T31" fmla="*/ 2147483647 h 593"/>
                <a:gd name="T32" fmla="*/ 2147483647 w 829"/>
                <a:gd name="T33" fmla="*/ 2147483647 h 593"/>
                <a:gd name="T34" fmla="*/ 2147483647 w 829"/>
                <a:gd name="T35" fmla="*/ 2147483647 h 5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9"/>
                <a:gd name="T55" fmla="*/ 0 h 593"/>
                <a:gd name="T56" fmla="*/ 829 w 829"/>
                <a:gd name="T57" fmla="*/ 593 h 5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9" h="593">
                  <a:moveTo>
                    <a:pt x="829" y="385"/>
                  </a:moveTo>
                  <a:lnTo>
                    <a:pt x="790" y="407"/>
                  </a:lnTo>
                  <a:lnTo>
                    <a:pt x="716" y="491"/>
                  </a:lnTo>
                  <a:lnTo>
                    <a:pt x="732" y="568"/>
                  </a:lnTo>
                  <a:lnTo>
                    <a:pt x="442" y="587"/>
                  </a:lnTo>
                  <a:lnTo>
                    <a:pt x="345" y="523"/>
                  </a:lnTo>
                  <a:lnTo>
                    <a:pt x="283" y="578"/>
                  </a:lnTo>
                  <a:lnTo>
                    <a:pt x="168" y="593"/>
                  </a:lnTo>
                  <a:lnTo>
                    <a:pt x="64" y="587"/>
                  </a:lnTo>
                  <a:lnTo>
                    <a:pt x="0" y="426"/>
                  </a:lnTo>
                  <a:lnTo>
                    <a:pt x="64" y="362"/>
                  </a:lnTo>
                  <a:lnTo>
                    <a:pt x="81" y="116"/>
                  </a:lnTo>
                  <a:lnTo>
                    <a:pt x="177" y="103"/>
                  </a:lnTo>
                  <a:lnTo>
                    <a:pt x="319" y="0"/>
                  </a:lnTo>
                  <a:lnTo>
                    <a:pt x="403" y="20"/>
                  </a:lnTo>
                  <a:lnTo>
                    <a:pt x="555" y="239"/>
                  </a:lnTo>
                  <a:lnTo>
                    <a:pt x="726" y="245"/>
                  </a:lnTo>
                  <a:lnTo>
                    <a:pt x="829" y="385"/>
                  </a:lnTo>
                  <a:close/>
                </a:path>
              </a:pathLst>
            </a:custGeom>
            <a:solidFill>
              <a:schemeClr val="accent2"/>
            </a:solidFill>
            <a:ln w="0">
              <a:solidFill>
                <a:srgbClr val="CCECFF"/>
              </a:solidFill>
              <a:round/>
              <a:headEnd/>
              <a:tailEnd/>
            </a:ln>
          </p:spPr>
          <p:txBody>
            <a:bodyPr/>
            <a:lstStyle/>
            <a:p>
              <a:endParaRPr lang="ru-RU"/>
            </a:p>
          </p:txBody>
        </p:sp>
        <p:sp>
          <p:nvSpPr>
            <p:cNvPr id="4141" name="Freeform 44"/>
            <p:cNvSpPr>
              <a:spLocks noChangeAspect="1"/>
            </p:cNvSpPr>
            <p:nvPr/>
          </p:nvSpPr>
          <p:spPr bwMode="auto">
            <a:xfrm>
              <a:off x="1973263" y="3224213"/>
              <a:ext cx="255587" cy="212725"/>
            </a:xfrm>
            <a:custGeom>
              <a:avLst/>
              <a:gdLst>
                <a:gd name="T0" fmla="*/ 2147483647 w 651"/>
                <a:gd name="T1" fmla="*/ 2147483647 h 604"/>
                <a:gd name="T2" fmla="*/ 2147483647 w 651"/>
                <a:gd name="T3" fmla="*/ 2147483647 h 604"/>
                <a:gd name="T4" fmla="*/ 2147483647 w 651"/>
                <a:gd name="T5" fmla="*/ 2147483647 h 604"/>
                <a:gd name="T6" fmla="*/ 2147483647 w 651"/>
                <a:gd name="T7" fmla="*/ 2147483647 h 604"/>
                <a:gd name="T8" fmla="*/ 2147483647 w 651"/>
                <a:gd name="T9" fmla="*/ 2147483647 h 604"/>
                <a:gd name="T10" fmla="*/ 2147483647 w 651"/>
                <a:gd name="T11" fmla="*/ 2147483647 h 604"/>
                <a:gd name="T12" fmla="*/ 2147483647 w 651"/>
                <a:gd name="T13" fmla="*/ 2147483647 h 604"/>
                <a:gd name="T14" fmla="*/ 2147483647 w 651"/>
                <a:gd name="T15" fmla="*/ 2147483647 h 604"/>
                <a:gd name="T16" fmla="*/ 2147483647 w 651"/>
                <a:gd name="T17" fmla="*/ 2147483647 h 604"/>
                <a:gd name="T18" fmla="*/ 2147483647 w 651"/>
                <a:gd name="T19" fmla="*/ 2147483647 h 604"/>
                <a:gd name="T20" fmla="*/ 2147483647 w 651"/>
                <a:gd name="T21" fmla="*/ 2147483647 h 604"/>
                <a:gd name="T22" fmla="*/ 2147483647 w 651"/>
                <a:gd name="T23" fmla="*/ 2147483647 h 604"/>
                <a:gd name="T24" fmla="*/ 2147483647 w 651"/>
                <a:gd name="T25" fmla="*/ 2147483647 h 604"/>
                <a:gd name="T26" fmla="*/ 2147483647 w 651"/>
                <a:gd name="T27" fmla="*/ 2147483647 h 604"/>
                <a:gd name="T28" fmla="*/ 2147483647 w 651"/>
                <a:gd name="T29" fmla="*/ 2147483647 h 604"/>
                <a:gd name="T30" fmla="*/ 0 w 651"/>
                <a:gd name="T31" fmla="*/ 2147483647 h 604"/>
                <a:gd name="T32" fmla="*/ 2147483647 w 651"/>
                <a:gd name="T33" fmla="*/ 2147483647 h 604"/>
                <a:gd name="T34" fmla="*/ 2147483647 w 651"/>
                <a:gd name="T35" fmla="*/ 0 h 604"/>
                <a:gd name="T36" fmla="*/ 2147483647 w 651"/>
                <a:gd name="T37" fmla="*/ 2147483647 h 6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1"/>
                <a:gd name="T58" fmla="*/ 0 h 604"/>
                <a:gd name="T59" fmla="*/ 651 w 651"/>
                <a:gd name="T60" fmla="*/ 604 h 6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1" h="604">
                  <a:moveTo>
                    <a:pt x="386" y="96"/>
                  </a:moveTo>
                  <a:lnTo>
                    <a:pt x="490" y="102"/>
                  </a:lnTo>
                  <a:lnTo>
                    <a:pt x="605" y="87"/>
                  </a:lnTo>
                  <a:lnTo>
                    <a:pt x="651" y="248"/>
                  </a:lnTo>
                  <a:lnTo>
                    <a:pt x="586" y="297"/>
                  </a:lnTo>
                  <a:lnTo>
                    <a:pt x="645" y="409"/>
                  </a:lnTo>
                  <a:lnTo>
                    <a:pt x="516" y="458"/>
                  </a:lnTo>
                  <a:lnTo>
                    <a:pt x="452" y="577"/>
                  </a:lnTo>
                  <a:lnTo>
                    <a:pt x="312" y="604"/>
                  </a:lnTo>
                  <a:lnTo>
                    <a:pt x="225" y="577"/>
                  </a:lnTo>
                  <a:lnTo>
                    <a:pt x="289" y="549"/>
                  </a:lnTo>
                  <a:lnTo>
                    <a:pt x="274" y="451"/>
                  </a:lnTo>
                  <a:lnTo>
                    <a:pt x="257" y="426"/>
                  </a:lnTo>
                  <a:lnTo>
                    <a:pt x="177" y="303"/>
                  </a:lnTo>
                  <a:lnTo>
                    <a:pt x="64" y="303"/>
                  </a:lnTo>
                  <a:lnTo>
                    <a:pt x="0" y="174"/>
                  </a:lnTo>
                  <a:lnTo>
                    <a:pt x="15" y="157"/>
                  </a:lnTo>
                  <a:lnTo>
                    <a:pt x="145" y="0"/>
                  </a:lnTo>
                  <a:lnTo>
                    <a:pt x="386" y="96"/>
                  </a:lnTo>
                  <a:close/>
                </a:path>
              </a:pathLst>
            </a:custGeom>
            <a:solidFill>
              <a:schemeClr val="accent2"/>
            </a:solidFill>
            <a:ln w="0">
              <a:solidFill>
                <a:srgbClr val="CCECFF"/>
              </a:solidFill>
              <a:round/>
              <a:headEnd/>
              <a:tailEnd/>
            </a:ln>
          </p:spPr>
          <p:txBody>
            <a:bodyPr/>
            <a:lstStyle/>
            <a:p>
              <a:endParaRPr lang="ru-RU"/>
            </a:p>
          </p:txBody>
        </p:sp>
        <p:sp>
          <p:nvSpPr>
            <p:cNvPr id="4142" name="Freeform 45"/>
            <p:cNvSpPr>
              <a:spLocks noChangeAspect="1"/>
            </p:cNvSpPr>
            <p:nvPr/>
          </p:nvSpPr>
          <p:spPr bwMode="auto">
            <a:xfrm>
              <a:off x="1824038" y="4243388"/>
              <a:ext cx="136525" cy="122237"/>
            </a:xfrm>
            <a:custGeom>
              <a:avLst/>
              <a:gdLst>
                <a:gd name="T0" fmla="*/ 2147483647 w 350"/>
                <a:gd name="T1" fmla="*/ 2147483647 h 352"/>
                <a:gd name="T2" fmla="*/ 2147483647 w 350"/>
                <a:gd name="T3" fmla="*/ 2147483647 h 352"/>
                <a:gd name="T4" fmla="*/ 2147483647 w 350"/>
                <a:gd name="T5" fmla="*/ 0 h 352"/>
                <a:gd name="T6" fmla="*/ 0 w 350"/>
                <a:gd name="T7" fmla="*/ 2147483647 h 352"/>
                <a:gd name="T8" fmla="*/ 2147483647 w 350"/>
                <a:gd name="T9" fmla="*/ 2147483647 h 352"/>
                <a:gd name="T10" fmla="*/ 2147483647 w 350"/>
                <a:gd name="T11" fmla="*/ 2147483647 h 352"/>
                <a:gd name="T12" fmla="*/ 2147483647 w 350"/>
                <a:gd name="T13" fmla="*/ 2147483647 h 352"/>
                <a:gd name="T14" fmla="*/ 2147483647 w 350"/>
                <a:gd name="T15" fmla="*/ 2147483647 h 352"/>
                <a:gd name="T16" fmla="*/ 2147483647 w 350"/>
                <a:gd name="T17" fmla="*/ 2147483647 h 352"/>
                <a:gd name="T18" fmla="*/ 2147483647 w 350"/>
                <a:gd name="T19" fmla="*/ 2147483647 h 352"/>
                <a:gd name="T20" fmla="*/ 2147483647 w 350"/>
                <a:gd name="T21" fmla="*/ 2147483647 h 352"/>
                <a:gd name="T22" fmla="*/ 2147483647 w 350"/>
                <a:gd name="T23" fmla="*/ 2147483647 h 352"/>
                <a:gd name="T24" fmla="*/ 2147483647 w 350"/>
                <a:gd name="T25" fmla="*/ 2147483647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352"/>
                <a:gd name="T41" fmla="*/ 350 w 350"/>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352">
                  <a:moveTo>
                    <a:pt x="263" y="32"/>
                  </a:moveTo>
                  <a:lnTo>
                    <a:pt x="206" y="48"/>
                  </a:lnTo>
                  <a:lnTo>
                    <a:pt x="102" y="0"/>
                  </a:lnTo>
                  <a:lnTo>
                    <a:pt x="0" y="93"/>
                  </a:lnTo>
                  <a:lnTo>
                    <a:pt x="21" y="129"/>
                  </a:lnTo>
                  <a:lnTo>
                    <a:pt x="176" y="352"/>
                  </a:lnTo>
                  <a:lnTo>
                    <a:pt x="183" y="345"/>
                  </a:lnTo>
                  <a:lnTo>
                    <a:pt x="206" y="297"/>
                  </a:lnTo>
                  <a:lnTo>
                    <a:pt x="295" y="274"/>
                  </a:lnTo>
                  <a:lnTo>
                    <a:pt x="303" y="274"/>
                  </a:lnTo>
                  <a:lnTo>
                    <a:pt x="350" y="102"/>
                  </a:lnTo>
                  <a:lnTo>
                    <a:pt x="270" y="32"/>
                  </a:lnTo>
                  <a:lnTo>
                    <a:pt x="263" y="32"/>
                  </a:lnTo>
                  <a:close/>
                </a:path>
              </a:pathLst>
            </a:custGeom>
            <a:solidFill>
              <a:schemeClr val="accent2"/>
            </a:solidFill>
            <a:ln w="0">
              <a:solidFill>
                <a:srgbClr val="CCECFF"/>
              </a:solidFill>
              <a:round/>
              <a:headEnd/>
              <a:tailEnd/>
            </a:ln>
          </p:spPr>
          <p:txBody>
            <a:bodyPr/>
            <a:lstStyle/>
            <a:p>
              <a:endParaRPr lang="ru-RU"/>
            </a:p>
          </p:txBody>
        </p:sp>
        <p:sp>
          <p:nvSpPr>
            <p:cNvPr id="4143" name="Freeform 46"/>
            <p:cNvSpPr>
              <a:spLocks noChangeAspect="1"/>
            </p:cNvSpPr>
            <p:nvPr/>
          </p:nvSpPr>
          <p:spPr bwMode="auto">
            <a:xfrm>
              <a:off x="1927225" y="4119563"/>
              <a:ext cx="288925" cy="317500"/>
            </a:xfrm>
            <a:custGeom>
              <a:avLst/>
              <a:gdLst>
                <a:gd name="T0" fmla="*/ 2147483647 w 723"/>
                <a:gd name="T1" fmla="*/ 2147483647 h 901"/>
                <a:gd name="T2" fmla="*/ 2147483647 w 723"/>
                <a:gd name="T3" fmla="*/ 2147483647 h 901"/>
                <a:gd name="T4" fmla="*/ 2147483647 w 723"/>
                <a:gd name="T5" fmla="*/ 2147483647 h 901"/>
                <a:gd name="T6" fmla="*/ 2147483647 w 723"/>
                <a:gd name="T7" fmla="*/ 2147483647 h 901"/>
                <a:gd name="T8" fmla="*/ 2147483647 w 723"/>
                <a:gd name="T9" fmla="*/ 2147483647 h 901"/>
                <a:gd name="T10" fmla="*/ 2147483647 w 723"/>
                <a:gd name="T11" fmla="*/ 2147483647 h 901"/>
                <a:gd name="T12" fmla="*/ 2147483647 w 723"/>
                <a:gd name="T13" fmla="*/ 2147483647 h 901"/>
                <a:gd name="T14" fmla="*/ 0 w 723"/>
                <a:gd name="T15" fmla="*/ 2147483647 h 901"/>
                <a:gd name="T16" fmla="*/ 2147483647 w 723"/>
                <a:gd name="T17" fmla="*/ 2147483647 h 901"/>
                <a:gd name="T18" fmla="*/ 2147483647 w 723"/>
                <a:gd name="T19" fmla="*/ 2147483647 h 901"/>
                <a:gd name="T20" fmla="*/ 2147483647 w 723"/>
                <a:gd name="T21" fmla="*/ 0 h 901"/>
                <a:gd name="T22" fmla="*/ 2147483647 w 723"/>
                <a:gd name="T23" fmla="*/ 2147483647 h 901"/>
                <a:gd name="T24" fmla="*/ 2147483647 w 723"/>
                <a:gd name="T25" fmla="*/ 2147483647 h 901"/>
                <a:gd name="T26" fmla="*/ 2147483647 w 723"/>
                <a:gd name="T27" fmla="*/ 2147483647 h 901"/>
                <a:gd name="T28" fmla="*/ 2147483647 w 723"/>
                <a:gd name="T29" fmla="*/ 2147483647 h 901"/>
                <a:gd name="T30" fmla="*/ 2147483647 w 723"/>
                <a:gd name="T31" fmla="*/ 2147483647 h 901"/>
                <a:gd name="T32" fmla="*/ 2147483647 w 723"/>
                <a:gd name="T33" fmla="*/ 2147483647 h 901"/>
                <a:gd name="T34" fmla="*/ 2147483647 w 723"/>
                <a:gd name="T35" fmla="*/ 2147483647 h 901"/>
                <a:gd name="T36" fmla="*/ 2147483647 w 723"/>
                <a:gd name="T37" fmla="*/ 2147483647 h 901"/>
                <a:gd name="T38" fmla="*/ 2147483647 w 723"/>
                <a:gd name="T39" fmla="*/ 2147483647 h 901"/>
                <a:gd name="T40" fmla="*/ 2147483647 w 723"/>
                <a:gd name="T41" fmla="*/ 2147483647 h 901"/>
                <a:gd name="T42" fmla="*/ 2147483647 w 723"/>
                <a:gd name="T43" fmla="*/ 2147483647 h 9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3"/>
                <a:gd name="T67" fmla="*/ 0 h 901"/>
                <a:gd name="T68" fmla="*/ 723 w 723"/>
                <a:gd name="T69" fmla="*/ 901 h 9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3" h="901">
                  <a:moveTo>
                    <a:pt x="343" y="901"/>
                  </a:moveTo>
                  <a:lnTo>
                    <a:pt x="326" y="817"/>
                  </a:lnTo>
                  <a:lnTo>
                    <a:pt x="275" y="732"/>
                  </a:lnTo>
                  <a:lnTo>
                    <a:pt x="104" y="626"/>
                  </a:lnTo>
                  <a:lnTo>
                    <a:pt x="40" y="620"/>
                  </a:lnTo>
                  <a:lnTo>
                    <a:pt x="87" y="448"/>
                  </a:lnTo>
                  <a:lnTo>
                    <a:pt x="7" y="378"/>
                  </a:lnTo>
                  <a:lnTo>
                    <a:pt x="0" y="272"/>
                  </a:lnTo>
                  <a:lnTo>
                    <a:pt x="104" y="240"/>
                  </a:lnTo>
                  <a:lnTo>
                    <a:pt x="49" y="94"/>
                  </a:lnTo>
                  <a:lnTo>
                    <a:pt x="184" y="0"/>
                  </a:lnTo>
                  <a:lnTo>
                    <a:pt x="323" y="7"/>
                  </a:lnTo>
                  <a:lnTo>
                    <a:pt x="411" y="153"/>
                  </a:lnTo>
                  <a:lnTo>
                    <a:pt x="475" y="191"/>
                  </a:lnTo>
                  <a:lnTo>
                    <a:pt x="575" y="333"/>
                  </a:lnTo>
                  <a:lnTo>
                    <a:pt x="646" y="442"/>
                  </a:lnTo>
                  <a:lnTo>
                    <a:pt x="678" y="556"/>
                  </a:lnTo>
                  <a:lnTo>
                    <a:pt x="723" y="732"/>
                  </a:lnTo>
                  <a:lnTo>
                    <a:pt x="549" y="772"/>
                  </a:lnTo>
                  <a:lnTo>
                    <a:pt x="526" y="872"/>
                  </a:lnTo>
                  <a:lnTo>
                    <a:pt x="436" y="878"/>
                  </a:lnTo>
                  <a:lnTo>
                    <a:pt x="343" y="901"/>
                  </a:lnTo>
                  <a:close/>
                </a:path>
              </a:pathLst>
            </a:custGeom>
            <a:solidFill>
              <a:schemeClr val="accent2"/>
            </a:solidFill>
            <a:ln w="0">
              <a:solidFill>
                <a:srgbClr val="CCECFF"/>
              </a:solidFill>
              <a:round/>
              <a:headEnd/>
              <a:tailEnd/>
            </a:ln>
          </p:spPr>
          <p:txBody>
            <a:bodyPr/>
            <a:lstStyle/>
            <a:p>
              <a:endParaRPr lang="ru-RU"/>
            </a:p>
          </p:txBody>
        </p:sp>
        <p:sp>
          <p:nvSpPr>
            <p:cNvPr id="4144" name="Freeform 47"/>
            <p:cNvSpPr>
              <a:spLocks noChangeAspect="1"/>
            </p:cNvSpPr>
            <p:nvPr/>
          </p:nvSpPr>
          <p:spPr bwMode="auto">
            <a:xfrm>
              <a:off x="1890713" y="4337050"/>
              <a:ext cx="165100" cy="98425"/>
            </a:xfrm>
            <a:custGeom>
              <a:avLst/>
              <a:gdLst>
                <a:gd name="T0" fmla="*/ 2147483647 w 413"/>
                <a:gd name="T1" fmla="*/ 2147483647 h 277"/>
                <a:gd name="T2" fmla="*/ 2147483647 w 413"/>
                <a:gd name="T3" fmla="*/ 2147483647 h 277"/>
                <a:gd name="T4" fmla="*/ 2147483647 w 413"/>
                <a:gd name="T5" fmla="*/ 2147483647 h 277"/>
                <a:gd name="T6" fmla="*/ 2147483647 w 413"/>
                <a:gd name="T7" fmla="*/ 2147483647 h 277"/>
                <a:gd name="T8" fmla="*/ 0 w 413"/>
                <a:gd name="T9" fmla="*/ 2147483647 h 277"/>
                <a:gd name="T10" fmla="*/ 2147483647 w 413"/>
                <a:gd name="T11" fmla="*/ 2147483647 h 277"/>
                <a:gd name="T12" fmla="*/ 2147483647 w 413"/>
                <a:gd name="T13" fmla="*/ 2147483647 h 277"/>
                <a:gd name="T14" fmla="*/ 2147483647 w 413"/>
                <a:gd name="T15" fmla="*/ 0 h 277"/>
                <a:gd name="T16" fmla="*/ 2147483647 w 413"/>
                <a:gd name="T17" fmla="*/ 0 h 277"/>
                <a:gd name="T18" fmla="*/ 2147483647 w 413"/>
                <a:gd name="T19" fmla="*/ 2147483647 h 277"/>
                <a:gd name="T20" fmla="*/ 2147483647 w 413"/>
                <a:gd name="T21" fmla="*/ 2147483647 h 277"/>
                <a:gd name="T22" fmla="*/ 2147483647 w 413"/>
                <a:gd name="T23" fmla="*/ 2147483647 h 277"/>
                <a:gd name="T24" fmla="*/ 2147483647 w 413"/>
                <a:gd name="T25" fmla="*/ 2147483647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3"/>
                <a:gd name="T40" fmla="*/ 0 h 277"/>
                <a:gd name="T41" fmla="*/ 413 w 413"/>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3" h="277">
                  <a:moveTo>
                    <a:pt x="333" y="262"/>
                  </a:moveTo>
                  <a:lnTo>
                    <a:pt x="239" y="241"/>
                  </a:lnTo>
                  <a:lnTo>
                    <a:pt x="159" y="277"/>
                  </a:lnTo>
                  <a:lnTo>
                    <a:pt x="23" y="112"/>
                  </a:lnTo>
                  <a:lnTo>
                    <a:pt x="0" y="78"/>
                  </a:lnTo>
                  <a:lnTo>
                    <a:pt x="7" y="71"/>
                  </a:lnTo>
                  <a:lnTo>
                    <a:pt x="30" y="23"/>
                  </a:lnTo>
                  <a:lnTo>
                    <a:pt x="119" y="0"/>
                  </a:lnTo>
                  <a:lnTo>
                    <a:pt x="127" y="0"/>
                  </a:lnTo>
                  <a:lnTo>
                    <a:pt x="191" y="6"/>
                  </a:lnTo>
                  <a:lnTo>
                    <a:pt x="362" y="112"/>
                  </a:lnTo>
                  <a:lnTo>
                    <a:pt x="413" y="197"/>
                  </a:lnTo>
                  <a:lnTo>
                    <a:pt x="333" y="262"/>
                  </a:lnTo>
                  <a:close/>
                </a:path>
              </a:pathLst>
            </a:custGeom>
            <a:solidFill>
              <a:schemeClr val="accent2"/>
            </a:solidFill>
            <a:ln w="0">
              <a:solidFill>
                <a:srgbClr val="CCECFF"/>
              </a:solidFill>
              <a:round/>
              <a:headEnd/>
              <a:tailEnd/>
            </a:ln>
          </p:spPr>
          <p:txBody>
            <a:bodyPr/>
            <a:lstStyle/>
            <a:p>
              <a:endParaRPr lang="ru-RU"/>
            </a:p>
          </p:txBody>
        </p:sp>
        <p:sp>
          <p:nvSpPr>
            <p:cNvPr id="4145" name="Freeform 48"/>
            <p:cNvSpPr>
              <a:spLocks noChangeAspect="1"/>
            </p:cNvSpPr>
            <p:nvPr/>
          </p:nvSpPr>
          <p:spPr bwMode="auto">
            <a:xfrm>
              <a:off x="1989138" y="4427538"/>
              <a:ext cx="193675" cy="128587"/>
            </a:xfrm>
            <a:custGeom>
              <a:avLst/>
              <a:gdLst>
                <a:gd name="T0" fmla="*/ 2147483647 w 497"/>
                <a:gd name="T1" fmla="*/ 2147483647 h 373"/>
                <a:gd name="T2" fmla="*/ 2147483647 w 497"/>
                <a:gd name="T3" fmla="*/ 2147483647 h 373"/>
                <a:gd name="T4" fmla="*/ 2147483647 w 497"/>
                <a:gd name="T5" fmla="*/ 2147483647 h 373"/>
                <a:gd name="T6" fmla="*/ 2147483647 w 497"/>
                <a:gd name="T7" fmla="*/ 2147483647 h 373"/>
                <a:gd name="T8" fmla="*/ 2147483647 w 497"/>
                <a:gd name="T9" fmla="*/ 2147483647 h 373"/>
                <a:gd name="T10" fmla="*/ 2147483647 w 497"/>
                <a:gd name="T11" fmla="*/ 2147483647 h 373"/>
                <a:gd name="T12" fmla="*/ 2147483647 w 497"/>
                <a:gd name="T13" fmla="*/ 0 h 373"/>
                <a:gd name="T14" fmla="*/ 2147483647 w 497"/>
                <a:gd name="T15" fmla="*/ 2147483647 h 373"/>
                <a:gd name="T16" fmla="*/ 2147483647 w 497"/>
                <a:gd name="T17" fmla="*/ 2147483647 h 373"/>
                <a:gd name="T18" fmla="*/ 2147483647 w 497"/>
                <a:gd name="T19" fmla="*/ 2147483647 h 373"/>
                <a:gd name="T20" fmla="*/ 2147483647 w 497"/>
                <a:gd name="T21" fmla="*/ 2147483647 h 373"/>
                <a:gd name="T22" fmla="*/ 2147483647 w 497"/>
                <a:gd name="T23" fmla="*/ 2147483647 h 373"/>
                <a:gd name="T24" fmla="*/ 2147483647 w 497"/>
                <a:gd name="T25" fmla="*/ 2147483647 h 373"/>
                <a:gd name="T26" fmla="*/ 2147483647 w 497"/>
                <a:gd name="T27" fmla="*/ 2147483647 h 373"/>
                <a:gd name="T28" fmla="*/ 0 w 497"/>
                <a:gd name="T29" fmla="*/ 2147483647 h 373"/>
                <a:gd name="T30" fmla="*/ 2147483647 w 497"/>
                <a:gd name="T31" fmla="*/ 2147483647 h 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7"/>
                <a:gd name="T49" fmla="*/ 0 h 373"/>
                <a:gd name="T50" fmla="*/ 497 w 497"/>
                <a:gd name="T51" fmla="*/ 373 h 3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7" h="373">
                  <a:moveTo>
                    <a:pt x="188" y="373"/>
                  </a:moveTo>
                  <a:lnTo>
                    <a:pt x="368" y="328"/>
                  </a:lnTo>
                  <a:lnTo>
                    <a:pt x="390" y="239"/>
                  </a:lnTo>
                  <a:lnTo>
                    <a:pt x="487" y="206"/>
                  </a:lnTo>
                  <a:lnTo>
                    <a:pt x="497" y="125"/>
                  </a:lnTo>
                  <a:lnTo>
                    <a:pt x="423" y="93"/>
                  </a:lnTo>
                  <a:lnTo>
                    <a:pt x="377" y="0"/>
                  </a:lnTo>
                  <a:lnTo>
                    <a:pt x="287" y="6"/>
                  </a:lnTo>
                  <a:lnTo>
                    <a:pt x="194" y="29"/>
                  </a:lnTo>
                  <a:lnTo>
                    <a:pt x="116" y="19"/>
                  </a:lnTo>
                  <a:lnTo>
                    <a:pt x="106" y="29"/>
                  </a:lnTo>
                  <a:lnTo>
                    <a:pt x="133" y="70"/>
                  </a:lnTo>
                  <a:lnTo>
                    <a:pt x="126" y="206"/>
                  </a:lnTo>
                  <a:lnTo>
                    <a:pt x="19" y="206"/>
                  </a:lnTo>
                  <a:lnTo>
                    <a:pt x="0" y="206"/>
                  </a:lnTo>
                  <a:lnTo>
                    <a:pt x="188" y="373"/>
                  </a:lnTo>
                  <a:close/>
                </a:path>
              </a:pathLst>
            </a:custGeom>
            <a:solidFill>
              <a:schemeClr val="accent2"/>
            </a:solidFill>
            <a:ln w="0">
              <a:solidFill>
                <a:srgbClr val="CCECFF"/>
              </a:solidFill>
              <a:round/>
              <a:headEnd/>
              <a:tailEnd/>
            </a:ln>
          </p:spPr>
          <p:txBody>
            <a:bodyPr/>
            <a:lstStyle/>
            <a:p>
              <a:endParaRPr lang="ru-RU"/>
            </a:p>
          </p:txBody>
        </p:sp>
        <p:sp>
          <p:nvSpPr>
            <p:cNvPr id="4146" name="Freeform 49"/>
            <p:cNvSpPr>
              <a:spLocks noChangeAspect="1"/>
            </p:cNvSpPr>
            <p:nvPr/>
          </p:nvSpPr>
          <p:spPr bwMode="auto">
            <a:xfrm>
              <a:off x="1931988" y="4406900"/>
              <a:ext cx="130175" cy="92075"/>
            </a:xfrm>
            <a:custGeom>
              <a:avLst/>
              <a:gdLst>
                <a:gd name="T0" fmla="*/ 2147483647 w 326"/>
                <a:gd name="T1" fmla="*/ 2147483647 h 261"/>
                <a:gd name="T2" fmla="*/ 2147483647 w 326"/>
                <a:gd name="T3" fmla="*/ 2147483647 h 261"/>
                <a:gd name="T4" fmla="*/ 2147483647 w 326"/>
                <a:gd name="T5" fmla="*/ 2147483647 h 261"/>
                <a:gd name="T6" fmla="*/ 2147483647 w 326"/>
                <a:gd name="T7" fmla="*/ 2147483647 h 261"/>
                <a:gd name="T8" fmla="*/ 0 w 326"/>
                <a:gd name="T9" fmla="*/ 2147483647 h 261"/>
                <a:gd name="T10" fmla="*/ 2147483647 w 326"/>
                <a:gd name="T11" fmla="*/ 2147483647 h 261"/>
                <a:gd name="T12" fmla="*/ 2147483647 w 326"/>
                <a:gd name="T13" fmla="*/ 2147483647 h 261"/>
                <a:gd name="T14" fmla="*/ 2147483647 w 326"/>
                <a:gd name="T15" fmla="*/ 2147483647 h 261"/>
                <a:gd name="T16" fmla="*/ 2147483647 w 326"/>
                <a:gd name="T17" fmla="*/ 2147483647 h 261"/>
                <a:gd name="T18" fmla="*/ 2147483647 w 326"/>
                <a:gd name="T19" fmla="*/ 2147483647 h 261"/>
                <a:gd name="T20" fmla="*/ 2147483647 w 326"/>
                <a:gd name="T21" fmla="*/ 2147483647 h 261"/>
                <a:gd name="T22" fmla="*/ 2147483647 w 326"/>
                <a:gd name="T23" fmla="*/ 2147483647 h 261"/>
                <a:gd name="T24" fmla="*/ 2147483647 w 326"/>
                <a:gd name="T25" fmla="*/ 0 h 261"/>
                <a:gd name="T26" fmla="*/ 2147483647 w 326"/>
                <a:gd name="T27" fmla="*/ 2147483647 h 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6"/>
                <a:gd name="T43" fmla="*/ 0 h 261"/>
                <a:gd name="T44" fmla="*/ 326 w 326"/>
                <a:gd name="T45" fmla="*/ 261 h 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6" h="261">
                  <a:moveTo>
                    <a:pt x="229" y="65"/>
                  </a:moveTo>
                  <a:lnTo>
                    <a:pt x="135" y="44"/>
                  </a:lnTo>
                  <a:lnTo>
                    <a:pt x="55" y="80"/>
                  </a:lnTo>
                  <a:lnTo>
                    <a:pt x="64" y="93"/>
                  </a:lnTo>
                  <a:lnTo>
                    <a:pt x="0" y="142"/>
                  </a:lnTo>
                  <a:lnTo>
                    <a:pt x="132" y="261"/>
                  </a:lnTo>
                  <a:lnTo>
                    <a:pt x="151" y="261"/>
                  </a:lnTo>
                  <a:lnTo>
                    <a:pt x="258" y="261"/>
                  </a:lnTo>
                  <a:lnTo>
                    <a:pt x="265" y="125"/>
                  </a:lnTo>
                  <a:lnTo>
                    <a:pt x="238" y="84"/>
                  </a:lnTo>
                  <a:lnTo>
                    <a:pt x="248" y="74"/>
                  </a:lnTo>
                  <a:lnTo>
                    <a:pt x="326" y="84"/>
                  </a:lnTo>
                  <a:lnTo>
                    <a:pt x="309" y="0"/>
                  </a:lnTo>
                  <a:lnTo>
                    <a:pt x="229" y="65"/>
                  </a:lnTo>
                  <a:close/>
                </a:path>
              </a:pathLst>
            </a:custGeom>
            <a:solidFill>
              <a:schemeClr val="accent2"/>
            </a:solidFill>
            <a:ln w="0">
              <a:solidFill>
                <a:srgbClr val="CCECFF"/>
              </a:solidFill>
              <a:round/>
              <a:headEnd/>
              <a:tailEnd/>
            </a:ln>
          </p:spPr>
          <p:txBody>
            <a:bodyPr/>
            <a:lstStyle/>
            <a:p>
              <a:endParaRPr lang="ru-RU"/>
            </a:p>
          </p:txBody>
        </p:sp>
        <p:sp>
          <p:nvSpPr>
            <p:cNvPr id="4147" name="Freeform 50"/>
            <p:cNvSpPr>
              <a:spLocks noChangeAspect="1"/>
            </p:cNvSpPr>
            <p:nvPr/>
          </p:nvSpPr>
          <p:spPr bwMode="auto">
            <a:xfrm>
              <a:off x="2327275" y="4083050"/>
              <a:ext cx="203200" cy="319088"/>
            </a:xfrm>
            <a:custGeom>
              <a:avLst/>
              <a:gdLst>
                <a:gd name="T0" fmla="*/ 2147483647 w 509"/>
                <a:gd name="T1" fmla="*/ 2147483647 h 910"/>
                <a:gd name="T2" fmla="*/ 0 w 509"/>
                <a:gd name="T3" fmla="*/ 2147483647 h 910"/>
                <a:gd name="T4" fmla="*/ 2147483647 w 509"/>
                <a:gd name="T5" fmla="*/ 2147483647 h 910"/>
                <a:gd name="T6" fmla="*/ 2147483647 w 509"/>
                <a:gd name="T7" fmla="*/ 2147483647 h 910"/>
                <a:gd name="T8" fmla="*/ 2147483647 w 509"/>
                <a:gd name="T9" fmla="*/ 2147483647 h 910"/>
                <a:gd name="T10" fmla="*/ 2147483647 w 509"/>
                <a:gd name="T11" fmla="*/ 2147483647 h 910"/>
                <a:gd name="T12" fmla="*/ 2147483647 w 509"/>
                <a:gd name="T13" fmla="*/ 2147483647 h 910"/>
                <a:gd name="T14" fmla="*/ 2147483647 w 509"/>
                <a:gd name="T15" fmla="*/ 2147483647 h 910"/>
                <a:gd name="T16" fmla="*/ 2147483647 w 509"/>
                <a:gd name="T17" fmla="*/ 2147483647 h 910"/>
                <a:gd name="T18" fmla="*/ 2147483647 w 509"/>
                <a:gd name="T19" fmla="*/ 2147483647 h 910"/>
                <a:gd name="T20" fmla="*/ 2147483647 w 509"/>
                <a:gd name="T21" fmla="*/ 2147483647 h 910"/>
                <a:gd name="T22" fmla="*/ 2147483647 w 509"/>
                <a:gd name="T23" fmla="*/ 0 h 910"/>
                <a:gd name="T24" fmla="*/ 2147483647 w 509"/>
                <a:gd name="T25" fmla="*/ 2147483647 h 910"/>
                <a:gd name="T26" fmla="*/ 2147483647 w 509"/>
                <a:gd name="T27" fmla="*/ 2147483647 h 910"/>
                <a:gd name="T28" fmla="*/ 2147483647 w 509"/>
                <a:gd name="T29" fmla="*/ 2147483647 h 910"/>
                <a:gd name="T30" fmla="*/ 2147483647 w 509"/>
                <a:gd name="T31" fmla="*/ 2147483647 h 910"/>
                <a:gd name="T32" fmla="*/ 2147483647 w 509"/>
                <a:gd name="T33" fmla="*/ 2147483647 h 910"/>
                <a:gd name="T34" fmla="*/ 2147483647 w 509"/>
                <a:gd name="T35" fmla="*/ 2147483647 h 910"/>
                <a:gd name="T36" fmla="*/ 2147483647 w 509"/>
                <a:gd name="T37" fmla="*/ 2147483647 h 910"/>
                <a:gd name="T38" fmla="*/ 2147483647 w 509"/>
                <a:gd name="T39" fmla="*/ 2147483647 h 910"/>
                <a:gd name="T40" fmla="*/ 2147483647 w 509"/>
                <a:gd name="T41" fmla="*/ 2147483647 h 910"/>
                <a:gd name="T42" fmla="*/ 2147483647 w 509"/>
                <a:gd name="T43" fmla="*/ 2147483647 h 910"/>
                <a:gd name="T44" fmla="*/ 2147483647 w 509"/>
                <a:gd name="T45" fmla="*/ 2147483647 h 910"/>
                <a:gd name="T46" fmla="*/ 2147483647 w 509"/>
                <a:gd name="T47" fmla="*/ 2147483647 h 9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9"/>
                <a:gd name="T73" fmla="*/ 0 h 910"/>
                <a:gd name="T74" fmla="*/ 509 w 509"/>
                <a:gd name="T75" fmla="*/ 910 h 9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9" h="910">
                  <a:moveTo>
                    <a:pt x="74" y="852"/>
                  </a:moveTo>
                  <a:lnTo>
                    <a:pt x="0" y="813"/>
                  </a:lnTo>
                  <a:lnTo>
                    <a:pt x="97" y="732"/>
                  </a:lnTo>
                  <a:lnTo>
                    <a:pt x="64" y="619"/>
                  </a:lnTo>
                  <a:lnTo>
                    <a:pt x="187" y="613"/>
                  </a:lnTo>
                  <a:lnTo>
                    <a:pt x="203" y="458"/>
                  </a:lnTo>
                  <a:lnTo>
                    <a:pt x="291" y="410"/>
                  </a:lnTo>
                  <a:lnTo>
                    <a:pt x="161" y="338"/>
                  </a:lnTo>
                  <a:lnTo>
                    <a:pt x="145" y="119"/>
                  </a:lnTo>
                  <a:lnTo>
                    <a:pt x="151" y="81"/>
                  </a:lnTo>
                  <a:lnTo>
                    <a:pt x="155" y="39"/>
                  </a:lnTo>
                  <a:lnTo>
                    <a:pt x="333" y="0"/>
                  </a:lnTo>
                  <a:lnTo>
                    <a:pt x="397" y="119"/>
                  </a:lnTo>
                  <a:lnTo>
                    <a:pt x="316" y="145"/>
                  </a:lnTo>
                  <a:lnTo>
                    <a:pt x="413" y="291"/>
                  </a:lnTo>
                  <a:lnTo>
                    <a:pt x="365" y="403"/>
                  </a:lnTo>
                  <a:lnTo>
                    <a:pt x="509" y="500"/>
                  </a:lnTo>
                  <a:lnTo>
                    <a:pt x="413" y="758"/>
                  </a:lnTo>
                  <a:lnTo>
                    <a:pt x="333" y="742"/>
                  </a:lnTo>
                  <a:lnTo>
                    <a:pt x="365" y="878"/>
                  </a:lnTo>
                  <a:lnTo>
                    <a:pt x="361" y="878"/>
                  </a:lnTo>
                  <a:lnTo>
                    <a:pt x="252" y="910"/>
                  </a:lnTo>
                  <a:lnTo>
                    <a:pt x="81" y="846"/>
                  </a:lnTo>
                  <a:lnTo>
                    <a:pt x="74" y="852"/>
                  </a:lnTo>
                  <a:close/>
                </a:path>
              </a:pathLst>
            </a:custGeom>
            <a:solidFill>
              <a:schemeClr val="accent2"/>
            </a:solidFill>
            <a:ln w="0">
              <a:solidFill>
                <a:srgbClr val="CCECFF"/>
              </a:solidFill>
              <a:round/>
              <a:headEnd/>
              <a:tailEnd/>
            </a:ln>
          </p:spPr>
          <p:txBody>
            <a:bodyPr/>
            <a:lstStyle/>
            <a:p>
              <a:endParaRPr lang="ru-RU"/>
            </a:p>
          </p:txBody>
        </p:sp>
        <p:sp>
          <p:nvSpPr>
            <p:cNvPr id="4148" name="Freeform 51"/>
            <p:cNvSpPr>
              <a:spLocks noChangeAspect="1"/>
            </p:cNvSpPr>
            <p:nvPr/>
          </p:nvSpPr>
          <p:spPr bwMode="auto">
            <a:xfrm>
              <a:off x="2030413" y="4378325"/>
              <a:ext cx="234950" cy="371475"/>
            </a:xfrm>
            <a:custGeom>
              <a:avLst/>
              <a:gdLst>
                <a:gd name="T0" fmla="*/ 2147483647 w 590"/>
                <a:gd name="T1" fmla="*/ 2147483647 h 1059"/>
                <a:gd name="T2" fmla="*/ 2147483647 w 590"/>
                <a:gd name="T3" fmla="*/ 2147483647 h 1059"/>
                <a:gd name="T4" fmla="*/ 2147483647 w 590"/>
                <a:gd name="T5" fmla="*/ 0 h 1059"/>
                <a:gd name="T6" fmla="*/ 2147483647 w 590"/>
                <a:gd name="T7" fmla="*/ 2147483647 h 1059"/>
                <a:gd name="T8" fmla="*/ 2147483647 w 590"/>
                <a:gd name="T9" fmla="*/ 2147483647 h 1059"/>
                <a:gd name="T10" fmla="*/ 2147483647 w 590"/>
                <a:gd name="T11" fmla="*/ 2147483647 h 1059"/>
                <a:gd name="T12" fmla="*/ 2147483647 w 590"/>
                <a:gd name="T13" fmla="*/ 2147483647 h 1059"/>
                <a:gd name="T14" fmla="*/ 2147483647 w 590"/>
                <a:gd name="T15" fmla="*/ 2147483647 h 1059"/>
                <a:gd name="T16" fmla="*/ 2147483647 w 590"/>
                <a:gd name="T17" fmla="*/ 2147483647 h 1059"/>
                <a:gd name="T18" fmla="*/ 2147483647 w 590"/>
                <a:gd name="T19" fmla="*/ 2147483647 h 1059"/>
                <a:gd name="T20" fmla="*/ 2147483647 w 590"/>
                <a:gd name="T21" fmla="*/ 2147483647 h 1059"/>
                <a:gd name="T22" fmla="*/ 0 w 590"/>
                <a:gd name="T23" fmla="*/ 2147483647 h 1059"/>
                <a:gd name="T24" fmla="*/ 2147483647 w 590"/>
                <a:gd name="T25" fmla="*/ 2147483647 h 1059"/>
                <a:gd name="T26" fmla="*/ 2147483647 w 590"/>
                <a:gd name="T27" fmla="*/ 2147483647 h 1059"/>
                <a:gd name="T28" fmla="*/ 2147483647 w 590"/>
                <a:gd name="T29" fmla="*/ 2147483647 h 1059"/>
                <a:gd name="T30" fmla="*/ 2147483647 w 590"/>
                <a:gd name="T31" fmla="*/ 2147483647 h 1059"/>
                <a:gd name="T32" fmla="*/ 2147483647 w 590"/>
                <a:gd name="T33" fmla="*/ 2147483647 h 1059"/>
                <a:gd name="T34" fmla="*/ 2147483647 w 590"/>
                <a:gd name="T35" fmla="*/ 2147483647 h 1059"/>
                <a:gd name="T36" fmla="*/ 2147483647 w 590"/>
                <a:gd name="T37" fmla="*/ 2147483647 h 1059"/>
                <a:gd name="T38" fmla="*/ 2147483647 w 590"/>
                <a:gd name="T39" fmla="*/ 2147483647 h 1059"/>
                <a:gd name="T40" fmla="*/ 2147483647 w 590"/>
                <a:gd name="T41" fmla="*/ 2147483647 h 10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1059"/>
                <a:gd name="T65" fmla="*/ 590 w 590"/>
                <a:gd name="T66" fmla="*/ 1059 h 10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1059">
                  <a:moveTo>
                    <a:pt x="590" y="129"/>
                  </a:moveTo>
                  <a:lnTo>
                    <a:pt x="548" y="23"/>
                  </a:lnTo>
                  <a:lnTo>
                    <a:pt x="464" y="0"/>
                  </a:lnTo>
                  <a:lnTo>
                    <a:pt x="290" y="40"/>
                  </a:lnTo>
                  <a:lnTo>
                    <a:pt x="267" y="140"/>
                  </a:lnTo>
                  <a:lnTo>
                    <a:pt x="313" y="233"/>
                  </a:lnTo>
                  <a:lnTo>
                    <a:pt x="387" y="265"/>
                  </a:lnTo>
                  <a:lnTo>
                    <a:pt x="377" y="346"/>
                  </a:lnTo>
                  <a:lnTo>
                    <a:pt x="280" y="379"/>
                  </a:lnTo>
                  <a:lnTo>
                    <a:pt x="258" y="468"/>
                  </a:lnTo>
                  <a:lnTo>
                    <a:pt x="78" y="513"/>
                  </a:lnTo>
                  <a:lnTo>
                    <a:pt x="0" y="581"/>
                  </a:lnTo>
                  <a:lnTo>
                    <a:pt x="97" y="765"/>
                  </a:lnTo>
                  <a:lnTo>
                    <a:pt x="129" y="824"/>
                  </a:lnTo>
                  <a:lnTo>
                    <a:pt x="129" y="1034"/>
                  </a:lnTo>
                  <a:lnTo>
                    <a:pt x="364" y="1059"/>
                  </a:lnTo>
                  <a:lnTo>
                    <a:pt x="426" y="589"/>
                  </a:lnTo>
                  <a:lnTo>
                    <a:pt x="587" y="379"/>
                  </a:lnTo>
                  <a:lnTo>
                    <a:pt x="522" y="330"/>
                  </a:lnTo>
                  <a:lnTo>
                    <a:pt x="548" y="152"/>
                  </a:lnTo>
                  <a:lnTo>
                    <a:pt x="590" y="129"/>
                  </a:lnTo>
                  <a:close/>
                </a:path>
              </a:pathLst>
            </a:custGeom>
            <a:solidFill>
              <a:schemeClr val="accent2"/>
            </a:solidFill>
            <a:ln w="0">
              <a:solidFill>
                <a:srgbClr val="CCECFF"/>
              </a:solidFill>
              <a:round/>
              <a:headEnd/>
              <a:tailEnd/>
            </a:ln>
          </p:spPr>
          <p:txBody>
            <a:bodyPr/>
            <a:lstStyle/>
            <a:p>
              <a:endParaRPr lang="ru-RU"/>
            </a:p>
          </p:txBody>
        </p:sp>
        <p:sp>
          <p:nvSpPr>
            <p:cNvPr id="4149" name="Freeform 52"/>
            <p:cNvSpPr>
              <a:spLocks noChangeAspect="1"/>
            </p:cNvSpPr>
            <p:nvPr/>
          </p:nvSpPr>
          <p:spPr bwMode="auto">
            <a:xfrm>
              <a:off x="1701800" y="3921125"/>
              <a:ext cx="304800" cy="354013"/>
            </a:xfrm>
            <a:custGeom>
              <a:avLst/>
              <a:gdLst>
                <a:gd name="T0" fmla="*/ 2147483647 w 765"/>
                <a:gd name="T1" fmla="*/ 2147483647 h 1013"/>
                <a:gd name="T2" fmla="*/ 2147483647 w 765"/>
                <a:gd name="T3" fmla="*/ 2147483647 h 1013"/>
                <a:gd name="T4" fmla="*/ 2147483647 w 765"/>
                <a:gd name="T5" fmla="*/ 2147483647 h 1013"/>
                <a:gd name="T6" fmla="*/ 2147483647 w 765"/>
                <a:gd name="T7" fmla="*/ 2147483647 h 1013"/>
                <a:gd name="T8" fmla="*/ 2147483647 w 765"/>
                <a:gd name="T9" fmla="*/ 2147483647 h 1013"/>
                <a:gd name="T10" fmla="*/ 2147483647 w 765"/>
                <a:gd name="T11" fmla="*/ 2147483647 h 1013"/>
                <a:gd name="T12" fmla="*/ 2147483647 w 765"/>
                <a:gd name="T13" fmla="*/ 2147483647 h 1013"/>
                <a:gd name="T14" fmla="*/ 2147483647 w 765"/>
                <a:gd name="T15" fmla="*/ 2147483647 h 1013"/>
                <a:gd name="T16" fmla="*/ 2147483647 w 765"/>
                <a:gd name="T17" fmla="*/ 0 h 1013"/>
                <a:gd name="T18" fmla="*/ 2147483647 w 765"/>
                <a:gd name="T19" fmla="*/ 2147483647 h 1013"/>
                <a:gd name="T20" fmla="*/ 2147483647 w 765"/>
                <a:gd name="T21" fmla="*/ 2147483647 h 1013"/>
                <a:gd name="T22" fmla="*/ 2147483647 w 765"/>
                <a:gd name="T23" fmla="*/ 2147483647 h 1013"/>
                <a:gd name="T24" fmla="*/ 2147483647 w 765"/>
                <a:gd name="T25" fmla="*/ 2147483647 h 1013"/>
                <a:gd name="T26" fmla="*/ 0 w 765"/>
                <a:gd name="T27" fmla="*/ 2147483647 h 1013"/>
                <a:gd name="T28" fmla="*/ 2147483647 w 765"/>
                <a:gd name="T29" fmla="*/ 2147483647 h 1013"/>
                <a:gd name="T30" fmla="*/ 2147483647 w 765"/>
                <a:gd name="T31" fmla="*/ 2147483647 h 1013"/>
                <a:gd name="T32" fmla="*/ 2147483647 w 765"/>
                <a:gd name="T33" fmla="*/ 2147483647 h 1013"/>
                <a:gd name="T34" fmla="*/ 2147483647 w 765"/>
                <a:gd name="T35" fmla="*/ 2147483647 h 1013"/>
                <a:gd name="T36" fmla="*/ 2147483647 w 765"/>
                <a:gd name="T37" fmla="*/ 2147483647 h 1013"/>
                <a:gd name="T38" fmla="*/ 2147483647 w 765"/>
                <a:gd name="T39" fmla="*/ 2147483647 h 1013"/>
                <a:gd name="T40" fmla="*/ 2147483647 w 765"/>
                <a:gd name="T41" fmla="*/ 2147483647 h 1013"/>
                <a:gd name="T42" fmla="*/ 2147483647 w 765"/>
                <a:gd name="T43" fmla="*/ 2147483647 h 1013"/>
                <a:gd name="T44" fmla="*/ 2147483647 w 765"/>
                <a:gd name="T45" fmla="*/ 2147483647 h 1013"/>
                <a:gd name="T46" fmla="*/ 2147483647 w 765"/>
                <a:gd name="T47" fmla="*/ 2147483647 h 1013"/>
                <a:gd name="T48" fmla="*/ 2147483647 w 765"/>
                <a:gd name="T49" fmla="*/ 2147483647 h 1013"/>
                <a:gd name="T50" fmla="*/ 2147483647 w 765"/>
                <a:gd name="T51" fmla="*/ 2147483647 h 10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5"/>
                <a:gd name="T79" fmla="*/ 0 h 1013"/>
                <a:gd name="T80" fmla="*/ 765 w 765"/>
                <a:gd name="T81" fmla="*/ 1013 h 10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5" h="1013">
                  <a:moveTo>
                    <a:pt x="748" y="574"/>
                  </a:moveTo>
                  <a:lnTo>
                    <a:pt x="765" y="435"/>
                  </a:lnTo>
                  <a:lnTo>
                    <a:pt x="651" y="371"/>
                  </a:lnTo>
                  <a:lnTo>
                    <a:pt x="668" y="280"/>
                  </a:lnTo>
                  <a:lnTo>
                    <a:pt x="732" y="248"/>
                  </a:lnTo>
                  <a:lnTo>
                    <a:pt x="716" y="161"/>
                  </a:lnTo>
                  <a:lnTo>
                    <a:pt x="564" y="161"/>
                  </a:lnTo>
                  <a:lnTo>
                    <a:pt x="549" y="26"/>
                  </a:lnTo>
                  <a:lnTo>
                    <a:pt x="339" y="0"/>
                  </a:lnTo>
                  <a:lnTo>
                    <a:pt x="388" y="161"/>
                  </a:lnTo>
                  <a:lnTo>
                    <a:pt x="193" y="161"/>
                  </a:lnTo>
                  <a:lnTo>
                    <a:pt x="161" y="210"/>
                  </a:lnTo>
                  <a:lnTo>
                    <a:pt x="32" y="129"/>
                  </a:lnTo>
                  <a:lnTo>
                    <a:pt x="0" y="242"/>
                  </a:lnTo>
                  <a:lnTo>
                    <a:pt x="125" y="920"/>
                  </a:lnTo>
                  <a:lnTo>
                    <a:pt x="129" y="920"/>
                  </a:lnTo>
                  <a:lnTo>
                    <a:pt x="193" y="903"/>
                  </a:lnTo>
                  <a:lnTo>
                    <a:pt x="301" y="1013"/>
                  </a:lnTo>
                  <a:lnTo>
                    <a:pt x="403" y="920"/>
                  </a:lnTo>
                  <a:lnTo>
                    <a:pt x="507" y="968"/>
                  </a:lnTo>
                  <a:lnTo>
                    <a:pt x="564" y="952"/>
                  </a:lnTo>
                  <a:lnTo>
                    <a:pt x="571" y="952"/>
                  </a:lnTo>
                  <a:lnTo>
                    <a:pt x="564" y="846"/>
                  </a:lnTo>
                  <a:lnTo>
                    <a:pt x="668" y="814"/>
                  </a:lnTo>
                  <a:lnTo>
                    <a:pt x="613" y="668"/>
                  </a:lnTo>
                  <a:lnTo>
                    <a:pt x="748" y="574"/>
                  </a:lnTo>
                  <a:close/>
                </a:path>
              </a:pathLst>
            </a:custGeom>
            <a:solidFill>
              <a:schemeClr val="accent2"/>
            </a:solidFill>
            <a:ln w="0">
              <a:solidFill>
                <a:srgbClr val="CCECFF"/>
              </a:solidFill>
              <a:round/>
              <a:headEnd/>
              <a:tailEnd/>
            </a:ln>
          </p:spPr>
          <p:txBody>
            <a:bodyPr/>
            <a:lstStyle/>
            <a:p>
              <a:endParaRPr lang="ru-RU"/>
            </a:p>
          </p:txBody>
        </p:sp>
        <p:sp>
          <p:nvSpPr>
            <p:cNvPr id="4150" name="Freeform 53"/>
            <p:cNvSpPr>
              <a:spLocks noChangeAspect="1"/>
            </p:cNvSpPr>
            <p:nvPr/>
          </p:nvSpPr>
          <p:spPr bwMode="auto">
            <a:xfrm>
              <a:off x="1795463" y="4062413"/>
              <a:ext cx="90487" cy="176212"/>
            </a:xfrm>
            <a:custGeom>
              <a:avLst/>
              <a:gdLst>
                <a:gd name="T0" fmla="*/ 2147483647 w 216"/>
                <a:gd name="T1" fmla="*/ 2147483647 h 501"/>
                <a:gd name="T2" fmla="*/ 2147483647 w 216"/>
                <a:gd name="T3" fmla="*/ 2147483647 h 501"/>
                <a:gd name="T4" fmla="*/ 2147483647 w 216"/>
                <a:gd name="T5" fmla="*/ 2147483647 h 501"/>
                <a:gd name="T6" fmla="*/ 2147483647 w 216"/>
                <a:gd name="T7" fmla="*/ 0 h 501"/>
                <a:gd name="T8" fmla="*/ 2147483647 w 216"/>
                <a:gd name="T9" fmla="*/ 2147483647 h 501"/>
                <a:gd name="T10" fmla="*/ 2147483647 w 216"/>
                <a:gd name="T11" fmla="*/ 2147483647 h 501"/>
                <a:gd name="T12" fmla="*/ 2147483647 w 216"/>
                <a:gd name="T13" fmla="*/ 2147483647 h 501"/>
                <a:gd name="T14" fmla="*/ 2147483647 w 216"/>
                <a:gd name="T15" fmla="*/ 2147483647 h 501"/>
                <a:gd name="T16" fmla="*/ 2147483647 w 216"/>
                <a:gd name="T17" fmla="*/ 2147483647 h 501"/>
                <a:gd name="T18" fmla="*/ 2147483647 w 216"/>
                <a:gd name="T19" fmla="*/ 2147483647 h 501"/>
                <a:gd name="T20" fmla="*/ 0 w 216"/>
                <a:gd name="T21" fmla="*/ 2147483647 h 501"/>
                <a:gd name="T22" fmla="*/ 2147483647 w 21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
                <a:gd name="T37" fmla="*/ 0 h 501"/>
                <a:gd name="T38" fmla="*/ 216 w 216"/>
                <a:gd name="T39" fmla="*/ 501 h 5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 h="501">
                  <a:moveTo>
                    <a:pt x="87" y="259"/>
                  </a:moveTo>
                  <a:lnTo>
                    <a:pt x="103" y="178"/>
                  </a:lnTo>
                  <a:lnTo>
                    <a:pt x="6" y="114"/>
                  </a:lnTo>
                  <a:lnTo>
                    <a:pt x="6" y="0"/>
                  </a:lnTo>
                  <a:lnTo>
                    <a:pt x="119" y="98"/>
                  </a:lnTo>
                  <a:lnTo>
                    <a:pt x="201" y="162"/>
                  </a:lnTo>
                  <a:lnTo>
                    <a:pt x="216" y="350"/>
                  </a:lnTo>
                  <a:lnTo>
                    <a:pt x="146" y="318"/>
                  </a:lnTo>
                  <a:lnTo>
                    <a:pt x="103" y="430"/>
                  </a:lnTo>
                  <a:lnTo>
                    <a:pt x="48" y="501"/>
                  </a:lnTo>
                  <a:lnTo>
                    <a:pt x="0" y="388"/>
                  </a:lnTo>
                  <a:lnTo>
                    <a:pt x="87" y="259"/>
                  </a:lnTo>
                  <a:close/>
                </a:path>
              </a:pathLst>
            </a:custGeom>
            <a:solidFill>
              <a:srgbClr val="628711"/>
            </a:solidFill>
            <a:ln w="0">
              <a:solidFill>
                <a:srgbClr val="CCECFF"/>
              </a:solidFill>
              <a:round/>
              <a:headEnd/>
              <a:tailEnd/>
            </a:ln>
          </p:spPr>
          <p:txBody>
            <a:bodyPr/>
            <a:lstStyle/>
            <a:p>
              <a:endParaRPr lang="ru-RU"/>
            </a:p>
          </p:txBody>
        </p:sp>
        <p:sp>
          <p:nvSpPr>
            <p:cNvPr id="4151" name="Freeform 54"/>
            <p:cNvSpPr>
              <a:spLocks noChangeAspect="1"/>
            </p:cNvSpPr>
            <p:nvPr/>
          </p:nvSpPr>
          <p:spPr bwMode="auto">
            <a:xfrm>
              <a:off x="2608263" y="3535363"/>
              <a:ext cx="247650" cy="169862"/>
            </a:xfrm>
            <a:custGeom>
              <a:avLst/>
              <a:gdLst>
                <a:gd name="T0" fmla="*/ 2147483647 w 619"/>
                <a:gd name="T1" fmla="*/ 2147483647 h 487"/>
                <a:gd name="T2" fmla="*/ 2147483647 w 619"/>
                <a:gd name="T3" fmla="*/ 2147483647 h 487"/>
                <a:gd name="T4" fmla="*/ 2147483647 w 619"/>
                <a:gd name="T5" fmla="*/ 2147483647 h 487"/>
                <a:gd name="T6" fmla="*/ 2147483647 w 619"/>
                <a:gd name="T7" fmla="*/ 2147483647 h 487"/>
                <a:gd name="T8" fmla="*/ 2147483647 w 619"/>
                <a:gd name="T9" fmla="*/ 2147483647 h 487"/>
                <a:gd name="T10" fmla="*/ 2147483647 w 619"/>
                <a:gd name="T11" fmla="*/ 2147483647 h 487"/>
                <a:gd name="T12" fmla="*/ 2147483647 w 619"/>
                <a:gd name="T13" fmla="*/ 2147483647 h 487"/>
                <a:gd name="T14" fmla="*/ 0 w 619"/>
                <a:gd name="T15" fmla="*/ 2147483647 h 487"/>
                <a:gd name="T16" fmla="*/ 2147483647 w 619"/>
                <a:gd name="T17" fmla="*/ 0 h 487"/>
                <a:gd name="T18" fmla="*/ 2147483647 w 619"/>
                <a:gd name="T19" fmla="*/ 2147483647 h 487"/>
                <a:gd name="T20" fmla="*/ 2147483647 w 619"/>
                <a:gd name="T21" fmla="*/ 2147483647 h 487"/>
                <a:gd name="T22" fmla="*/ 2147483647 w 619"/>
                <a:gd name="T23" fmla="*/ 2147483647 h 487"/>
                <a:gd name="T24" fmla="*/ 2147483647 w 619"/>
                <a:gd name="T25" fmla="*/ 2147483647 h 487"/>
                <a:gd name="T26" fmla="*/ 2147483647 w 619"/>
                <a:gd name="T27" fmla="*/ 2147483647 h 487"/>
                <a:gd name="T28" fmla="*/ 2147483647 w 619"/>
                <a:gd name="T29" fmla="*/ 2147483647 h 487"/>
                <a:gd name="T30" fmla="*/ 2147483647 w 619"/>
                <a:gd name="T31" fmla="*/ 2147483647 h 487"/>
                <a:gd name="T32" fmla="*/ 2147483647 w 619"/>
                <a:gd name="T33" fmla="*/ 2147483647 h 4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
                <a:gd name="T52" fmla="*/ 0 h 487"/>
                <a:gd name="T53" fmla="*/ 619 w 619"/>
                <a:gd name="T54" fmla="*/ 487 h 4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 h="487">
                  <a:moveTo>
                    <a:pt x="532" y="487"/>
                  </a:moveTo>
                  <a:lnTo>
                    <a:pt x="426" y="477"/>
                  </a:lnTo>
                  <a:lnTo>
                    <a:pt x="290" y="380"/>
                  </a:lnTo>
                  <a:lnTo>
                    <a:pt x="193" y="396"/>
                  </a:lnTo>
                  <a:lnTo>
                    <a:pt x="208" y="284"/>
                  </a:lnTo>
                  <a:lnTo>
                    <a:pt x="119" y="203"/>
                  </a:lnTo>
                  <a:lnTo>
                    <a:pt x="15" y="219"/>
                  </a:lnTo>
                  <a:lnTo>
                    <a:pt x="0" y="132"/>
                  </a:lnTo>
                  <a:lnTo>
                    <a:pt x="151" y="0"/>
                  </a:lnTo>
                  <a:lnTo>
                    <a:pt x="263" y="83"/>
                  </a:lnTo>
                  <a:lnTo>
                    <a:pt x="306" y="203"/>
                  </a:lnTo>
                  <a:lnTo>
                    <a:pt x="393" y="277"/>
                  </a:lnTo>
                  <a:lnTo>
                    <a:pt x="532" y="212"/>
                  </a:lnTo>
                  <a:lnTo>
                    <a:pt x="619" y="267"/>
                  </a:lnTo>
                  <a:lnTo>
                    <a:pt x="602" y="413"/>
                  </a:lnTo>
                  <a:lnTo>
                    <a:pt x="615" y="416"/>
                  </a:lnTo>
                  <a:lnTo>
                    <a:pt x="532" y="487"/>
                  </a:lnTo>
                  <a:close/>
                </a:path>
              </a:pathLst>
            </a:custGeom>
            <a:solidFill>
              <a:schemeClr val="accent2"/>
            </a:solidFill>
            <a:ln w="0">
              <a:solidFill>
                <a:srgbClr val="CCECFF"/>
              </a:solidFill>
              <a:round/>
              <a:headEnd/>
              <a:tailEnd/>
            </a:ln>
          </p:spPr>
          <p:txBody>
            <a:bodyPr/>
            <a:lstStyle/>
            <a:p>
              <a:endParaRPr lang="ru-RU"/>
            </a:p>
          </p:txBody>
        </p:sp>
        <p:sp>
          <p:nvSpPr>
            <p:cNvPr id="4152" name="Freeform 55"/>
            <p:cNvSpPr>
              <a:spLocks noChangeAspect="1"/>
            </p:cNvSpPr>
            <p:nvPr/>
          </p:nvSpPr>
          <p:spPr bwMode="auto">
            <a:xfrm>
              <a:off x="2552700" y="3579813"/>
              <a:ext cx="233363" cy="260350"/>
            </a:xfrm>
            <a:custGeom>
              <a:avLst/>
              <a:gdLst>
                <a:gd name="T0" fmla="*/ 2147483647 w 591"/>
                <a:gd name="T1" fmla="*/ 2147483647 h 742"/>
                <a:gd name="T2" fmla="*/ 2147483647 w 591"/>
                <a:gd name="T3" fmla="*/ 2147483647 h 742"/>
                <a:gd name="T4" fmla="*/ 2147483647 w 591"/>
                <a:gd name="T5" fmla="*/ 2147483647 h 742"/>
                <a:gd name="T6" fmla="*/ 2147483647 w 591"/>
                <a:gd name="T7" fmla="*/ 2147483647 h 742"/>
                <a:gd name="T8" fmla="*/ 2147483647 w 591"/>
                <a:gd name="T9" fmla="*/ 2147483647 h 742"/>
                <a:gd name="T10" fmla="*/ 2147483647 w 591"/>
                <a:gd name="T11" fmla="*/ 2147483647 h 742"/>
                <a:gd name="T12" fmla="*/ 2147483647 w 591"/>
                <a:gd name="T13" fmla="*/ 0 h 742"/>
                <a:gd name="T14" fmla="*/ 2147483647 w 591"/>
                <a:gd name="T15" fmla="*/ 2147483647 h 742"/>
                <a:gd name="T16" fmla="*/ 0 w 591"/>
                <a:gd name="T17" fmla="*/ 2147483647 h 742"/>
                <a:gd name="T18" fmla="*/ 2147483647 w 591"/>
                <a:gd name="T19" fmla="*/ 2147483647 h 742"/>
                <a:gd name="T20" fmla="*/ 2147483647 w 591"/>
                <a:gd name="T21" fmla="*/ 2147483647 h 742"/>
                <a:gd name="T22" fmla="*/ 2147483647 w 591"/>
                <a:gd name="T23" fmla="*/ 2147483647 h 742"/>
                <a:gd name="T24" fmla="*/ 2147483647 w 591"/>
                <a:gd name="T25" fmla="*/ 2147483647 h 742"/>
                <a:gd name="T26" fmla="*/ 2147483647 w 591"/>
                <a:gd name="T27" fmla="*/ 2147483647 h 742"/>
                <a:gd name="T28" fmla="*/ 2147483647 w 591"/>
                <a:gd name="T29" fmla="*/ 2147483647 h 742"/>
                <a:gd name="T30" fmla="*/ 2147483647 w 591"/>
                <a:gd name="T31" fmla="*/ 2147483647 h 742"/>
                <a:gd name="T32" fmla="*/ 2147483647 w 591"/>
                <a:gd name="T33" fmla="*/ 2147483647 h 742"/>
                <a:gd name="T34" fmla="*/ 2147483647 w 591"/>
                <a:gd name="T35" fmla="*/ 2147483647 h 7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1"/>
                <a:gd name="T55" fmla="*/ 0 h 742"/>
                <a:gd name="T56" fmla="*/ 591 w 591"/>
                <a:gd name="T57" fmla="*/ 742 h 7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1" h="742">
                  <a:moveTo>
                    <a:pt x="566" y="345"/>
                  </a:moveTo>
                  <a:lnTo>
                    <a:pt x="430" y="248"/>
                  </a:lnTo>
                  <a:lnTo>
                    <a:pt x="333" y="264"/>
                  </a:lnTo>
                  <a:lnTo>
                    <a:pt x="348" y="152"/>
                  </a:lnTo>
                  <a:lnTo>
                    <a:pt x="259" y="71"/>
                  </a:lnTo>
                  <a:lnTo>
                    <a:pt x="155" y="87"/>
                  </a:lnTo>
                  <a:lnTo>
                    <a:pt x="140" y="0"/>
                  </a:lnTo>
                  <a:lnTo>
                    <a:pt x="130" y="16"/>
                  </a:lnTo>
                  <a:lnTo>
                    <a:pt x="0" y="410"/>
                  </a:lnTo>
                  <a:lnTo>
                    <a:pt x="107" y="523"/>
                  </a:lnTo>
                  <a:lnTo>
                    <a:pt x="187" y="523"/>
                  </a:lnTo>
                  <a:lnTo>
                    <a:pt x="301" y="661"/>
                  </a:lnTo>
                  <a:lnTo>
                    <a:pt x="397" y="661"/>
                  </a:lnTo>
                  <a:lnTo>
                    <a:pt x="484" y="742"/>
                  </a:lnTo>
                  <a:lnTo>
                    <a:pt x="566" y="603"/>
                  </a:lnTo>
                  <a:lnTo>
                    <a:pt x="543" y="500"/>
                  </a:lnTo>
                  <a:lnTo>
                    <a:pt x="591" y="442"/>
                  </a:lnTo>
                  <a:lnTo>
                    <a:pt x="566" y="345"/>
                  </a:lnTo>
                  <a:close/>
                </a:path>
              </a:pathLst>
            </a:custGeom>
            <a:solidFill>
              <a:schemeClr val="accent2"/>
            </a:solidFill>
            <a:ln w="0">
              <a:solidFill>
                <a:srgbClr val="CCECFF"/>
              </a:solidFill>
              <a:round/>
              <a:headEnd/>
              <a:tailEnd/>
            </a:ln>
          </p:spPr>
          <p:txBody>
            <a:bodyPr/>
            <a:lstStyle/>
            <a:p>
              <a:endParaRPr lang="ru-RU"/>
            </a:p>
          </p:txBody>
        </p:sp>
        <p:sp>
          <p:nvSpPr>
            <p:cNvPr id="4153" name="Freeform 56"/>
            <p:cNvSpPr>
              <a:spLocks noChangeAspect="1"/>
            </p:cNvSpPr>
            <p:nvPr/>
          </p:nvSpPr>
          <p:spPr bwMode="auto">
            <a:xfrm>
              <a:off x="2419350" y="3417888"/>
              <a:ext cx="250825" cy="168275"/>
            </a:xfrm>
            <a:custGeom>
              <a:avLst/>
              <a:gdLst>
                <a:gd name="T0" fmla="*/ 2147483647 w 626"/>
                <a:gd name="T1" fmla="*/ 2147483647 h 483"/>
                <a:gd name="T2" fmla="*/ 2147483647 w 626"/>
                <a:gd name="T3" fmla="*/ 2147483647 h 483"/>
                <a:gd name="T4" fmla="*/ 2147483647 w 626"/>
                <a:gd name="T5" fmla="*/ 2147483647 h 483"/>
                <a:gd name="T6" fmla="*/ 2147483647 w 626"/>
                <a:gd name="T7" fmla="*/ 2147483647 h 483"/>
                <a:gd name="T8" fmla="*/ 2147483647 w 626"/>
                <a:gd name="T9" fmla="*/ 2147483647 h 483"/>
                <a:gd name="T10" fmla="*/ 2147483647 w 626"/>
                <a:gd name="T11" fmla="*/ 2147483647 h 483"/>
                <a:gd name="T12" fmla="*/ 2147483647 w 626"/>
                <a:gd name="T13" fmla="*/ 2147483647 h 483"/>
                <a:gd name="T14" fmla="*/ 2147483647 w 626"/>
                <a:gd name="T15" fmla="*/ 2147483647 h 483"/>
                <a:gd name="T16" fmla="*/ 2147483647 w 626"/>
                <a:gd name="T17" fmla="*/ 2147483647 h 483"/>
                <a:gd name="T18" fmla="*/ 2147483647 w 626"/>
                <a:gd name="T19" fmla="*/ 2147483647 h 483"/>
                <a:gd name="T20" fmla="*/ 0 w 626"/>
                <a:gd name="T21" fmla="*/ 2147483647 h 483"/>
                <a:gd name="T22" fmla="*/ 2147483647 w 626"/>
                <a:gd name="T23" fmla="*/ 2147483647 h 483"/>
                <a:gd name="T24" fmla="*/ 2147483647 w 626"/>
                <a:gd name="T25" fmla="*/ 2147483647 h 483"/>
                <a:gd name="T26" fmla="*/ 2147483647 w 626"/>
                <a:gd name="T27" fmla="*/ 0 h 483"/>
                <a:gd name="T28" fmla="*/ 2147483647 w 626"/>
                <a:gd name="T29" fmla="*/ 2147483647 h 483"/>
                <a:gd name="T30" fmla="*/ 2147483647 w 626"/>
                <a:gd name="T31" fmla="*/ 2147483647 h 4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6"/>
                <a:gd name="T49" fmla="*/ 0 h 483"/>
                <a:gd name="T50" fmla="*/ 626 w 626"/>
                <a:gd name="T51" fmla="*/ 483 h 4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6" h="483">
                  <a:moveTo>
                    <a:pt x="617" y="164"/>
                  </a:moveTo>
                  <a:lnTo>
                    <a:pt x="626" y="335"/>
                  </a:lnTo>
                  <a:lnTo>
                    <a:pt x="475" y="467"/>
                  </a:lnTo>
                  <a:lnTo>
                    <a:pt x="465" y="483"/>
                  </a:lnTo>
                  <a:lnTo>
                    <a:pt x="335" y="451"/>
                  </a:lnTo>
                  <a:lnTo>
                    <a:pt x="265" y="473"/>
                  </a:lnTo>
                  <a:lnTo>
                    <a:pt x="216" y="418"/>
                  </a:lnTo>
                  <a:lnTo>
                    <a:pt x="49" y="383"/>
                  </a:lnTo>
                  <a:lnTo>
                    <a:pt x="104" y="312"/>
                  </a:lnTo>
                  <a:lnTo>
                    <a:pt x="13" y="280"/>
                  </a:lnTo>
                  <a:lnTo>
                    <a:pt x="0" y="208"/>
                  </a:lnTo>
                  <a:lnTo>
                    <a:pt x="39" y="134"/>
                  </a:lnTo>
                  <a:lnTo>
                    <a:pt x="126" y="6"/>
                  </a:lnTo>
                  <a:lnTo>
                    <a:pt x="439" y="0"/>
                  </a:lnTo>
                  <a:lnTo>
                    <a:pt x="609" y="142"/>
                  </a:lnTo>
                  <a:lnTo>
                    <a:pt x="617" y="164"/>
                  </a:lnTo>
                  <a:close/>
                </a:path>
              </a:pathLst>
            </a:custGeom>
            <a:solidFill>
              <a:schemeClr val="accent2"/>
            </a:solidFill>
            <a:ln w="0">
              <a:solidFill>
                <a:srgbClr val="CCECFF"/>
              </a:solidFill>
              <a:round/>
              <a:headEnd/>
              <a:tailEnd/>
            </a:ln>
          </p:spPr>
          <p:txBody>
            <a:bodyPr/>
            <a:lstStyle/>
            <a:p>
              <a:endParaRPr lang="ru-RU"/>
            </a:p>
          </p:txBody>
        </p:sp>
        <p:sp>
          <p:nvSpPr>
            <p:cNvPr id="4154" name="Freeform 57"/>
            <p:cNvSpPr>
              <a:spLocks noChangeAspect="1"/>
            </p:cNvSpPr>
            <p:nvPr/>
          </p:nvSpPr>
          <p:spPr bwMode="auto">
            <a:xfrm>
              <a:off x="2662238" y="3373438"/>
              <a:ext cx="446087" cy="257175"/>
            </a:xfrm>
            <a:custGeom>
              <a:avLst/>
              <a:gdLst>
                <a:gd name="T0" fmla="*/ 2147483647 w 1115"/>
                <a:gd name="T1" fmla="*/ 2147483647 h 735"/>
                <a:gd name="T2" fmla="*/ 2147483647 w 1115"/>
                <a:gd name="T3" fmla="*/ 2147483647 h 735"/>
                <a:gd name="T4" fmla="*/ 2147483647 w 1115"/>
                <a:gd name="T5" fmla="*/ 2147483647 h 735"/>
                <a:gd name="T6" fmla="*/ 2147483647 w 1115"/>
                <a:gd name="T7" fmla="*/ 2147483647 h 735"/>
                <a:gd name="T8" fmla="*/ 2147483647 w 1115"/>
                <a:gd name="T9" fmla="*/ 2147483647 h 735"/>
                <a:gd name="T10" fmla="*/ 2147483647 w 1115"/>
                <a:gd name="T11" fmla="*/ 2147483647 h 735"/>
                <a:gd name="T12" fmla="*/ 2147483647 w 1115"/>
                <a:gd name="T13" fmla="*/ 2147483647 h 735"/>
                <a:gd name="T14" fmla="*/ 2147483647 w 1115"/>
                <a:gd name="T15" fmla="*/ 2147483647 h 735"/>
                <a:gd name="T16" fmla="*/ 0 w 1115"/>
                <a:gd name="T17" fmla="*/ 2147483647 h 735"/>
                <a:gd name="T18" fmla="*/ 2147483647 w 1115"/>
                <a:gd name="T19" fmla="*/ 2147483647 h 735"/>
                <a:gd name="T20" fmla="*/ 2147483647 w 1115"/>
                <a:gd name="T21" fmla="*/ 2147483647 h 735"/>
                <a:gd name="T22" fmla="*/ 2147483647 w 1115"/>
                <a:gd name="T23" fmla="*/ 2147483647 h 735"/>
                <a:gd name="T24" fmla="*/ 2147483647 w 1115"/>
                <a:gd name="T25" fmla="*/ 2147483647 h 735"/>
                <a:gd name="T26" fmla="*/ 2147483647 w 1115"/>
                <a:gd name="T27" fmla="*/ 2147483647 h 735"/>
                <a:gd name="T28" fmla="*/ 2147483647 w 1115"/>
                <a:gd name="T29" fmla="*/ 2147483647 h 735"/>
                <a:gd name="T30" fmla="*/ 2147483647 w 1115"/>
                <a:gd name="T31" fmla="*/ 0 h 735"/>
                <a:gd name="T32" fmla="*/ 2147483647 w 1115"/>
                <a:gd name="T33" fmla="*/ 2147483647 h 735"/>
                <a:gd name="T34" fmla="*/ 2147483647 w 1115"/>
                <a:gd name="T35" fmla="*/ 2147483647 h 735"/>
                <a:gd name="T36" fmla="*/ 2147483647 w 1115"/>
                <a:gd name="T37" fmla="*/ 2147483647 h 735"/>
                <a:gd name="T38" fmla="*/ 2147483647 w 1115"/>
                <a:gd name="T39" fmla="*/ 2147483647 h 735"/>
                <a:gd name="T40" fmla="*/ 2147483647 w 1115"/>
                <a:gd name="T41" fmla="*/ 2147483647 h 735"/>
                <a:gd name="T42" fmla="*/ 2147483647 w 1115"/>
                <a:gd name="T43" fmla="*/ 2147483647 h 735"/>
                <a:gd name="T44" fmla="*/ 2147483647 w 1115"/>
                <a:gd name="T45" fmla="*/ 2147483647 h 735"/>
                <a:gd name="T46" fmla="*/ 2147483647 w 1115"/>
                <a:gd name="T47" fmla="*/ 2147483647 h 735"/>
                <a:gd name="T48" fmla="*/ 2147483647 w 1115"/>
                <a:gd name="T49" fmla="*/ 2147483647 h 735"/>
                <a:gd name="T50" fmla="*/ 2147483647 w 1115"/>
                <a:gd name="T51" fmla="*/ 2147483647 h 7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5"/>
                <a:gd name="T79" fmla="*/ 0 h 735"/>
                <a:gd name="T80" fmla="*/ 1115 w 1115"/>
                <a:gd name="T81" fmla="*/ 735 h 7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5" h="735">
                  <a:moveTo>
                    <a:pt x="567" y="574"/>
                  </a:moveTo>
                  <a:lnTo>
                    <a:pt x="567" y="651"/>
                  </a:lnTo>
                  <a:lnTo>
                    <a:pt x="477" y="725"/>
                  </a:lnTo>
                  <a:lnTo>
                    <a:pt x="390" y="670"/>
                  </a:lnTo>
                  <a:lnTo>
                    <a:pt x="251" y="735"/>
                  </a:lnTo>
                  <a:lnTo>
                    <a:pt x="164" y="661"/>
                  </a:lnTo>
                  <a:lnTo>
                    <a:pt x="121" y="541"/>
                  </a:lnTo>
                  <a:lnTo>
                    <a:pt x="9" y="458"/>
                  </a:lnTo>
                  <a:lnTo>
                    <a:pt x="0" y="287"/>
                  </a:lnTo>
                  <a:lnTo>
                    <a:pt x="244" y="193"/>
                  </a:lnTo>
                  <a:lnTo>
                    <a:pt x="331" y="155"/>
                  </a:lnTo>
                  <a:lnTo>
                    <a:pt x="348" y="80"/>
                  </a:lnTo>
                  <a:lnTo>
                    <a:pt x="503" y="123"/>
                  </a:lnTo>
                  <a:lnTo>
                    <a:pt x="551" y="6"/>
                  </a:lnTo>
                  <a:lnTo>
                    <a:pt x="664" y="47"/>
                  </a:lnTo>
                  <a:lnTo>
                    <a:pt x="799" y="0"/>
                  </a:lnTo>
                  <a:lnTo>
                    <a:pt x="922" y="70"/>
                  </a:lnTo>
                  <a:lnTo>
                    <a:pt x="1018" y="74"/>
                  </a:lnTo>
                  <a:lnTo>
                    <a:pt x="1115" y="199"/>
                  </a:lnTo>
                  <a:lnTo>
                    <a:pt x="1051" y="284"/>
                  </a:lnTo>
                  <a:lnTo>
                    <a:pt x="912" y="257"/>
                  </a:lnTo>
                  <a:lnTo>
                    <a:pt x="867" y="364"/>
                  </a:lnTo>
                  <a:lnTo>
                    <a:pt x="761" y="322"/>
                  </a:lnTo>
                  <a:lnTo>
                    <a:pt x="654" y="386"/>
                  </a:lnTo>
                  <a:lnTo>
                    <a:pt x="654" y="541"/>
                  </a:lnTo>
                  <a:lnTo>
                    <a:pt x="567" y="574"/>
                  </a:lnTo>
                  <a:close/>
                </a:path>
              </a:pathLst>
            </a:custGeom>
            <a:solidFill>
              <a:schemeClr val="accent2"/>
            </a:solidFill>
            <a:ln w="0">
              <a:solidFill>
                <a:srgbClr val="CCECFF"/>
              </a:solidFill>
              <a:round/>
              <a:headEnd/>
              <a:tailEnd/>
            </a:ln>
          </p:spPr>
          <p:txBody>
            <a:bodyPr/>
            <a:lstStyle/>
            <a:p>
              <a:endParaRPr lang="ru-RU"/>
            </a:p>
          </p:txBody>
        </p:sp>
        <p:sp>
          <p:nvSpPr>
            <p:cNvPr id="4155" name="Freeform 58"/>
            <p:cNvSpPr>
              <a:spLocks noChangeAspect="1"/>
            </p:cNvSpPr>
            <p:nvPr/>
          </p:nvSpPr>
          <p:spPr bwMode="auto">
            <a:xfrm>
              <a:off x="2757488" y="3187700"/>
              <a:ext cx="430212" cy="212725"/>
            </a:xfrm>
            <a:custGeom>
              <a:avLst/>
              <a:gdLst>
                <a:gd name="T0" fmla="*/ 2147483647 w 1074"/>
                <a:gd name="T1" fmla="*/ 2147483647 h 606"/>
                <a:gd name="T2" fmla="*/ 2147483647 w 1074"/>
                <a:gd name="T3" fmla="*/ 2147483647 h 606"/>
                <a:gd name="T4" fmla="*/ 2147483647 w 1074"/>
                <a:gd name="T5" fmla="*/ 2147483647 h 606"/>
                <a:gd name="T6" fmla="*/ 2147483647 w 1074"/>
                <a:gd name="T7" fmla="*/ 2147483647 h 606"/>
                <a:gd name="T8" fmla="*/ 0 w 1074"/>
                <a:gd name="T9" fmla="*/ 2147483647 h 606"/>
                <a:gd name="T10" fmla="*/ 2147483647 w 1074"/>
                <a:gd name="T11" fmla="*/ 2147483647 h 606"/>
                <a:gd name="T12" fmla="*/ 2147483647 w 1074"/>
                <a:gd name="T13" fmla="*/ 0 h 606"/>
                <a:gd name="T14" fmla="*/ 2147483647 w 1074"/>
                <a:gd name="T15" fmla="*/ 2147483647 h 606"/>
                <a:gd name="T16" fmla="*/ 2147483647 w 1074"/>
                <a:gd name="T17" fmla="*/ 2147483647 h 606"/>
                <a:gd name="T18" fmla="*/ 2147483647 w 1074"/>
                <a:gd name="T19" fmla="*/ 2147483647 h 606"/>
                <a:gd name="T20" fmla="*/ 2147483647 w 1074"/>
                <a:gd name="T21" fmla="*/ 2147483647 h 606"/>
                <a:gd name="T22" fmla="*/ 2147483647 w 1074"/>
                <a:gd name="T23" fmla="*/ 2147483647 h 606"/>
                <a:gd name="T24" fmla="*/ 2147483647 w 1074"/>
                <a:gd name="T25" fmla="*/ 2147483647 h 606"/>
                <a:gd name="T26" fmla="*/ 2147483647 w 1074"/>
                <a:gd name="T27" fmla="*/ 2147483647 h 606"/>
                <a:gd name="T28" fmla="*/ 2147483647 w 1074"/>
                <a:gd name="T29" fmla="*/ 2147483647 h 606"/>
                <a:gd name="T30" fmla="*/ 2147483647 w 1074"/>
                <a:gd name="T31" fmla="*/ 2147483647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4"/>
                <a:gd name="T49" fmla="*/ 0 h 606"/>
                <a:gd name="T50" fmla="*/ 1074 w 107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4" h="606">
                  <a:moveTo>
                    <a:pt x="316" y="538"/>
                  </a:moveTo>
                  <a:lnTo>
                    <a:pt x="268" y="418"/>
                  </a:lnTo>
                  <a:lnTo>
                    <a:pt x="155" y="306"/>
                  </a:lnTo>
                  <a:lnTo>
                    <a:pt x="41" y="322"/>
                  </a:lnTo>
                  <a:lnTo>
                    <a:pt x="0" y="231"/>
                  </a:lnTo>
                  <a:lnTo>
                    <a:pt x="242" y="54"/>
                  </a:lnTo>
                  <a:lnTo>
                    <a:pt x="467" y="0"/>
                  </a:lnTo>
                  <a:lnTo>
                    <a:pt x="823" y="322"/>
                  </a:lnTo>
                  <a:lnTo>
                    <a:pt x="1074" y="312"/>
                  </a:lnTo>
                  <a:lnTo>
                    <a:pt x="1025" y="525"/>
                  </a:lnTo>
                  <a:lnTo>
                    <a:pt x="880" y="532"/>
                  </a:lnTo>
                  <a:lnTo>
                    <a:pt x="783" y="606"/>
                  </a:lnTo>
                  <a:lnTo>
                    <a:pt x="687" y="602"/>
                  </a:lnTo>
                  <a:lnTo>
                    <a:pt x="564" y="532"/>
                  </a:lnTo>
                  <a:lnTo>
                    <a:pt x="429" y="579"/>
                  </a:lnTo>
                  <a:lnTo>
                    <a:pt x="316" y="538"/>
                  </a:lnTo>
                  <a:close/>
                </a:path>
              </a:pathLst>
            </a:custGeom>
            <a:solidFill>
              <a:schemeClr val="accent2"/>
            </a:solidFill>
            <a:ln w="0">
              <a:solidFill>
                <a:srgbClr val="CCECFF"/>
              </a:solidFill>
              <a:round/>
              <a:headEnd/>
              <a:tailEnd/>
            </a:ln>
          </p:spPr>
          <p:txBody>
            <a:bodyPr/>
            <a:lstStyle/>
            <a:p>
              <a:endParaRPr lang="ru-RU"/>
            </a:p>
          </p:txBody>
        </p:sp>
        <p:sp>
          <p:nvSpPr>
            <p:cNvPr id="4156" name="Freeform 59"/>
            <p:cNvSpPr>
              <a:spLocks noChangeAspect="1"/>
            </p:cNvSpPr>
            <p:nvPr/>
          </p:nvSpPr>
          <p:spPr bwMode="auto">
            <a:xfrm>
              <a:off x="2593975" y="3106738"/>
              <a:ext cx="261938" cy="196850"/>
            </a:xfrm>
            <a:custGeom>
              <a:avLst/>
              <a:gdLst>
                <a:gd name="T0" fmla="*/ 2147483647 w 652"/>
                <a:gd name="T1" fmla="*/ 2147483647 h 558"/>
                <a:gd name="T2" fmla="*/ 2147483647 w 652"/>
                <a:gd name="T3" fmla="*/ 2147483647 h 558"/>
                <a:gd name="T4" fmla="*/ 2147483647 w 652"/>
                <a:gd name="T5" fmla="*/ 2147483647 h 558"/>
                <a:gd name="T6" fmla="*/ 2147483647 w 652"/>
                <a:gd name="T7" fmla="*/ 2147483647 h 558"/>
                <a:gd name="T8" fmla="*/ 2147483647 w 652"/>
                <a:gd name="T9" fmla="*/ 2147483647 h 558"/>
                <a:gd name="T10" fmla="*/ 2147483647 w 652"/>
                <a:gd name="T11" fmla="*/ 2147483647 h 558"/>
                <a:gd name="T12" fmla="*/ 2147483647 w 652"/>
                <a:gd name="T13" fmla="*/ 2147483647 h 558"/>
                <a:gd name="T14" fmla="*/ 2147483647 w 652"/>
                <a:gd name="T15" fmla="*/ 2147483647 h 558"/>
                <a:gd name="T16" fmla="*/ 2147483647 w 652"/>
                <a:gd name="T17" fmla="*/ 2147483647 h 558"/>
                <a:gd name="T18" fmla="*/ 2147483647 w 652"/>
                <a:gd name="T19" fmla="*/ 0 h 558"/>
                <a:gd name="T20" fmla="*/ 2147483647 w 652"/>
                <a:gd name="T21" fmla="*/ 2147483647 h 558"/>
                <a:gd name="T22" fmla="*/ 2147483647 w 652"/>
                <a:gd name="T23" fmla="*/ 2147483647 h 558"/>
                <a:gd name="T24" fmla="*/ 0 w 652"/>
                <a:gd name="T25" fmla="*/ 2147483647 h 558"/>
                <a:gd name="T26" fmla="*/ 2147483647 w 652"/>
                <a:gd name="T27" fmla="*/ 2147483647 h 558"/>
                <a:gd name="T28" fmla="*/ 2147483647 w 652"/>
                <a:gd name="T29" fmla="*/ 2147483647 h 558"/>
                <a:gd name="T30" fmla="*/ 2147483647 w 652"/>
                <a:gd name="T31" fmla="*/ 2147483647 h 5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2"/>
                <a:gd name="T49" fmla="*/ 0 h 558"/>
                <a:gd name="T50" fmla="*/ 652 w 652"/>
                <a:gd name="T51" fmla="*/ 558 h 5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2" h="558">
                  <a:moveTo>
                    <a:pt x="220" y="481"/>
                  </a:moveTo>
                  <a:lnTo>
                    <a:pt x="249" y="462"/>
                  </a:lnTo>
                  <a:lnTo>
                    <a:pt x="371" y="484"/>
                  </a:lnTo>
                  <a:lnTo>
                    <a:pt x="410" y="458"/>
                  </a:lnTo>
                  <a:lnTo>
                    <a:pt x="652" y="281"/>
                  </a:lnTo>
                  <a:lnTo>
                    <a:pt x="565" y="242"/>
                  </a:lnTo>
                  <a:lnTo>
                    <a:pt x="565" y="140"/>
                  </a:lnTo>
                  <a:lnTo>
                    <a:pt x="620" y="81"/>
                  </a:lnTo>
                  <a:lnTo>
                    <a:pt x="591" y="9"/>
                  </a:lnTo>
                  <a:lnTo>
                    <a:pt x="281" y="0"/>
                  </a:lnTo>
                  <a:lnTo>
                    <a:pt x="113" y="140"/>
                  </a:lnTo>
                  <a:lnTo>
                    <a:pt x="129" y="281"/>
                  </a:lnTo>
                  <a:lnTo>
                    <a:pt x="0" y="358"/>
                  </a:lnTo>
                  <a:lnTo>
                    <a:pt x="23" y="484"/>
                  </a:lnTo>
                  <a:lnTo>
                    <a:pt x="103" y="558"/>
                  </a:lnTo>
                  <a:lnTo>
                    <a:pt x="220" y="481"/>
                  </a:lnTo>
                  <a:close/>
                </a:path>
              </a:pathLst>
            </a:custGeom>
            <a:solidFill>
              <a:schemeClr val="accent2"/>
            </a:solidFill>
            <a:ln w="0">
              <a:solidFill>
                <a:srgbClr val="CCECFF"/>
              </a:solidFill>
              <a:round/>
              <a:headEnd/>
              <a:tailEnd/>
            </a:ln>
          </p:spPr>
          <p:txBody>
            <a:bodyPr/>
            <a:lstStyle/>
            <a:p>
              <a:endParaRPr lang="ru-RU"/>
            </a:p>
          </p:txBody>
        </p:sp>
        <p:sp>
          <p:nvSpPr>
            <p:cNvPr id="4157" name="Freeform 60"/>
            <p:cNvSpPr>
              <a:spLocks noChangeAspect="1"/>
            </p:cNvSpPr>
            <p:nvPr/>
          </p:nvSpPr>
          <p:spPr bwMode="auto">
            <a:xfrm>
              <a:off x="2681288" y="3268663"/>
              <a:ext cx="203200" cy="158750"/>
            </a:xfrm>
            <a:custGeom>
              <a:avLst/>
              <a:gdLst>
                <a:gd name="T0" fmla="*/ 2147483647 w 510"/>
                <a:gd name="T1" fmla="*/ 2147483647 h 456"/>
                <a:gd name="T2" fmla="*/ 2147483647 w 510"/>
                <a:gd name="T3" fmla="*/ 2147483647 h 456"/>
                <a:gd name="T4" fmla="*/ 2147483647 w 510"/>
                <a:gd name="T5" fmla="*/ 2147483647 h 456"/>
                <a:gd name="T6" fmla="*/ 0 w 510"/>
                <a:gd name="T7" fmla="*/ 2147483647 h 456"/>
                <a:gd name="T8" fmla="*/ 2147483647 w 510"/>
                <a:gd name="T9" fmla="*/ 2147483647 h 456"/>
                <a:gd name="T10" fmla="*/ 2147483647 w 510"/>
                <a:gd name="T11" fmla="*/ 2147483647 h 456"/>
                <a:gd name="T12" fmla="*/ 2147483647 w 510"/>
                <a:gd name="T13" fmla="*/ 2147483647 h 456"/>
                <a:gd name="T14" fmla="*/ 2147483647 w 510"/>
                <a:gd name="T15" fmla="*/ 0 h 456"/>
                <a:gd name="T16" fmla="*/ 2147483647 w 510"/>
                <a:gd name="T17" fmla="*/ 2147483647 h 456"/>
                <a:gd name="T18" fmla="*/ 2147483647 w 510"/>
                <a:gd name="T19" fmla="*/ 2147483647 h 456"/>
                <a:gd name="T20" fmla="*/ 2147483647 w 510"/>
                <a:gd name="T21" fmla="*/ 2147483647 h 456"/>
                <a:gd name="T22" fmla="*/ 2147483647 w 510"/>
                <a:gd name="T23" fmla="*/ 2147483647 h 456"/>
                <a:gd name="T24" fmla="*/ 2147483647 w 510"/>
                <a:gd name="T25" fmla="*/ 2147483647 h 456"/>
                <a:gd name="T26" fmla="*/ 2147483647 w 510"/>
                <a:gd name="T27" fmla="*/ 2147483647 h 456"/>
                <a:gd name="T28" fmla="*/ 2147483647 w 510"/>
                <a:gd name="T29" fmla="*/ 2147483647 h 4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456"/>
                <a:gd name="T47" fmla="*/ 510 w 510"/>
                <a:gd name="T48" fmla="*/ 456 h 4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456">
                  <a:moveTo>
                    <a:pt x="290" y="456"/>
                  </a:moveTo>
                  <a:lnTo>
                    <a:pt x="194" y="365"/>
                  </a:lnTo>
                  <a:lnTo>
                    <a:pt x="161" y="294"/>
                  </a:lnTo>
                  <a:lnTo>
                    <a:pt x="0" y="187"/>
                  </a:lnTo>
                  <a:lnTo>
                    <a:pt x="4" y="23"/>
                  </a:lnTo>
                  <a:lnTo>
                    <a:pt x="33" y="4"/>
                  </a:lnTo>
                  <a:lnTo>
                    <a:pt x="155" y="26"/>
                  </a:lnTo>
                  <a:lnTo>
                    <a:pt x="194" y="0"/>
                  </a:lnTo>
                  <a:lnTo>
                    <a:pt x="235" y="91"/>
                  </a:lnTo>
                  <a:lnTo>
                    <a:pt x="349" y="75"/>
                  </a:lnTo>
                  <a:lnTo>
                    <a:pt x="462" y="187"/>
                  </a:lnTo>
                  <a:lnTo>
                    <a:pt x="510" y="307"/>
                  </a:lnTo>
                  <a:lnTo>
                    <a:pt x="462" y="424"/>
                  </a:lnTo>
                  <a:lnTo>
                    <a:pt x="307" y="381"/>
                  </a:lnTo>
                  <a:lnTo>
                    <a:pt x="290" y="456"/>
                  </a:lnTo>
                  <a:close/>
                </a:path>
              </a:pathLst>
            </a:custGeom>
            <a:solidFill>
              <a:schemeClr val="accent2"/>
            </a:solidFill>
            <a:ln w="0">
              <a:solidFill>
                <a:srgbClr val="CCECFF"/>
              </a:solidFill>
              <a:round/>
              <a:headEnd/>
              <a:tailEnd/>
            </a:ln>
          </p:spPr>
          <p:txBody>
            <a:bodyPr/>
            <a:lstStyle/>
            <a:p>
              <a:endParaRPr lang="ru-RU"/>
            </a:p>
          </p:txBody>
        </p:sp>
        <p:sp>
          <p:nvSpPr>
            <p:cNvPr id="4158" name="Freeform 61"/>
            <p:cNvSpPr>
              <a:spLocks noChangeAspect="1"/>
            </p:cNvSpPr>
            <p:nvPr/>
          </p:nvSpPr>
          <p:spPr bwMode="auto">
            <a:xfrm>
              <a:off x="2573338" y="3275013"/>
              <a:ext cx="225425" cy="198437"/>
            </a:xfrm>
            <a:custGeom>
              <a:avLst/>
              <a:gdLst>
                <a:gd name="T0" fmla="*/ 2147483647 w 564"/>
                <a:gd name="T1" fmla="*/ 2147483647 h 565"/>
                <a:gd name="T2" fmla="*/ 2147483647 w 564"/>
                <a:gd name="T3" fmla="*/ 2147483647 h 565"/>
                <a:gd name="T4" fmla="*/ 2147483647 w 564"/>
                <a:gd name="T5" fmla="*/ 2147483647 h 565"/>
                <a:gd name="T6" fmla="*/ 2147483647 w 564"/>
                <a:gd name="T7" fmla="*/ 2147483647 h 565"/>
                <a:gd name="T8" fmla="*/ 2147483647 w 564"/>
                <a:gd name="T9" fmla="*/ 2147483647 h 565"/>
                <a:gd name="T10" fmla="*/ 2147483647 w 564"/>
                <a:gd name="T11" fmla="*/ 2147483647 h 565"/>
                <a:gd name="T12" fmla="*/ 2147483647 w 564"/>
                <a:gd name="T13" fmla="*/ 2147483647 h 565"/>
                <a:gd name="T14" fmla="*/ 2147483647 w 564"/>
                <a:gd name="T15" fmla="*/ 2147483647 h 565"/>
                <a:gd name="T16" fmla="*/ 2147483647 w 564"/>
                <a:gd name="T17" fmla="*/ 0 h 565"/>
                <a:gd name="T18" fmla="*/ 2147483647 w 564"/>
                <a:gd name="T19" fmla="*/ 2147483647 h 565"/>
                <a:gd name="T20" fmla="*/ 2147483647 w 564"/>
                <a:gd name="T21" fmla="*/ 2147483647 h 565"/>
                <a:gd name="T22" fmla="*/ 0 w 564"/>
                <a:gd name="T23" fmla="*/ 2147483647 h 565"/>
                <a:gd name="T24" fmla="*/ 2147483647 w 564"/>
                <a:gd name="T25" fmla="*/ 2147483647 h 565"/>
                <a:gd name="T26" fmla="*/ 2147483647 w 564"/>
                <a:gd name="T27" fmla="*/ 2147483647 h 565"/>
                <a:gd name="T28" fmla="*/ 2147483647 w 564"/>
                <a:gd name="T29" fmla="*/ 2147483647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4"/>
                <a:gd name="T46" fmla="*/ 0 h 565"/>
                <a:gd name="T47" fmla="*/ 564 w 564"/>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4" h="565">
                  <a:moveTo>
                    <a:pt x="55" y="401"/>
                  </a:moveTo>
                  <a:lnTo>
                    <a:pt x="225" y="543"/>
                  </a:lnTo>
                  <a:lnTo>
                    <a:pt x="233" y="565"/>
                  </a:lnTo>
                  <a:lnTo>
                    <a:pt x="477" y="471"/>
                  </a:lnTo>
                  <a:lnTo>
                    <a:pt x="564" y="433"/>
                  </a:lnTo>
                  <a:lnTo>
                    <a:pt x="468" y="342"/>
                  </a:lnTo>
                  <a:lnTo>
                    <a:pt x="435" y="271"/>
                  </a:lnTo>
                  <a:lnTo>
                    <a:pt x="274" y="164"/>
                  </a:lnTo>
                  <a:lnTo>
                    <a:pt x="278" y="0"/>
                  </a:lnTo>
                  <a:lnTo>
                    <a:pt x="161" y="77"/>
                  </a:lnTo>
                  <a:lnTo>
                    <a:pt x="81" y="3"/>
                  </a:lnTo>
                  <a:lnTo>
                    <a:pt x="0" y="123"/>
                  </a:lnTo>
                  <a:lnTo>
                    <a:pt x="91" y="238"/>
                  </a:lnTo>
                  <a:lnTo>
                    <a:pt x="81" y="342"/>
                  </a:lnTo>
                  <a:lnTo>
                    <a:pt x="55" y="401"/>
                  </a:lnTo>
                  <a:close/>
                </a:path>
              </a:pathLst>
            </a:custGeom>
            <a:solidFill>
              <a:schemeClr val="accent2"/>
            </a:solidFill>
            <a:ln w="0">
              <a:solidFill>
                <a:srgbClr val="CCECFF"/>
              </a:solidFill>
              <a:round/>
              <a:headEnd/>
              <a:tailEnd/>
            </a:ln>
          </p:spPr>
          <p:txBody>
            <a:bodyPr/>
            <a:lstStyle/>
            <a:p>
              <a:endParaRPr lang="ru-RU"/>
            </a:p>
          </p:txBody>
        </p:sp>
        <p:sp>
          <p:nvSpPr>
            <p:cNvPr id="4159" name="Freeform 62"/>
            <p:cNvSpPr>
              <a:spLocks noChangeAspect="1"/>
            </p:cNvSpPr>
            <p:nvPr/>
          </p:nvSpPr>
          <p:spPr bwMode="auto">
            <a:xfrm>
              <a:off x="2386013" y="3551238"/>
              <a:ext cx="219075" cy="198437"/>
            </a:xfrm>
            <a:custGeom>
              <a:avLst/>
              <a:gdLst>
                <a:gd name="T0" fmla="*/ 2147483647 w 552"/>
                <a:gd name="T1" fmla="*/ 0 h 568"/>
                <a:gd name="T2" fmla="*/ 2147483647 w 552"/>
                <a:gd name="T3" fmla="*/ 2147483647 h 568"/>
                <a:gd name="T4" fmla="*/ 2147483647 w 552"/>
                <a:gd name="T5" fmla="*/ 2147483647 h 568"/>
                <a:gd name="T6" fmla="*/ 0 w 552"/>
                <a:gd name="T7" fmla="*/ 2147483647 h 568"/>
                <a:gd name="T8" fmla="*/ 2147483647 w 552"/>
                <a:gd name="T9" fmla="*/ 2147483647 h 568"/>
                <a:gd name="T10" fmla="*/ 2147483647 w 552"/>
                <a:gd name="T11" fmla="*/ 2147483647 h 568"/>
                <a:gd name="T12" fmla="*/ 2147483647 w 552"/>
                <a:gd name="T13" fmla="*/ 2147483647 h 568"/>
                <a:gd name="T14" fmla="*/ 2147483647 w 552"/>
                <a:gd name="T15" fmla="*/ 2147483647 h 568"/>
                <a:gd name="T16" fmla="*/ 2147483647 w 552"/>
                <a:gd name="T17" fmla="*/ 2147483647 h 568"/>
                <a:gd name="T18" fmla="*/ 2147483647 w 552"/>
                <a:gd name="T19" fmla="*/ 2147483647 h 568"/>
                <a:gd name="T20" fmla="*/ 2147483647 w 552"/>
                <a:gd name="T21" fmla="*/ 2147483647 h 568"/>
                <a:gd name="T22" fmla="*/ 2147483647 w 552"/>
                <a:gd name="T23" fmla="*/ 2147483647 h 568"/>
                <a:gd name="T24" fmla="*/ 2147483647 w 552"/>
                <a:gd name="T25" fmla="*/ 2147483647 h 568"/>
                <a:gd name="T26" fmla="*/ 2147483647 w 552"/>
                <a:gd name="T27" fmla="*/ 0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2"/>
                <a:gd name="T43" fmla="*/ 0 h 568"/>
                <a:gd name="T44" fmla="*/ 552 w 552"/>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2" h="568">
                  <a:moveTo>
                    <a:pt x="136" y="0"/>
                  </a:moveTo>
                  <a:lnTo>
                    <a:pt x="36" y="123"/>
                  </a:lnTo>
                  <a:lnTo>
                    <a:pt x="94" y="219"/>
                  </a:lnTo>
                  <a:lnTo>
                    <a:pt x="0" y="291"/>
                  </a:lnTo>
                  <a:lnTo>
                    <a:pt x="19" y="381"/>
                  </a:lnTo>
                  <a:lnTo>
                    <a:pt x="197" y="556"/>
                  </a:lnTo>
                  <a:lnTo>
                    <a:pt x="271" y="568"/>
                  </a:lnTo>
                  <a:lnTo>
                    <a:pt x="367" y="488"/>
                  </a:lnTo>
                  <a:lnTo>
                    <a:pt x="422" y="494"/>
                  </a:lnTo>
                  <a:lnTo>
                    <a:pt x="552" y="100"/>
                  </a:lnTo>
                  <a:lnTo>
                    <a:pt x="422" y="68"/>
                  </a:lnTo>
                  <a:lnTo>
                    <a:pt x="352" y="90"/>
                  </a:lnTo>
                  <a:lnTo>
                    <a:pt x="303" y="35"/>
                  </a:lnTo>
                  <a:lnTo>
                    <a:pt x="136" y="0"/>
                  </a:lnTo>
                  <a:close/>
                </a:path>
              </a:pathLst>
            </a:custGeom>
            <a:solidFill>
              <a:schemeClr val="accent2"/>
            </a:solidFill>
            <a:ln w="0">
              <a:solidFill>
                <a:srgbClr val="CCECFF"/>
              </a:solidFill>
              <a:round/>
              <a:headEnd/>
              <a:tailEnd/>
            </a:ln>
          </p:spPr>
          <p:txBody>
            <a:bodyPr/>
            <a:lstStyle/>
            <a:p>
              <a:endParaRPr lang="ru-RU"/>
            </a:p>
          </p:txBody>
        </p:sp>
        <p:sp>
          <p:nvSpPr>
            <p:cNvPr id="4160" name="Freeform 63"/>
            <p:cNvSpPr>
              <a:spLocks noChangeAspect="1"/>
            </p:cNvSpPr>
            <p:nvPr/>
          </p:nvSpPr>
          <p:spPr bwMode="auto">
            <a:xfrm>
              <a:off x="2279650" y="3349625"/>
              <a:ext cx="188913" cy="165100"/>
            </a:xfrm>
            <a:custGeom>
              <a:avLst/>
              <a:gdLst>
                <a:gd name="T0" fmla="*/ 2147483647 w 478"/>
                <a:gd name="T1" fmla="*/ 2147483647 h 475"/>
                <a:gd name="T2" fmla="*/ 2147483647 w 478"/>
                <a:gd name="T3" fmla="*/ 2147483647 h 475"/>
                <a:gd name="T4" fmla="*/ 2147483647 w 478"/>
                <a:gd name="T5" fmla="*/ 2147483647 h 475"/>
                <a:gd name="T6" fmla="*/ 2147483647 w 478"/>
                <a:gd name="T7" fmla="*/ 0 h 475"/>
                <a:gd name="T8" fmla="*/ 2147483647 w 478"/>
                <a:gd name="T9" fmla="*/ 2147483647 h 475"/>
                <a:gd name="T10" fmla="*/ 2147483647 w 478"/>
                <a:gd name="T11" fmla="*/ 0 h 475"/>
                <a:gd name="T12" fmla="*/ 0 w 478"/>
                <a:gd name="T13" fmla="*/ 2147483647 h 475"/>
                <a:gd name="T14" fmla="*/ 2147483647 w 478"/>
                <a:gd name="T15" fmla="*/ 2147483647 h 475"/>
                <a:gd name="T16" fmla="*/ 2147483647 w 478"/>
                <a:gd name="T17" fmla="*/ 2147483647 h 475"/>
                <a:gd name="T18" fmla="*/ 2147483647 w 478"/>
                <a:gd name="T19" fmla="*/ 2147483647 h 475"/>
                <a:gd name="T20" fmla="*/ 2147483647 w 478"/>
                <a:gd name="T21" fmla="*/ 2147483647 h 475"/>
                <a:gd name="T22" fmla="*/ 2147483647 w 478"/>
                <a:gd name="T23" fmla="*/ 2147483647 h 475"/>
                <a:gd name="T24" fmla="*/ 2147483647 w 478"/>
                <a:gd name="T25" fmla="*/ 2147483647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475"/>
                <a:gd name="T41" fmla="*/ 478 w 478"/>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475">
                  <a:moveTo>
                    <a:pt x="352" y="403"/>
                  </a:moveTo>
                  <a:lnTo>
                    <a:pt x="391" y="329"/>
                  </a:lnTo>
                  <a:lnTo>
                    <a:pt x="478" y="201"/>
                  </a:lnTo>
                  <a:lnTo>
                    <a:pt x="397" y="0"/>
                  </a:lnTo>
                  <a:lnTo>
                    <a:pt x="229" y="55"/>
                  </a:lnTo>
                  <a:lnTo>
                    <a:pt x="132" y="0"/>
                  </a:lnTo>
                  <a:lnTo>
                    <a:pt x="0" y="78"/>
                  </a:lnTo>
                  <a:lnTo>
                    <a:pt x="36" y="174"/>
                  </a:lnTo>
                  <a:lnTo>
                    <a:pt x="107" y="271"/>
                  </a:lnTo>
                  <a:lnTo>
                    <a:pt x="155" y="420"/>
                  </a:lnTo>
                  <a:lnTo>
                    <a:pt x="204" y="475"/>
                  </a:lnTo>
                  <a:lnTo>
                    <a:pt x="252" y="388"/>
                  </a:lnTo>
                  <a:lnTo>
                    <a:pt x="352" y="403"/>
                  </a:lnTo>
                  <a:close/>
                </a:path>
              </a:pathLst>
            </a:custGeom>
            <a:solidFill>
              <a:schemeClr val="accent2"/>
            </a:solidFill>
            <a:ln w="0">
              <a:solidFill>
                <a:srgbClr val="CCECFF"/>
              </a:solidFill>
              <a:round/>
              <a:headEnd/>
              <a:tailEnd/>
            </a:ln>
          </p:spPr>
          <p:txBody>
            <a:bodyPr/>
            <a:lstStyle/>
            <a:p>
              <a:endParaRPr lang="ru-RU"/>
            </a:p>
          </p:txBody>
        </p:sp>
        <p:sp>
          <p:nvSpPr>
            <p:cNvPr id="4161" name="Freeform 64"/>
            <p:cNvSpPr>
              <a:spLocks noChangeAspect="1"/>
            </p:cNvSpPr>
            <p:nvPr/>
          </p:nvSpPr>
          <p:spPr bwMode="auto">
            <a:xfrm>
              <a:off x="2203450" y="3235325"/>
              <a:ext cx="231775" cy="139700"/>
            </a:xfrm>
            <a:custGeom>
              <a:avLst/>
              <a:gdLst>
                <a:gd name="T0" fmla="*/ 2147483647 w 581"/>
                <a:gd name="T1" fmla="*/ 2147483647 h 400"/>
                <a:gd name="T2" fmla="*/ 0 w 581"/>
                <a:gd name="T3" fmla="*/ 2147483647 h 400"/>
                <a:gd name="T4" fmla="*/ 2147483647 w 581"/>
                <a:gd name="T5" fmla="*/ 2147483647 h 400"/>
                <a:gd name="T6" fmla="*/ 2147483647 w 581"/>
                <a:gd name="T7" fmla="*/ 2147483647 h 400"/>
                <a:gd name="T8" fmla="*/ 2147483647 w 581"/>
                <a:gd name="T9" fmla="*/ 0 h 400"/>
                <a:gd name="T10" fmla="*/ 2147483647 w 581"/>
                <a:gd name="T11" fmla="*/ 2147483647 h 400"/>
                <a:gd name="T12" fmla="*/ 2147483647 w 581"/>
                <a:gd name="T13" fmla="*/ 2147483647 h 400"/>
                <a:gd name="T14" fmla="*/ 2147483647 w 581"/>
                <a:gd name="T15" fmla="*/ 2147483647 h 400"/>
                <a:gd name="T16" fmla="*/ 2147483647 w 581"/>
                <a:gd name="T17" fmla="*/ 2147483647 h 400"/>
                <a:gd name="T18" fmla="*/ 2147483647 w 581"/>
                <a:gd name="T19" fmla="*/ 2147483647 h 400"/>
                <a:gd name="T20" fmla="*/ 2147483647 w 581"/>
                <a:gd name="T21" fmla="*/ 2147483647 h 400"/>
                <a:gd name="T22" fmla="*/ 2147483647 w 581"/>
                <a:gd name="T23" fmla="*/ 2147483647 h 400"/>
                <a:gd name="T24" fmla="*/ 2147483647 w 581"/>
                <a:gd name="T25" fmla="*/ 2147483647 h 400"/>
                <a:gd name="T26" fmla="*/ 2147483647 w 581"/>
                <a:gd name="T27" fmla="*/ 2147483647 h 4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1"/>
                <a:gd name="T43" fmla="*/ 0 h 400"/>
                <a:gd name="T44" fmla="*/ 581 w 581"/>
                <a:gd name="T45" fmla="*/ 400 h 4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1" h="400">
                  <a:moveTo>
                    <a:pt x="59" y="377"/>
                  </a:moveTo>
                  <a:lnTo>
                    <a:pt x="0" y="265"/>
                  </a:lnTo>
                  <a:lnTo>
                    <a:pt x="65" y="216"/>
                  </a:lnTo>
                  <a:lnTo>
                    <a:pt x="19" y="55"/>
                  </a:lnTo>
                  <a:lnTo>
                    <a:pt x="81" y="0"/>
                  </a:lnTo>
                  <a:lnTo>
                    <a:pt x="178" y="64"/>
                  </a:lnTo>
                  <a:lnTo>
                    <a:pt x="468" y="45"/>
                  </a:lnTo>
                  <a:lnTo>
                    <a:pt x="500" y="103"/>
                  </a:lnTo>
                  <a:lnTo>
                    <a:pt x="581" y="161"/>
                  </a:lnTo>
                  <a:lnTo>
                    <a:pt x="581" y="322"/>
                  </a:lnTo>
                  <a:lnTo>
                    <a:pt x="413" y="377"/>
                  </a:lnTo>
                  <a:lnTo>
                    <a:pt x="316" y="322"/>
                  </a:lnTo>
                  <a:lnTo>
                    <a:pt x="184" y="400"/>
                  </a:lnTo>
                  <a:lnTo>
                    <a:pt x="59" y="377"/>
                  </a:lnTo>
                  <a:close/>
                </a:path>
              </a:pathLst>
            </a:custGeom>
            <a:solidFill>
              <a:schemeClr val="accent2"/>
            </a:solidFill>
            <a:ln w="0">
              <a:solidFill>
                <a:srgbClr val="CCECFF"/>
              </a:solidFill>
              <a:round/>
              <a:headEnd/>
              <a:tailEnd/>
            </a:ln>
          </p:spPr>
          <p:txBody>
            <a:bodyPr/>
            <a:lstStyle/>
            <a:p>
              <a:endParaRPr lang="ru-RU"/>
            </a:p>
          </p:txBody>
        </p:sp>
        <p:sp>
          <p:nvSpPr>
            <p:cNvPr id="4162" name="Freeform 65"/>
            <p:cNvSpPr>
              <a:spLocks noChangeAspect="1"/>
            </p:cNvSpPr>
            <p:nvPr/>
          </p:nvSpPr>
          <p:spPr bwMode="auto">
            <a:xfrm>
              <a:off x="2386013" y="3170238"/>
              <a:ext cx="222250" cy="249237"/>
            </a:xfrm>
            <a:custGeom>
              <a:avLst/>
              <a:gdLst>
                <a:gd name="T0" fmla="*/ 2147483647 w 559"/>
                <a:gd name="T1" fmla="*/ 2147483647 h 710"/>
                <a:gd name="T2" fmla="*/ 2147483647 w 559"/>
                <a:gd name="T3" fmla="*/ 2147483647 h 710"/>
                <a:gd name="T4" fmla="*/ 2147483647 w 559"/>
                <a:gd name="T5" fmla="*/ 2147483647 h 710"/>
                <a:gd name="T6" fmla="*/ 2147483647 w 559"/>
                <a:gd name="T7" fmla="*/ 2147483647 h 710"/>
                <a:gd name="T8" fmla="*/ 2147483647 w 559"/>
                <a:gd name="T9" fmla="*/ 2147483647 h 710"/>
                <a:gd name="T10" fmla="*/ 2147483647 w 559"/>
                <a:gd name="T11" fmla="*/ 2147483647 h 710"/>
                <a:gd name="T12" fmla="*/ 2147483647 w 559"/>
                <a:gd name="T13" fmla="*/ 2147483647 h 710"/>
                <a:gd name="T14" fmla="*/ 2147483647 w 559"/>
                <a:gd name="T15" fmla="*/ 2147483647 h 710"/>
                <a:gd name="T16" fmla="*/ 2147483647 w 559"/>
                <a:gd name="T17" fmla="*/ 2147483647 h 710"/>
                <a:gd name="T18" fmla="*/ 2147483647 w 559"/>
                <a:gd name="T19" fmla="*/ 0 h 710"/>
                <a:gd name="T20" fmla="*/ 2147483647 w 559"/>
                <a:gd name="T21" fmla="*/ 2147483647 h 710"/>
                <a:gd name="T22" fmla="*/ 2147483647 w 559"/>
                <a:gd name="T23" fmla="*/ 2147483647 h 710"/>
                <a:gd name="T24" fmla="*/ 0 w 559"/>
                <a:gd name="T25" fmla="*/ 2147483647 h 710"/>
                <a:gd name="T26" fmla="*/ 2147483647 w 559"/>
                <a:gd name="T27" fmla="*/ 2147483647 h 710"/>
                <a:gd name="T28" fmla="*/ 2147483647 w 559"/>
                <a:gd name="T29" fmla="*/ 2147483647 h 710"/>
                <a:gd name="T30" fmla="*/ 2147483647 w 559"/>
                <a:gd name="T31" fmla="*/ 2147483647 h 710"/>
                <a:gd name="T32" fmla="*/ 2147483647 w 559"/>
                <a:gd name="T33" fmla="*/ 2147483647 h 710"/>
                <a:gd name="T34" fmla="*/ 2147483647 w 559"/>
                <a:gd name="T35" fmla="*/ 2147483647 h 7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9"/>
                <a:gd name="T55" fmla="*/ 0 h 710"/>
                <a:gd name="T56" fmla="*/ 559 w 559"/>
                <a:gd name="T57" fmla="*/ 710 h 7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9" h="710">
                  <a:moveTo>
                    <a:pt x="210" y="710"/>
                  </a:moveTo>
                  <a:lnTo>
                    <a:pt x="523" y="704"/>
                  </a:lnTo>
                  <a:lnTo>
                    <a:pt x="549" y="645"/>
                  </a:lnTo>
                  <a:lnTo>
                    <a:pt x="559" y="541"/>
                  </a:lnTo>
                  <a:lnTo>
                    <a:pt x="468" y="426"/>
                  </a:lnTo>
                  <a:lnTo>
                    <a:pt x="549" y="306"/>
                  </a:lnTo>
                  <a:lnTo>
                    <a:pt x="526" y="180"/>
                  </a:lnTo>
                  <a:lnTo>
                    <a:pt x="445" y="113"/>
                  </a:lnTo>
                  <a:lnTo>
                    <a:pt x="355" y="113"/>
                  </a:lnTo>
                  <a:lnTo>
                    <a:pt x="194" y="0"/>
                  </a:lnTo>
                  <a:lnTo>
                    <a:pt x="113" y="49"/>
                  </a:lnTo>
                  <a:lnTo>
                    <a:pt x="74" y="71"/>
                  </a:lnTo>
                  <a:lnTo>
                    <a:pt x="0" y="155"/>
                  </a:lnTo>
                  <a:lnTo>
                    <a:pt x="16" y="232"/>
                  </a:lnTo>
                  <a:lnTo>
                    <a:pt x="48" y="290"/>
                  </a:lnTo>
                  <a:lnTo>
                    <a:pt x="129" y="348"/>
                  </a:lnTo>
                  <a:lnTo>
                    <a:pt x="129" y="509"/>
                  </a:lnTo>
                  <a:lnTo>
                    <a:pt x="210" y="710"/>
                  </a:lnTo>
                  <a:close/>
                </a:path>
              </a:pathLst>
            </a:custGeom>
            <a:solidFill>
              <a:schemeClr val="accent2"/>
            </a:solidFill>
            <a:ln w="0">
              <a:solidFill>
                <a:srgbClr val="CCECFF"/>
              </a:solidFill>
              <a:round/>
              <a:headEnd/>
              <a:tailEnd/>
            </a:ln>
          </p:spPr>
          <p:txBody>
            <a:bodyPr/>
            <a:lstStyle/>
            <a:p>
              <a:endParaRPr lang="ru-RU"/>
            </a:p>
          </p:txBody>
        </p:sp>
        <p:sp>
          <p:nvSpPr>
            <p:cNvPr id="4163" name="Freeform 66"/>
            <p:cNvSpPr>
              <a:spLocks noChangeAspect="1"/>
            </p:cNvSpPr>
            <p:nvPr/>
          </p:nvSpPr>
          <p:spPr bwMode="auto">
            <a:xfrm>
              <a:off x="2154238" y="3368675"/>
              <a:ext cx="187325" cy="184150"/>
            </a:xfrm>
            <a:custGeom>
              <a:avLst/>
              <a:gdLst>
                <a:gd name="T0" fmla="*/ 2147483647 w 473"/>
                <a:gd name="T1" fmla="*/ 2147483647 h 526"/>
                <a:gd name="T2" fmla="*/ 2147483647 w 473"/>
                <a:gd name="T3" fmla="*/ 2147483647 h 526"/>
                <a:gd name="T4" fmla="*/ 2147483647 w 473"/>
                <a:gd name="T5" fmla="*/ 2147483647 h 526"/>
                <a:gd name="T6" fmla="*/ 2147483647 w 473"/>
                <a:gd name="T7" fmla="*/ 2147483647 h 526"/>
                <a:gd name="T8" fmla="*/ 2147483647 w 473"/>
                <a:gd name="T9" fmla="*/ 2147483647 h 526"/>
                <a:gd name="T10" fmla="*/ 2147483647 w 473"/>
                <a:gd name="T11" fmla="*/ 2147483647 h 526"/>
                <a:gd name="T12" fmla="*/ 2147483647 w 473"/>
                <a:gd name="T13" fmla="*/ 2147483647 h 526"/>
                <a:gd name="T14" fmla="*/ 2147483647 w 473"/>
                <a:gd name="T15" fmla="*/ 2147483647 h 526"/>
                <a:gd name="T16" fmla="*/ 2147483647 w 473"/>
                <a:gd name="T17" fmla="*/ 2147483647 h 526"/>
                <a:gd name="T18" fmla="*/ 2147483647 w 473"/>
                <a:gd name="T19" fmla="*/ 2147483647 h 526"/>
                <a:gd name="T20" fmla="*/ 0 w 473"/>
                <a:gd name="T21" fmla="*/ 2147483647 h 526"/>
                <a:gd name="T22" fmla="*/ 2147483647 w 473"/>
                <a:gd name="T23" fmla="*/ 2147483647 h 526"/>
                <a:gd name="T24" fmla="*/ 2147483647 w 473"/>
                <a:gd name="T25" fmla="*/ 0 h 526"/>
                <a:gd name="T26" fmla="*/ 2147483647 w 473"/>
                <a:gd name="T27" fmla="*/ 2147483647 h 5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3"/>
                <a:gd name="T43" fmla="*/ 0 h 526"/>
                <a:gd name="T44" fmla="*/ 473 w 473"/>
                <a:gd name="T45" fmla="*/ 526 h 5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3" h="526">
                  <a:moveTo>
                    <a:pt x="318" y="23"/>
                  </a:moveTo>
                  <a:lnTo>
                    <a:pt x="354" y="119"/>
                  </a:lnTo>
                  <a:lnTo>
                    <a:pt x="425" y="216"/>
                  </a:lnTo>
                  <a:lnTo>
                    <a:pt x="473" y="365"/>
                  </a:lnTo>
                  <a:lnTo>
                    <a:pt x="338" y="452"/>
                  </a:lnTo>
                  <a:lnTo>
                    <a:pt x="344" y="500"/>
                  </a:lnTo>
                  <a:lnTo>
                    <a:pt x="257" y="526"/>
                  </a:lnTo>
                  <a:lnTo>
                    <a:pt x="167" y="484"/>
                  </a:lnTo>
                  <a:lnTo>
                    <a:pt x="183" y="346"/>
                  </a:lnTo>
                  <a:lnTo>
                    <a:pt x="87" y="307"/>
                  </a:lnTo>
                  <a:lnTo>
                    <a:pt x="0" y="168"/>
                  </a:lnTo>
                  <a:lnTo>
                    <a:pt x="64" y="49"/>
                  </a:lnTo>
                  <a:lnTo>
                    <a:pt x="193" y="0"/>
                  </a:lnTo>
                  <a:lnTo>
                    <a:pt x="318" y="23"/>
                  </a:lnTo>
                  <a:close/>
                </a:path>
              </a:pathLst>
            </a:custGeom>
            <a:solidFill>
              <a:schemeClr val="accent2"/>
            </a:solidFill>
            <a:ln w="0">
              <a:solidFill>
                <a:srgbClr val="CCECFF"/>
              </a:solidFill>
              <a:round/>
              <a:headEnd/>
              <a:tailEnd/>
            </a:ln>
          </p:spPr>
          <p:txBody>
            <a:bodyPr/>
            <a:lstStyle/>
            <a:p>
              <a:endParaRPr lang="ru-RU"/>
            </a:p>
          </p:txBody>
        </p:sp>
        <p:sp>
          <p:nvSpPr>
            <p:cNvPr id="4164" name="Freeform 67"/>
            <p:cNvSpPr>
              <a:spLocks noChangeAspect="1"/>
            </p:cNvSpPr>
            <p:nvPr/>
          </p:nvSpPr>
          <p:spPr bwMode="auto">
            <a:xfrm>
              <a:off x="2254250" y="3484563"/>
              <a:ext cx="209550" cy="174625"/>
            </a:xfrm>
            <a:custGeom>
              <a:avLst/>
              <a:gdLst>
                <a:gd name="T0" fmla="*/ 2147483647 w 517"/>
                <a:gd name="T1" fmla="*/ 2147483647 h 500"/>
                <a:gd name="T2" fmla="*/ 2147483647 w 517"/>
                <a:gd name="T3" fmla="*/ 2147483647 h 500"/>
                <a:gd name="T4" fmla="*/ 2147483647 w 517"/>
                <a:gd name="T5" fmla="*/ 2147483647 h 500"/>
                <a:gd name="T6" fmla="*/ 2147483647 w 517"/>
                <a:gd name="T7" fmla="*/ 2147483647 h 500"/>
                <a:gd name="T8" fmla="*/ 2147483647 w 517"/>
                <a:gd name="T9" fmla="*/ 2147483647 h 500"/>
                <a:gd name="T10" fmla="*/ 2147483647 w 517"/>
                <a:gd name="T11" fmla="*/ 2147483647 h 500"/>
                <a:gd name="T12" fmla="*/ 2147483647 w 517"/>
                <a:gd name="T13" fmla="*/ 2147483647 h 500"/>
                <a:gd name="T14" fmla="*/ 2147483647 w 517"/>
                <a:gd name="T15" fmla="*/ 2147483647 h 500"/>
                <a:gd name="T16" fmla="*/ 2147483647 w 517"/>
                <a:gd name="T17" fmla="*/ 2147483647 h 500"/>
                <a:gd name="T18" fmla="*/ 2147483647 w 517"/>
                <a:gd name="T19" fmla="*/ 2147483647 h 500"/>
                <a:gd name="T20" fmla="*/ 2147483647 w 517"/>
                <a:gd name="T21" fmla="*/ 2147483647 h 500"/>
                <a:gd name="T22" fmla="*/ 2147483647 w 517"/>
                <a:gd name="T23" fmla="*/ 2147483647 h 500"/>
                <a:gd name="T24" fmla="*/ 0 w 517"/>
                <a:gd name="T25" fmla="*/ 2147483647 h 500"/>
                <a:gd name="T26" fmla="*/ 2147483647 w 517"/>
                <a:gd name="T27" fmla="*/ 2147483647 h 500"/>
                <a:gd name="T28" fmla="*/ 2147483647 w 517"/>
                <a:gd name="T29" fmla="*/ 2147483647 h 500"/>
                <a:gd name="T30" fmla="*/ 2147483647 w 517"/>
                <a:gd name="T31" fmla="*/ 2147483647 h 500"/>
                <a:gd name="T32" fmla="*/ 2147483647 w 517"/>
                <a:gd name="T33" fmla="*/ 2147483647 h 500"/>
                <a:gd name="T34" fmla="*/ 2147483647 w 517"/>
                <a:gd name="T35" fmla="*/ 0 h 500"/>
                <a:gd name="T36" fmla="*/ 2147483647 w 517"/>
                <a:gd name="T37" fmla="*/ 2147483647 h 500"/>
                <a:gd name="T38" fmla="*/ 2147483647 w 517"/>
                <a:gd name="T39" fmla="*/ 2147483647 h 500"/>
                <a:gd name="T40" fmla="*/ 2147483647 w 517"/>
                <a:gd name="T41" fmla="*/ 2147483647 h 500"/>
                <a:gd name="T42" fmla="*/ 2147483647 w 517"/>
                <a:gd name="T43" fmla="*/ 2147483647 h 500"/>
                <a:gd name="T44" fmla="*/ 2147483647 w 517"/>
                <a:gd name="T45" fmla="*/ 2147483647 h 500"/>
                <a:gd name="T46" fmla="*/ 2147483647 w 517"/>
                <a:gd name="T47" fmla="*/ 2147483647 h 500"/>
                <a:gd name="T48" fmla="*/ 2147483647 w 517"/>
                <a:gd name="T49" fmla="*/ 2147483647 h 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7"/>
                <a:gd name="T76" fmla="*/ 0 h 500"/>
                <a:gd name="T77" fmla="*/ 517 w 517"/>
                <a:gd name="T78" fmla="*/ 500 h 5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7" h="500">
                  <a:moveTo>
                    <a:pt x="326" y="481"/>
                  </a:moveTo>
                  <a:lnTo>
                    <a:pt x="307" y="500"/>
                  </a:lnTo>
                  <a:lnTo>
                    <a:pt x="161" y="329"/>
                  </a:lnTo>
                  <a:lnTo>
                    <a:pt x="155" y="326"/>
                  </a:lnTo>
                  <a:lnTo>
                    <a:pt x="141" y="318"/>
                  </a:lnTo>
                  <a:lnTo>
                    <a:pt x="120" y="308"/>
                  </a:lnTo>
                  <a:lnTo>
                    <a:pt x="93" y="296"/>
                  </a:lnTo>
                  <a:lnTo>
                    <a:pt x="67" y="283"/>
                  </a:lnTo>
                  <a:lnTo>
                    <a:pt x="42" y="272"/>
                  </a:lnTo>
                  <a:lnTo>
                    <a:pt x="21" y="262"/>
                  </a:lnTo>
                  <a:lnTo>
                    <a:pt x="6" y="258"/>
                  </a:lnTo>
                  <a:lnTo>
                    <a:pt x="4" y="254"/>
                  </a:lnTo>
                  <a:lnTo>
                    <a:pt x="0" y="193"/>
                  </a:lnTo>
                  <a:lnTo>
                    <a:pt x="87" y="167"/>
                  </a:lnTo>
                  <a:lnTo>
                    <a:pt x="81" y="119"/>
                  </a:lnTo>
                  <a:lnTo>
                    <a:pt x="216" y="32"/>
                  </a:lnTo>
                  <a:lnTo>
                    <a:pt x="265" y="87"/>
                  </a:lnTo>
                  <a:lnTo>
                    <a:pt x="313" y="0"/>
                  </a:lnTo>
                  <a:lnTo>
                    <a:pt x="413" y="15"/>
                  </a:lnTo>
                  <a:lnTo>
                    <a:pt x="426" y="87"/>
                  </a:lnTo>
                  <a:lnTo>
                    <a:pt x="517" y="119"/>
                  </a:lnTo>
                  <a:lnTo>
                    <a:pt x="462" y="190"/>
                  </a:lnTo>
                  <a:lnTo>
                    <a:pt x="362" y="313"/>
                  </a:lnTo>
                  <a:lnTo>
                    <a:pt x="420" y="409"/>
                  </a:lnTo>
                  <a:lnTo>
                    <a:pt x="326" y="481"/>
                  </a:lnTo>
                  <a:close/>
                </a:path>
              </a:pathLst>
            </a:custGeom>
            <a:solidFill>
              <a:schemeClr val="accent2"/>
            </a:solidFill>
            <a:ln w="0">
              <a:solidFill>
                <a:srgbClr val="CCECFF"/>
              </a:solidFill>
              <a:round/>
              <a:headEnd/>
              <a:tailEnd/>
            </a:ln>
          </p:spPr>
          <p:txBody>
            <a:bodyPr/>
            <a:lstStyle/>
            <a:p>
              <a:endParaRPr lang="ru-RU"/>
            </a:p>
          </p:txBody>
        </p:sp>
        <p:sp>
          <p:nvSpPr>
            <p:cNvPr id="4165" name="Freeform 68"/>
            <p:cNvSpPr>
              <a:spLocks noChangeAspect="1"/>
            </p:cNvSpPr>
            <p:nvPr/>
          </p:nvSpPr>
          <p:spPr bwMode="auto">
            <a:xfrm>
              <a:off x="2011363" y="3425825"/>
              <a:ext cx="246062" cy="190500"/>
            </a:xfrm>
            <a:custGeom>
              <a:avLst/>
              <a:gdLst>
                <a:gd name="T0" fmla="*/ 2147483647 w 619"/>
                <a:gd name="T1" fmla="*/ 2147483647 h 542"/>
                <a:gd name="T2" fmla="*/ 2147483647 w 619"/>
                <a:gd name="T3" fmla="*/ 2147483647 h 542"/>
                <a:gd name="T4" fmla="*/ 2147483647 w 619"/>
                <a:gd name="T5" fmla="*/ 2147483647 h 542"/>
                <a:gd name="T6" fmla="*/ 2147483647 w 619"/>
                <a:gd name="T7" fmla="*/ 2147483647 h 542"/>
                <a:gd name="T8" fmla="*/ 2147483647 w 619"/>
                <a:gd name="T9" fmla="*/ 2147483647 h 542"/>
                <a:gd name="T10" fmla="*/ 2147483647 w 619"/>
                <a:gd name="T11" fmla="*/ 2147483647 h 542"/>
                <a:gd name="T12" fmla="*/ 2147483647 w 619"/>
                <a:gd name="T13" fmla="*/ 2147483647 h 542"/>
                <a:gd name="T14" fmla="*/ 2147483647 w 619"/>
                <a:gd name="T15" fmla="*/ 0 h 542"/>
                <a:gd name="T16" fmla="*/ 2147483647 w 619"/>
                <a:gd name="T17" fmla="*/ 2147483647 h 542"/>
                <a:gd name="T18" fmla="*/ 2147483647 w 619"/>
                <a:gd name="T19" fmla="*/ 0 h 542"/>
                <a:gd name="T20" fmla="*/ 0 w 619"/>
                <a:gd name="T21" fmla="*/ 2147483647 h 542"/>
                <a:gd name="T22" fmla="*/ 2147483647 w 619"/>
                <a:gd name="T23" fmla="*/ 2147483647 h 542"/>
                <a:gd name="T24" fmla="*/ 2147483647 w 619"/>
                <a:gd name="T25" fmla="*/ 2147483647 h 542"/>
                <a:gd name="T26" fmla="*/ 2147483647 w 619"/>
                <a:gd name="T27" fmla="*/ 2147483647 h 542"/>
                <a:gd name="T28" fmla="*/ 2147483647 w 619"/>
                <a:gd name="T29" fmla="*/ 2147483647 h 542"/>
                <a:gd name="T30" fmla="*/ 2147483647 w 619"/>
                <a:gd name="T31" fmla="*/ 2147483647 h 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9"/>
                <a:gd name="T49" fmla="*/ 0 h 542"/>
                <a:gd name="T50" fmla="*/ 619 w 619"/>
                <a:gd name="T51" fmla="*/ 542 h 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9" h="542">
                  <a:moveTo>
                    <a:pt x="539" y="542"/>
                  </a:moveTo>
                  <a:lnTo>
                    <a:pt x="619" y="500"/>
                  </a:lnTo>
                  <a:lnTo>
                    <a:pt x="617" y="419"/>
                  </a:lnTo>
                  <a:lnTo>
                    <a:pt x="613" y="358"/>
                  </a:lnTo>
                  <a:lnTo>
                    <a:pt x="523" y="316"/>
                  </a:lnTo>
                  <a:lnTo>
                    <a:pt x="539" y="178"/>
                  </a:lnTo>
                  <a:lnTo>
                    <a:pt x="443" y="139"/>
                  </a:lnTo>
                  <a:lnTo>
                    <a:pt x="356" y="0"/>
                  </a:lnTo>
                  <a:lnTo>
                    <a:pt x="216" y="27"/>
                  </a:lnTo>
                  <a:lnTo>
                    <a:pt x="129" y="0"/>
                  </a:lnTo>
                  <a:lnTo>
                    <a:pt x="0" y="68"/>
                  </a:lnTo>
                  <a:lnTo>
                    <a:pt x="97" y="197"/>
                  </a:lnTo>
                  <a:lnTo>
                    <a:pt x="72" y="265"/>
                  </a:lnTo>
                  <a:lnTo>
                    <a:pt x="307" y="413"/>
                  </a:lnTo>
                  <a:lnTo>
                    <a:pt x="443" y="430"/>
                  </a:lnTo>
                  <a:lnTo>
                    <a:pt x="539" y="542"/>
                  </a:lnTo>
                  <a:close/>
                </a:path>
              </a:pathLst>
            </a:custGeom>
            <a:solidFill>
              <a:schemeClr val="accent2"/>
            </a:solidFill>
            <a:ln w="0">
              <a:solidFill>
                <a:srgbClr val="CCECFF"/>
              </a:solidFill>
              <a:round/>
              <a:headEnd/>
              <a:tailEnd/>
            </a:ln>
          </p:spPr>
          <p:txBody>
            <a:bodyPr/>
            <a:lstStyle/>
            <a:p>
              <a:endParaRPr lang="ru-RU"/>
            </a:p>
          </p:txBody>
        </p:sp>
        <p:sp>
          <p:nvSpPr>
            <p:cNvPr id="4166" name="Freeform 69"/>
            <p:cNvSpPr>
              <a:spLocks noChangeAspect="1"/>
            </p:cNvSpPr>
            <p:nvPr/>
          </p:nvSpPr>
          <p:spPr bwMode="auto">
            <a:xfrm>
              <a:off x="2160588" y="3573463"/>
              <a:ext cx="303212" cy="269875"/>
            </a:xfrm>
            <a:custGeom>
              <a:avLst/>
              <a:gdLst>
                <a:gd name="T0" fmla="*/ 2147483647 w 758"/>
                <a:gd name="T1" fmla="*/ 0 h 772"/>
                <a:gd name="T2" fmla="*/ 2147483647 w 758"/>
                <a:gd name="T3" fmla="*/ 2147483647 h 772"/>
                <a:gd name="T4" fmla="*/ 2147483647 w 758"/>
                <a:gd name="T5" fmla="*/ 2147483647 h 772"/>
                <a:gd name="T6" fmla="*/ 2147483647 w 758"/>
                <a:gd name="T7" fmla="*/ 2147483647 h 772"/>
                <a:gd name="T8" fmla="*/ 2147483647 w 758"/>
                <a:gd name="T9" fmla="*/ 2147483647 h 772"/>
                <a:gd name="T10" fmla="*/ 0 w 758"/>
                <a:gd name="T11" fmla="*/ 2147483647 h 772"/>
                <a:gd name="T12" fmla="*/ 2147483647 w 758"/>
                <a:gd name="T13" fmla="*/ 2147483647 h 772"/>
                <a:gd name="T14" fmla="*/ 2147483647 w 758"/>
                <a:gd name="T15" fmla="*/ 2147483647 h 772"/>
                <a:gd name="T16" fmla="*/ 2147483647 w 758"/>
                <a:gd name="T17" fmla="*/ 2147483647 h 772"/>
                <a:gd name="T18" fmla="*/ 2147483647 w 758"/>
                <a:gd name="T19" fmla="*/ 2147483647 h 772"/>
                <a:gd name="T20" fmla="*/ 2147483647 w 758"/>
                <a:gd name="T21" fmla="*/ 2147483647 h 772"/>
                <a:gd name="T22" fmla="*/ 2147483647 w 758"/>
                <a:gd name="T23" fmla="*/ 2147483647 h 772"/>
                <a:gd name="T24" fmla="*/ 2147483647 w 758"/>
                <a:gd name="T25" fmla="*/ 2147483647 h 772"/>
                <a:gd name="T26" fmla="*/ 2147483647 w 758"/>
                <a:gd name="T27" fmla="*/ 2147483647 h 772"/>
                <a:gd name="T28" fmla="*/ 2147483647 w 758"/>
                <a:gd name="T29" fmla="*/ 2147483647 h 772"/>
                <a:gd name="T30" fmla="*/ 2147483647 w 758"/>
                <a:gd name="T31" fmla="*/ 2147483647 h 772"/>
                <a:gd name="T32" fmla="*/ 2147483647 w 758"/>
                <a:gd name="T33" fmla="*/ 2147483647 h 772"/>
                <a:gd name="T34" fmla="*/ 2147483647 w 758"/>
                <a:gd name="T35" fmla="*/ 2147483647 h 772"/>
                <a:gd name="T36" fmla="*/ 2147483647 w 758"/>
                <a:gd name="T37" fmla="*/ 2147483647 h 772"/>
                <a:gd name="T38" fmla="*/ 2147483647 w 758"/>
                <a:gd name="T39" fmla="*/ 2147483647 h 772"/>
                <a:gd name="T40" fmla="*/ 2147483647 w 758"/>
                <a:gd name="T41" fmla="*/ 2147483647 h 772"/>
                <a:gd name="T42" fmla="*/ 2147483647 w 758"/>
                <a:gd name="T43" fmla="*/ 2147483647 h 772"/>
                <a:gd name="T44" fmla="*/ 2147483647 w 758"/>
                <a:gd name="T45" fmla="*/ 2147483647 h 772"/>
                <a:gd name="T46" fmla="*/ 2147483647 w 758"/>
                <a:gd name="T47" fmla="*/ 2147483647 h 772"/>
                <a:gd name="T48" fmla="*/ 2147483647 w 758"/>
                <a:gd name="T49" fmla="*/ 2147483647 h 772"/>
                <a:gd name="T50" fmla="*/ 2147483647 w 758"/>
                <a:gd name="T51" fmla="*/ 2147483647 h 772"/>
                <a:gd name="T52" fmla="*/ 2147483647 w 758"/>
                <a:gd name="T53" fmla="*/ 2147483647 h 772"/>
                <a:gd name="T54" fmla="*/ 2147483647 w 758"/>
                <a:gd name="T55" fmla="*/ 2147483647 h 772"/>
                <a:gd name="T56" fmla="*/ 2147483647 w 758"/>
                <a:gd name="T57" fmla="*/ 2147483647 h 772"/>
                <a:gd name="T58" fmla="*/ 2147483647 w 758"/>
                <a:gd name="T59" fmla="*/ 0 h 7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8"/>
                <a:gd name="T91" fmla="*/ 0 h 772"/>
                <a:gd name="T92" fmla="*/ 758 w 758"/>
                <a:gd name="T93" fmla="*/ 772 h 7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8" h="772">
                  <a:moveTo>
                    <a:pt x="239" y="0"/>
                  </a:moveTo>
                  <a:lnTo>
                    <a:pt x="241" y="81"/>
                  </a:lnTo>
                  <a:lnTo>
                    <a:pt x="161" y="123"/>
                  </a:lnTo>
                  <a:lnTo>
                    <a:pt x="171" y="132"/>
                  </a:lnTo>
                  <a:lnTo>
                    <a:pt x="139" y="375"/>
                  </a:lnTo>
                  <a:lnTo>
                    <a:pt x="0" y="524"/>
                  </a:lnTo>
                  <a:lnTo>
                    <a:pt x="74" y="681"/>
                  </a:lnTo>
                  <a:lnTo>
                    <a:pt x="145" y="675"/>
                  </a:lnTo>
                  <a:lnTo>
                    <a:pt x="226" y="772"/>
                  </a:lnTo>
                  <a:lnTo>
                    <a:pt x="364" y="730"/>
                  </a:lnTo>
                  <a:lnTo>
                    <a:pt x="428" y="672"/>
                  </a:lnTo>
                  <a:lnTo>
                    <a:pt x="413" y="575"/>
                  </a:lnTo>
                  <a:lnTo>
                    <a:pt x="597" y="552"/>
                  </a:lnTo>
                  <a:lnTo>
                    <a:pt x="655" y="623"/>
                  </a:lnTo>
                  <a:lnTo>
                    <a:pt x="742" y="640"/>
                  </a:lnTo>
                  <a:lnTo>
                    <a:pt x="752" y="640"/>
                  </a:lnTo>
                  <a:lnTo>
                    <a:pt x="758" y="492"/>
                  </a:lnTo>
                  <a:lnTo>
                    <a:pt x="580" y="317"/>
                  </a:lnTo>
                  <a:lnTo>
                    <a:pt x="561" y="227"/>
                  </a:lnTo>
                  <a:lnTo>
                    <a:pt x="542" y="246"/>
                  </a:lnTo>
                  <a:lnTo>
                    <a:pt x="396" y="75"/>
                  </a:lnTo>
                  <a:lnTo>
                    <a:pt x="390" y="72"/>
                  </a:lnTo>
                  <a:lnTo>
                    <a:pt x="376" y="64"/>
                  </a:lnTo>
                  <a:lnTo>
                    <a:pt x="355" y="54"/>
                  </a:lnTo>
                  <a:lnTo>
                    <a:pt x="328" y="42"/>
                  </a:lnTo>
                  <a:lnTo>
                    <a:pt x="302" y="29"/>
                  </a:lnTo>
                  <a:lnTo>
                    <a:pt x="277" y="18"/>
                  </a:lnTo>
                  <a:lnTo>
                    <a:pt x="256" y="8"/>
                  </a:lnTo>
                  <a:lnTo>
                    <a:pt x="241" y="4"/>
                  </a:lnTo>
                  <a:lnTo>
                    <a:pt x="239" y="0"/>
                  </a:lnTo>
                  <a:close/>
                </a:path>
              </a:pathLst>
            </a:custGeom>
            <a:solidFill>
              <a:schemeClr val="accent2"/>
            </a:solidFill>
            <a:ln w="0">
              <a:solidFill>
                <a:srgbClr val="CCECFF"/>
              </a:solidFill>
              <a:round/>
              <a:headEnd/>
              <a:tailEnd/>
            </a:ln>
          </p:spPr>
          <p:txBody>
            <a:bodyPr/>
            <a:lstStyle/>
            <a:p>
              <a:endParaRPr lang="ru-RU"/>
            </a:p>
          </p:txBody>
        </p:sp>
        <p:sp>
          <p:nvSpPr>
            <p:cNvPr id="4167" name="Freeform 70"/>
            <p:cNvSpPr>
              <a:spLocks noChangeAspect="1"/>
            </p:cNvSpPr>
            <p:nvPr/>
          </p:nvSpPr>
          <p:spPr bwMode="auto">
            <a:xfrm>
              <a:off x="1914525" y="3810000"/>
              <a:ext cx="411163" cy="387350"/>
            </a:xfrm>
            <a:custGeom>
              <a:avLst/>
              <a:gdLst>
                <a:gd name="T0" fmla="*/ 2147483647 w 1026"/>
                <a:gd name="T1" fmla="*/ 2147483647 h 1104"/>
                <a:gd name="T2" fmla="*/ 2147483647 w 1026"/>
                <a:gd name="T3" fmla="*/ 2147483647 h 1104"/>
                <a:gd name="T4" fmla="*/ 2147483647 w 1026"/>
                <a:gd name="T5" fmla="*/ 2147483647 h 1104"/>
                <a:gd name="T6" fmla="*/ 2147483647 w 1026"/>
                <a:gd name="T7" fmla="*/ 2147483647 h 1104"/>
                <a:gd name="T8" fmla="*/ 2147483647 w 1026"/>
                <a:gd name="T9" fmla="*/ 2147483647 h 1104"/>
                <a:gd name="T10" fmla="*/ 2147483647 w 1026"/>
                <a:gd name="T11" fmla="*/ 2147483647 h 1104"/>
                <a:gd name="T12" fmla="*/ 2147483647 w 1026"/>
                <a:gd name="T13" fmla="*/ 2147483647 h 1104"/>
                <a:gd name="T14" fmla="*/ 2147483647 w 1026"/>
                <a:gd name="T15" fmla="*/ 2147483647 h 1104"/>
                <a:gd name="T16" fmla="*/ 2147483647 w 1026"/>
                <a:gd name="T17" fmla="*/ 2147483647 h 1104"/>
                <a:gd name="T18" fmla="*/ 2147483647 w 1026"/>
                <a:gd name="T19" fmla="*/ 2147483647 h 1104"/>
                <a:gd name="T20" fmla="*/ 2147483647 w 1026"/>
                <a:gd name="T21" fmla="*/ 2147483647 h 1104"/>
                <a:gd name="T22" fmla="*/ 2147483647 w 1026"/>
                <a:gd name="T23" fmla="*/ 0 h 1104"/>
                <a:gd name="T24" fmla="*/ 2147483647 w 1026"/>
                <a:gd name="T25" fmla="*/ 2147483647 h 1104"/>
                <a:gd name="T26" fmla="*/ 2147483647 w 1026"/>
                <a:gd name="T27" fmla="*/ 2147483647 h 1104"/>
                <a:gd name="T28" fmla="*/ 2147483647 w 1026"/>
                <a:gd name="T29" fmla="*/ 2147483647 h 1104"/>
                <a:gd name="T30" fmla="*/ 2147483647 w 1026"/>
                <a:gd name="T31" fmla="*/ 2147483647 h 1104"/>
                <a:gd name="T32" fmla="*/ 2147483647 w 1026"/>
                <a:gd name="T33" fmla="*/ 2147483647 h 1104"/>
                <a:gd name="T34" fmla="*/ 2147483647 w 1026"/>
                <a:gd name="T35" fmla="*/ 2147483647 h 1104"/>
                <a:gd name="T36" fmla="*/ 2147483647 w 1026"/>
                <a:gd name="T37" fmla="*/ 2147483647 h 1104"/>
                <a:gd name="T38" fmla="*/ 0 w 1026"/>
                <a:gd name="T39" fmla="*/ 2147483647 h 1104"/>
                <a:gd name="T40" fmla="*/ 2147483647 w 1026"/>
                <a:gd name="T41" fmla="*/ 2147483647 h 1104"/>
                <a:gd name="T42" fmla="*/ 2147483647 w 1026"/>
                <a:gd name="T43" fmla="*/ 2147483647 h 1104"/>
                <a:gd name="T44" fmla="*/ 2147483647 w 1026"/>
                <a:gd name="T45" fmla="*/ 2147483647 h 1104"/>
                <a:gd name="T46" fmla="*/ 2147483647 w 1026"/>
                <a:gd name="T47" fmla="*/ 2147483647 h 1104"/>
                <a:gd name="T48" fmla="*/ 2147483647 w 1026"/>
                <a:gd name="T49" fmla="*/ 2147483647 h 1104"/>
                <a:gd name="T50" fmla="*/ 2147483647 w 1026"/>
                <a:gd name="T51" fmla="*/ 2147483647 h 1104"/>
                <a:gd name="T52" fmla="*/ 2147483647 w 1026"/>
                <a:gd name="T53" fmla="*/ 2147483647 h 1104"/>
                <a:gd name="T54" fmla="*/ 2147483647 w 1026"/>
                <a:gd name="T55" fmla="*/ 2147483647 h 1104"/>
                <a:gd name="T56" fmla="*/ 2147483647 w 1026"/>
                <a:gd name="T57" fmla="*/ 2147483647 h 1104"/>
                <a:gd name="T58" fmla="*/ 2147483647 w 1026"/>
                <a:gd name="T59" fmla="*/ 2147483647 h 1104"/>
                <a:gd name="T60" fmla="*/ 2147483647 w 1026"/>
                <a:gd name="T61" fmla="*/ 2147483647 h 1104"/>
                <a:gd name="T62" fmla="*/ 2147483647 w 1026"/>
                <a:gd name="T63" fmla="*/ 2147483647 h 1104"/>
                <a:gd name="T64" fmla="*/ 2147483647 w 1026"/>
                <a:gd name="T65" fmla="*/ 2147483647 h 1104"/>
                <a:gd name="T66" fmla="*/ 2147483647 w 1026"/>
                <a:gd name="T67" fmla="*/ 2147483647 h 1104"/>
                <a:gd name="T68" fmla="*/ 2147483647 w 1026"/>
                <a:gd name="T69" fmla="*/ 2147483647 h 1104"/>
                <a:gd name="T70" fmla="*/ 2147483647 w 1026"/>
                <a:gd name="T71" fmla="*/ 2147483647 h 1104"/>
                <a:gd name="T72" fmla="*/ 2147483647 w 1026"/>
                <a:gd name="T73" fmla="*/ 2147483647 h 1104"/>
                <a:gd name="T74" fmla="*/ 2147483647 w 1026"/>
                <a:gd name="T75" fmla="*/ 2147483647 h 1104"/>
                <a:gd name="T76" fmla="*/ 2147483647 w 1026"/>
                <a:gd name="T77" fmla="*/ 2147483647 h 1104"/>
                <a:gd name="T78" fmla="*/ 2147483647 w 1026"/>
                <a:gd name="T79" fmla="*/ 2147483647 h 1104"/>
                <a:gd name="T80" fmla="*/ 2147483647 w 1026"/>
                <a:gd name="T81" fmla="*/ 2147483647 h 1104"/>
                <a:gd name="T82" fmla="*/ 2147483647 w 1026"/>
                <a:gd name="T83" fmla="*/ 2147483647 h 1104"/>
                <a:gd name="T84" fmla="*/ 2147483647 w 1026"/>
                <a:gd name="T85" fmla="*/ 2147483647 h 1104"/>
                <a:gd name="T86" fmla="*/ 2147483647 w 1026"/>
                <a:gd name="T87" fmla="*/ 2147483647 h 1104"/>
                <a:gd name="T88" fmla="*/ 2147483647 w 1026"/>
                <a:gd name="T89" fmla="*/ 2147483647 h 1104"/>
                <a:gd name="T90" fmla="*/ 2147483647 w 1026"/>
                <a:gd name="T91" fmla="*/ 2147483647 h 1104"/>
                <a:gd name="T92" fmla="*/ 2147483647 w 1026"/>
                <a:gd name="T93" fmla="*/ 2147483647 h 1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6"/>
                <a:gd name="T142" fmla="*/ 0 h 1104"/>
                <a:gd name="T143" fmla="*/ 1026 w 1026"/>
                <a:gd name="T144" fmla="*/ 1104 h 1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6" h="1104">
                  <a:moveTo>
                    <a:pt x="832" y="832"/>
                  </a:moveTo>
                  <a:lnTo>
                    <a:pt x="758" y="765"/>
                  </a:lnTo>
                  <a:lnTo>
                    <a:pt x="790" y="626"/>
                  </a:lnTo>
                  <a:lnTo>
                    <a:pt x="687" y="523"/>
                  </a:lnTo>
                  <a:lnTo>
                    <a:pt x="725" y="491"/>
                  </a:lnTo>
                  <a:lnTo>
                    <a:pt x="945" y="474"/>
                  </a:lnTo>
                  <a:lnTo>
                    <a:pt x="913" y="345"/>
                  </a:lnTo>
                  <a:lnTo>
                    <a:pt x="962" y="222"/>
                  </a:lnTo>
                  <a:lnTo>
                    <a:pt x="1026" y="200"/>
                  </a:lnTo>
                  <a:lnTo>
                    <a:pt x="977" y="55"/>
                  </a:lnTo>
                  <a:lnTo>
                    <a:pt x="839" y="97"/>
                  </a:lnTo>
                  <a:lnTo>
                    <a:pt x="758" y="0"/>
                  </a:lnTo>
                  <a:lnTo>
                    <a:pt x="687" y="6"/>
                  </a:lnTo>
                  <a:lnTo>
                    <a:pt x="509" y="87"/>
                  </a:lnTo>
                  <a:lnTo>
                    <a:pt x="525" y="152"/>
                  </a:lnTo>
                  <a:lnTo>
                    <a:pt x="348" y="313"/>
                  </a:lnTo>
                  <a:lnTo>
                    <a:pt x="235" y="232"/>
                  </a:lnTo>
                  <a:lnTo>
                    <a:pt x="220" y="226"/>
                  </a:lnTo>
                  <a:lnTo>
                    <a:pt x="74" y="200"/>
                  </a:lnTo>
                  <a:lnTo>
                    <a:pt x="0" y="258"/>
                  </a:lnTo>
                  <a:lnTo>
                    <a:pt x="90" y="345"/>
                  </a:lnTo>
                  <a:lnTo>
                    <a:pt x="10" y="339"/>
                  </a:lnTo>
                  <a:lnTo>
                    <a:pt x="25" y="474"/>
                  </a:lnTo>
                  <a:lnTo>
                    <a:pt x="177" y="474"/>
                  </a:lnTo>
                  <a:lnTo>
                    <a:pt x="193" y="561"/>
                  </a:lnTo>
                  <a:lnTo>
                    <a:pt x="129" y="593"/>
                  </a:lnTo>
                  <a:lnTo>
                    <a:pt x="112" y="684"/>
                  </a:lnTo>
                  <a:lnTo>
                    <a:pt x="226" y="748"/>
                  </a:lnTo>
                  <a:lnTo>
                    <a:pt x="209" y="887"/>
                  </a:lnTo>
                  <a:lnTo>
                    <a:pt x="348" y="894"/>
                  </a:lnTo>
                  <a:lnTo>
                    <a:pt x="436" y="836"/>
                  </a:lnTo>
                  <a:lnTo>
                    <a:pt x="493" y="942"/>
                  </a:lnTo>
                  <a:lnTo>
                    <a:pt x="542" y="949"/>
                  </a:lnTo>
                  <a:lnTo>
                    <a:pt x="515" y="1040"/>
                  </a:lnTo>
                  <a:lnTo>
                    <a:pt x="580" y="1029"/>
                  </a:lnTo>
                  <a:lnTo>
                    <a:pt x="678" y="1104"/>
                  </a:lnTo>
                  <a:lnTo>
                    <a:pt x="929" y="942"/>
                  </a:lnTo>
                  <a:lnTo>
                    <a:pt x="919" y="877"/>
                  </a:lnTo>
                  <a:lnTo>
                    <a:pt x="915" y="878"/>
                  </a:lnTo>
                  <a:lnTo>
                    <a:pt x="907" y="878"/>
                  </a:lnTo>
                  <a:lnTo>
                    <a:pt x="892" y="880"/>
                  </a:lnTo>
                  <a:lnTo>
                    <a:pt x="876" y="881"/>
                  </a:lnTo>
                  <a:lnTo>
                    <a:pt x="859" y="882"/>
                  </a:lnTo>
                  <a:lnTo>
                    <a:pt x="841" y="883"/>
                  </a:lnTo>
                  <a:lnTo>
                    <a:pt x="827" y="884"/>
                  </a:lnTo>
                  <a:lnTo>
                    <a:pt x="816" y="884"/>
                  </a:lnTo>
                  <a:lnTo>
                    <a:pt x="832" y="832"/>
                  </a:lnTo>
                  <a:close/>
                </a:path>
              </a:pathLst>
            </a:custGeom>
            <a:solidFill>
              <a:schemeClr val="accent2"/>
            </a:solidFill>
            <a:ln w="0">
              <a:solidFill>
                <a:srgbClr val="CCECFF"/>
              </a:solidFill>
              <a:round/>
              <a:headEnd/>
              <a:tailEnd/>
            </a:ln>
          </p:spPr>
          <p:txBody>
            <a:bodyPr/>
            <a:lstStyle/>
            <a:p>
              <a:endParaRPr lang="ru-RU"/>
            </a:p>
          </p:txBody>
        </p:sp>
        <p:sp>
          <p:nvSpPr>
            <p:cNvPr id="4168" name="Freeform 71"/>
            <p:cNvSpPr>
              <a:spLocks noChangeAspect="1"/>
            </p:cNvSpPr>
            <p:nvPr/>
          </p:nvSpPr>
          <p:spPr bwMode="auto">
            <a:xfrm>
              <a:off x="2016125" y="3519488"/>
              <a:ext cx="212725" cy="238125"/>
            </a:xfrm>
            <a:custGeom>
              <a:avLst/>
              <a:gdLst>
                <a:gd name="T0" fmla="*/ 2147483647 w 532"/>
                <a:gd name="T1" fmla="*/ 2147483647 h 678"/>
                <a:gd name="T2" fmla="*/ 2147483647 w 532"/>
                <a:gd name="T3" fmla="*/ 2147483647 h 678"/>
                <a:gd name="T4" fmla="*/ 2147483647 w 532"/>
                <a:gd name="T5" fmla="*/ 2147483647 h 678"/>
                <a:gd name="T6" fmla="*/ 2147483647 w 532"/>
                <a:gd name="T7" fmla="*/ 2147483647 h 678"/>
                <a:gd name="T8" fmla="*/ 2147483647 w 532"/>
                <a:gd name="T9" fmla="*/ 0 h 678"/>
                <a:gd name="T10" fmla="*/ 0 w 532"/>
                <a:gd name="T11" fmla="*/ 2147483647 h 678"/>
                <a:gd name="T12" fmla="*/ 2147483647 w 532"/>
                <a:gd name="T13" fmla="*/ 2147483647 h 678"/>
                <a:gd name="T14" fmla="*/ 2147483647 w 532"/>
                <a:gd name="T15" fmla="*/ 2147483647 h 678"/>
                <a:gd name="T16" fmla="*/ 2147483647 w 532"/>
                <a:gd name="T17" fmla="*/ 2147483647 h 678"/>
                <a:gd name="T18" fmla="*/ 2147483647 w 532"/>
                <a:gd name="T19" fmla="*/ 2147483647 h 678"/>
                <a:gd name="T20" fmla="*/ 2147483647 w 532"/>
                <a:gd name="T21" fmla="*/ 2147483647 h 678"/>
                <a:gd name="T22" fmla="*/ 2147483647 w 532"/>
                <a:gd name="T23" fmla="*/ 2147483647 h 678"/>
                <a:gd name="T24" fmla="*/ 2147483647 w 532"/>
                <a:gd name="T25" fmla="*/ 2147483647 h 6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2"/>
                <a:gd name="T40" fmla="*/ 0 h 678"/>
                <a:gd name="T41" fmla="*/ 532 w 532"/>
                <a:gd name="T42" fmla="*/ 678 h 6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2" h="678">
                  <a:moveTo>
                    <a:pt x="532" y="286"/>
                  </a:moveTo>
                  <a:lnTo>
                    <a:pt x="522" y="277"/>
                  </a:lnTo>
                  <a:lnTo>
                    <a:pt x="426" y="165"/>
                  </a:lnTo>
                  <a:lnTo>
                    <a:pt x="290" y="148"/>
                  </a:lnTo>
                  <a:lnTo>
                    <a:pt x="55" y="0"/>
                  </a:lnTo>
                  <a:lnTo>
                    <a:pt x="0" y="129"/>
                  </a:lnTo>
                  <a:lnTo>
                    <a:pt x="80" y="286"/>
                  </a:lnTo>
                  <a:lnTo>
                    <a:pt x="193" y="351"/>
                  </a:lnTo>
                  <a:lnTo>
                    <a:pt x="222" y="542"/>
                  </a:lnTo>
                  <a:lnTo>
                    <a:pt x="306" y="578"/>
                  </a:lnTo>
                  <a:lnTo>
                    <a:pt x="361" y="678"/>
                  </a:lnTo>
                  <a:lnTo>
                    <a:pt x="500" y="529"/>
                  </a:lnTo>
                  <a:lnTo>
                    <a:pt x="532" y="286"/>
                  </a:lnTo>
                  <a:close/>
                </a:path>
              </a:pathLst>
            </a:custGeom>
            <a:solidFill>
              <a:schemeClr val="accent2"/>
            </a:solidFill>
            <a:ln w="0">
              <a:solidFill>
                <a:srgbClr val="CCECFF"/>
              </a:solidFill>
              <a:round/>
              <a:headEnd/>
              <a:tailEnd/>
            </a:ln>
          </p:spPr>
          <p:txBody>
            <a:bodyPr/>
            <a:lstStyle/>
            <a:p>
              <a:endParaRPr lang="ru-RU"/>
            </a:p>
          </p:txBody>
        </p:sp>
        <p:sp>
          <p:nvSpPr>
            <p:cNvPr id="4169" name="Freeform 72"/>
            <p:cNvSpPr>
              <a:spLocks noChangeAspect="1"/>
            </p:cNvSpPr>
            <p:nvPr/>
          </p:nvSpPr>
          <p:spPr bwMode="auto">
            <a:xfrm>
              <a:off x="3495675" y="3405188"/>
              <a:ext cx="544513" cy="558800"/>
            </a:xfrm>
            <a:custGeom>
              <a:avLst/>
              <a:gdLst>
                <a:gd name="T0" fmla="*/ 0 w 1378"/>
                <a:gd name="T1" fmla="*/ 2147483647 h 1597"/>
                <a:gd name="T2" fmla="*/ 2147483647 w 1378"/>
                <a:gd name="T3" fmla="*/ 2147483647 h 1597"/>
                <a:gd name="T4" fmla="*/ 2147483647 w 1378"/>
                <a:gd name="T5" fmla="*/ 2147483647 h 1597"/>
                <a:gd name="T6" fmla="*/ 2147483647 w 1378"/>
                <a:gd name="T7" fmla="*/ 2147483647 h 1597"/>
                <a:gd name="T8" fmla="*/ 2147483647 w 1378"/>
                <a:gd name="T9" fmla="*/ 2147483647 h 1597"/>
                <a:gd name="T10" fmla="*/ 2147483647 w 1378"/>
                <a:gd name="T11" fmla="*/ 2147483647 h 1597"/>
                <a:gd name="T12" fmla="*/ 2147483647 w 1378"/>
                <a:gd name="T13" fmla="*/ 2147483647 h 1597"/>
                <a:gd name="T14" fmla="*/ 2147483647 w 1378"/>
                <a:gd name="T15" fmla="*/ 2147483647 h 1597"/>
                <a:gd name="T16" fmla="*/ 2147483647 w 1378"/>
                <a:gd name="T17" fmla="*/ 2147483647 h 1597"/>
                <a:gd name="T18" fmla="*/ 2147483647 w 1378"/>
                <a:gd name="T19" fmla="*/ 2147483647 h 1597"/>
                <a:gd name="T20" fmla="*/ 2147483647 w 1378"/>
                <a:gd name="T21" fmla="*/ 2147483647 h 1597"/>
                <a:gd name="T22" fmla="*/ 2147483647 w 1378"/>
                <a:gd name="T23" fmla="*/ 2147483647 h 1597"/>
                <a:gd name="T24" fmla="*/ 2147483647 w 1378"/>
                <a:gd name="T25" fmla="*/ 2147483647 h 1597"/>
                <a:gd name="T26" fmla="*/ 2147483647 w 1378"/>
                <a:gd name="T27" fmla="*/ 2147483647 h 1597"/>
                <a:gd name="T28" fmla="*/ 2147483647 w 1378"/>
                <a:gd name="T29" fmla="*/ 2147483647 h 1597"/>
                <a:gd name="T30" fmla="*/ 2147483647 w 1378"/>
                <a:gd name="T31" fmla="*/ 2147483647 h 1597"/>
                <a:gd name="T32" fmla="*/ 2147483647 w 1378"/>
                <a:gd name="T33" fmla="*/ 2147483647 h 1597"/>
                <a:gd name="T34" fmla="*/ 2147483647 w 1378"/>
                <a:gd name="T35" fmla="*/ 0 h 1597"/>
                <a:gd name="T36" fmla="*/ 2147483647 w 1378"/>
                <a:gd name="T37" fmla="*/ 2147483647 h 1597"/>
                <a:gd name="T38" fmla="*/ 2147483647 w 1378"/>
                <a:gd name="T39" fmla="*/ 2147483647 h 1597"/>
                <a:gd name="T40" fmla="*/ 2147483647 w 1378"/>
                <a:gd name="T41" fmla="*/ 2147483647 h 1597"/>
                <a:gd name="T42" fmla="*/ 2147483647 w 1378"/>
                <a:gd name="T43" fmla="*/ 2147483647 h 1597"/>
                <a:gd name="T44" fmla="*/ 2147483647 w 1378"/>
                <a:gd name="T45" fmla="*/ 2147483647 h 1597"/>
                <a:gd name="T46" fmla="*/ 2147483647 w 1378"/>
                <a:gd name="T47" fmla="*/ 2147483647 h 1597"/>
                <a:gd name="T48" fmla="*/ 2147483647 w 1378"/>
                <a:gd name="T49" fmla="*/ 2147483647 h 1597"/>
                <a:gd name="T50" fmla="*/ 2147483647 w 1378"/>
                <a:gd name="T51" fmla="*/ 2147483647 h 1597"/>
                <a:gd name="T52" fmla="*/ 2147483647 w 1378"/>
                <a:gd name="T53" fmla="*/ 2147483647 h 1597"/>
                <a:gd name="T54" fmla="*/ 2147483647 w 1378"/>
                <a:gd name="T55" fmla="*/ 2147483647 h 1597"/>
                <a:gd name="T56" fmla="*/ 2147483647 w 1378"/>
                <a:gd name="T57" fmla="*/ 2147483647 h 1597"/>
                <a:gd name="T58" fmla="*/ 2147483647 w 1378"/>
                <a:gd name="T59" fmla="*/ 2147483647 h 1597"/>
                <a:gd name="T60" fmla="*/ 2147483647 w 1378"/>
                <a:gd name="T61" fmla="*/ 2147483647 h 1597"/>
                <a:gd name="T62" fmla="*/ 2147483647 w 1378"/>
                <a:gd name="T63" fmla="*/ 2147483647 h 1597"/>
                <a:gd name="T64" fmla="*/ 2147483647 w 1378"/>
                <a:gd name="T65" fmla="*/ 2147483647 h 1597"/>
                <a:gd name="T66" fmla="*/ 2147483647 w 1378"/>
                <a:gd name="T67" fmla="*/ 2147483647 h 1597"/>
                <a:gd name="T68" fmla="*/ 2147483647 w 1378"/>
                <a:gd name="T69" fmla="*/ 2147483647 h 1597"/>
                <a:gd name="T70" fmla="*/ 2147483647 w 1378"/>
                <a:gd name="T71" fmla="*/ 2147483647 h 1597"/>
                <a:gd name="T72" fmla="*/ 2147483647 w 1378"/>
                <a:gd name="T73" fmla="*/ 2147483647 h 1597"/>
                <a:gd name="T74" fmla="*/ 2147483647 w 1378"/>
                <a:gd name="T75" fmla="*/ 2147483647 h 1597"/>
                <a:gd name="T76" fmla="*/ 2147483647 w 1378"/>
                <a:gd name="T77" fmla="*/ 2147483647 h 1597"/>
                <a:gd name="T78" fmla="*/ 2147483647 w 1378"/>
                <a:gd name="T79" fmla="*/ 2147483647 h 1597"/>
                <a:gd name="T80" fmla="*/ 2147483647 w 1378"/>
                <a:gd name="T81" fmla="*/ 2147483647 h 1597"/>
                <a:gd name="T82" fmla="*/ 0 w 1378"/>
                <a:gd name="T83" fmla="*/ 2147483647 h 15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78"/>
                <a:gd name="T127" fmla="*/ 0 h 1597"/>
                <a:gd name="T128" fmla="*/ 1378 w 1378"/>
                <a:gd name="T129" fmla="*/ 1597 h 15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78" h="1597">
                  <a:moveTo>
                    <a:pt x="0" y="1242"/>
                  </a:moveTo>
                  <a:lnTo>
                    <a:pt x="87" y="1087"/>
                  </a:lnTo>
                  <a:lnTo>
                    <a:pt x="201" y="1081"/>
                  </a:lnTo>
                  <a:lnTo>
                    <a:pt x="233" y="984"/>
                  </a:lnTo>
                  <a:lnTo>
                    <a:pt x="288" y="958"/>
                  </a:lnTo>
                  <a:lnTo>
                    <a:pt x="378" y="968"/>
                  </a:lnTo>
                  <a:lnTo>
                    <a:pt x="401" y="877"/>
                  </a:lnTo>
                  <a:lnTo>
                    <a:pt x="539" y="839"/>
                  </a:lnTo>
                  <a:lnTo>
                    <a:pt x="572" y="775"/>
                  </a:lnTo>
                  <a:lnTo>
                    <a:pt x="513" y="743"/>
                  </a:lnTo>
                  <a:lnTo>
                    <a:pt x="545" y="700"/>
                  </a:lnTo>
                  <a:lnTo>
                    <a:pt x="545" y="612"/>
                  </a:lnTo>
                  <a:lnTo>
                    <a:pt x="498" y="548"/>
                  </a:lnTo>
                  <a:lnTo>
                    <a:pt x="530" y="497"/>
                  </a:lnTo>
                  <a:lnTo>
                    <a:pt x="643" y="432"/>
                  </a:lnTo>
                  <a:lnTo>
                    <a:pt x="814" y="296"/>
                  </a:lnTo>
                  <a:lnTo>
                    <a:pt x="836" y="103"/>
                  </a:lnTo>
                  <a:lnTo>
                    <a:pt x="956" y="0"/>
                  </a:lnTo>
                  <a:lnTo>
                    <a:pt x="992" y="71"/>
                  </a:lnTo>
                  <a:lnTo>
                    <a:pt x="1126" y="200"/>
                  </a:lnTo>
                  <a:lnTo>
                    <a:pt x="1191" y="393"/>
                  </a:lnTo>
                  <a:lnTo>
                    <a:pt x="1168" y="597"/>
                  </a:lnTo>
                  <a:lnTo>
                    <a:pt x="1217" y="716"/>
                  </a:lnTo>
                  <a:lnTo>
                    <a:pt x="1191" y="839"/>
                  </a:lnTo>
                  <a:lnTo>
                    <a:pt x="1330" y="968"/>
                  </a:lnTo>
                  <a:lnTo>
                    <a:pt x="1376" y="1168"/>
                  </a:lnTo>
                  <a:lnTo>
                    <a:pt x="1378" y="1184"/>
                  </a:lnTo>
                  <a:lnTo>
                    <a:pt x="1289" y="1330"/>
                  </a:lnTo>
                  <a:lnTo>
                    <a:pt x="1185" y="1322"/>
                  </a:lnTo>
                  <a:lnTo>
                    <a:pt x="1120" y="1581"/>
                  </a:lnTo>
                  <a:lnTo>
                    <a:pt x="1104" y="1574"/>
                  </a:lnTo>
                  <a:lnTo>
                    <a:pt x="1046" y="1555"/>
                  </a:lnTo>
                  <a:lnTo>
                    <a:pt x="927" y="1597"/>
                  </a:lnTo>
                  <a:lnTo>
                    <a:pt x="782" y="1491"/>
                  </a:lnTo>
                  <a:lnTo>
                    <a:pt x="717" y="1500"/>
                  </a:lnTo>
                  <a:lnTo>
                    <a:pt x="640" y="1561"/>
                  </a:lnTo>
                  <a:lnTo>
                    <a:pt x="545" y="1458"/>
                  </a:lnTo>
                  <a:lnTo>
                    <a:pt x="417" y="1458"/>
                  </a:lnTo>
                  <a:lnTo>
                    <a:pt x="288" y="1330"/>
                  </a:lnTo>
                  <a:lnTo>
                    <a:pt x="250" y="1377"/>
                  </a:lnTo>
                  <a:lnTo>
                    <a:pt x="62" y="1322"/>
                  </a:lnTo>
                  <a:lnTo>
                    <a:pt x="0" y="1242"/>
                  </a:lnTo>
                  <a:close/>
                </a:path>
              </a:pathLst>
            </a:custGeom>
            <a:solidFill>
              <a:schemeClr val="accent2"/>
            </a:solidFill>
            <a:ln w="0">
              <a:solidFill>
                <a:srgbClr val="CCECFF"/>
              </a:solidFill>
              <a:round/>
              <a:headEnd/>
              <a:tailEnd/>
            </a:ln>
          </p:spPr>
          <p:txBody>
            <a:bodyPr/>
            <a:lstStyle/>
            <a:p>
              <a:endParaRPr lang="ru-RU"/>
            </a:p>
          </p:txBody>
        </p:sp>
        <p:sp>
          <p:nvSpPr>
            <p:cNvPr id="4170" name="Freeform 73"/>
            <p:cNvSpPr>
              <a:spLocks noChangeAspect="1"/>
            </p:cNvSpPr>
            <p:nvPr/>
          </p:nvSpPr>
          <p:spPr bwMode="auto">
            <a:xfrm>
              <a:off x="3446463" y="3340100"/>
              <a:ext cx="165100" cy="236538"/>
            </a:xfrm>
            <a:custGeom>
              <a:avLst/>
              <a:gdLst>
                <a:gd name="T0" fmla="*/ 0 w 419"/>
                <a:gd name="T1" fmla="*/ 2147483647 h 678"/>
                <a:gd name="T2" fmla="*/ 2147483647 w 419"/>
                <a:gd name="T3" fmla="*/ 2147483647 h 678"/>
                <a:gd name="T4" fmla="*/ 2147483647 w 419"/>
                <a:gd name="T5" fmla="*/ 2147483647 h 678"/>
                <a:gd name="T6" fmla="*/ 2147483647 w 419"/>
                <a:gd name="T7" fmla="*/ 2147483647 h 678"/>
                <a:gd name="T8" fmla="*/ 2147483647 w 419"/>
                <a:gd name="T9" fmla="*/ 2147483647 h 678"/>
                <a:gd name="T10" fmla="*/ 2147483647 w 419"/>
                <a:gd name="T11" fmla="*/ 0 h 678"/>
                <a:gd name="T12" fmla="*/ 2147483647 w 419"/>
                <a:gd name="T13" fmla="*/ 2147483647 h 678"/>
                <a:gd name="T14" fmla="*/ 2147483647 w 419"/>
                <a:gd name="T15" fmla="*/ 2147483647 h 678"/>
                <a:gd name="T16" fmla="*/ 2147483647 w 419"/>
                <a:gd name="T17" fmla="*/ 2147483647 h 678"/>
                <a:gd name="T18" fmla="*/ 2147483647 w 419"/>
                <a:gd name="T19" fmla="*/ 2147483647 h 678"/>
                <a:gd name="T20" fmla="*/ 0 w 419"/>
                <a:gd name="T21" fmla="*/ 2147483647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678"/>
                <a:gd name="T35" fmla="*/ 419 w 419"/>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678">
                  <a:moveTo>
                    <a:pt x="0" y="646"/>
                  </a:moveTo>
                  <a:lnTo>
                    <a:pt x="193" y="678"/>
                  </a:lnTo>
                  <a:lnTo>
                    <a:pt x="289" y="678"/>
                  </a:lnTo>
                  <a:lnTo>
                    <a:pt x="419" y="167"/>
                  </a:lnTo>
                  <a:lnTo>
                    <a:pt x="235" y="97"/>
                  </a:lnTo>
                  <a:lnTo>
                    <a:pt x="202" y="0"/>
                  </a:lnTo>
                  <a:lnTo>
                    <a:pt x="16" y="6"/>
                  </a:lnTo>
                  <a:lnTo>
                    <a:pt x="27" y="199"/>
                  </a:lnTo>
                  <a:lnTo>
                    <a:pt x="155" y="264"/>
                  </a:lnTo>
                  <a:lnTo>
                    <a:pt x="32" y="394"/>
                  </a:lnTo>
                  <a:lnTo>
                    <a:pt x="0" y="646"/>
                  </a:lnTo>
                  <a:close/>
                </a:path>
              </a:pathLst>
            </a:custGeom>
            <a:solidFill>
              <a:schemeClr val="accent2"/>
            </a:solidFill>
            <a:ln w="0">
              <a:solidFill>
                <a:srgbClr val="CCECFF"/>
              </a:solidFill>
              <a:round/>
              <a:headEnd/>
              <a:tailEnd/>
            </a:ln>
          </p:spPr>
          <p:txBody>
            <a:bodyPr/>
            <a:lstStyle/>
            <a:p>
              <a:endParaRPr lang="ru-RU"/>
            </a:p>
          </p:txBody>
        </p:sp>
        <p:sp>
          <p:nvSpPr>
            <p:cNvPr id="4171" name="Freeform 74"/>
            <p:cNvSpPr>
              <a:spLocks noChangeAspect="1"/>
            </p:cNvSpPr>
            <p:nvPr/>
          </p:nvSpPr>
          <p:spPr bwMode="auto">
            <a:xfrm>
              <a:off x="7786688" y="1716088"/>
              <a:ext cx="995362" cy="1123950"/>
            </a:xfrm>
            <a:custGeom>
              <a:avLst/>
              <a:gdLst>
                <a:gd name="T0" fmla="*/ 2147483647 w 2500"/>
                <a:gd name="T1" fmla="*/ 2147483647 h 3204"/>
                <a:gd name="T2" fmla="*/ 2147483647 w 2500"/>
                <a:gd name="T3" fmla="*/ 2147483647 h 3204"/>
                <a:gd name="T4" fmla="*/ 2147483647 w 2500"/>
                <a:gd name="T5" fmla="*/ 2147483647 h 3204"/>
                <a:gd name="T6" fmla="*/ 2147483647 w 2500"/>
                <a:gd name="T7" fmla="*/ 2147483647 h 3204"/>
                <a:gd name="T8" fmla="*/ 2147483647 w 2500"/>
                <a:gd name="T9" fmla="*/ 2147483647 h 3204"/>
                <a:gd name="T10" fmla="*/ 2147483647 w 2500"/>
                <a:gd name="T11" fmla="*/ 2147483647 h 3204"/>
                <a:gd name="T12" fmla="*/ 2147483647 w 2500"/>
                <a:gd name="T13" fmla="*/ 2147483647 h 3204"/>
                <a:gd name="T14" fmla="*/ 2147483647 w 2500"/>
                <a:gd name="T15" fmla="*/ 2147483647 h 3204"/>
                <a:gd name="T16" fmla="*/ 2147483647 w 2500"/>
                <a:gd name="T17" fmla="*/ 2147483647 h 3204"/>
                <a:gd name="T18" fmla="*/ 0 w 2500"/>
                <a:gd name="T19" fmla="*/ 2147483647 h 3204"/>
                <a:gd name="T20" fmla="*/ 2147483647 w 2500"/>
                <a:gd name="T21" fmla="*/ 2147483647 h 3204"/>
                <a:gd name="T22" fmla="*/ 2147483647 w 2500"/>
                <a:gd name="T23" fmla="*/ 2147483647 h 3204"/>
                <a:gd name="T24" fmla="*/ 2147483647 w 2500"/>
                <a:gd name="T25" fmla="*/ 2147483647 h 3204"/>
                <a:gd name="T26" fmla="*/ 2147483647 w 2500"/>
                <a:gd name="T27" fmla="*/ 2147483647 h 3204"/>
                <a:gd name="T28" fmla="*/ 2147483647 w 2500"/>
                <a:gd name="T29" fmla="*/ 2147483647 h 3204"/>
                <a:gd name="T30" fmla="*/ 2147483647 w 2500"/>
                <a:gd name="T31" fmla="*/ 2147483647 h 3204"/>
                <a:gd name="T32" fmla="*/ 2147483647 w 2500"/>
                <a:gd name="T33" fmla="*/ 2147483647 h 3204"/>
                <a:gd name="T34" fmla="*/ 2147483647 w 2500"/>
                <a:gd name="T35" fmla="*/ 2147483647 h 3204"/>
                <a:gd name="T36" fmla="*/ 2147483647 w 2500"/>
                <a:gd name="T37" fmla="*/ 2147483647 h 3204"/>
                <a:gd name="T38" fmla="*/ 2147483647 w 2500"/>
                <a:gd name="T39" fmla="*/ 2147483647 h 3204"/>
                <a:gd name="T40" fmla="*/ 2147483647 w 2500"/>
                <a:gd name="T41" fmla="*/ 2147483647 h 3204"/>
                <a:gd name="T42" fmla="*/ 2147483647 w 2500"/>
                <a:gd name="T43" fmla="*/ 2147483647 h 3204"/>
                <a:gd name="T44" fmla="*/ 2147483647 w 2500"/>
                <a:gd name="T45" fmla="*/ 2147483647 h 3204"/>
                <a:gd name="T46" fmla="*/ 2147483647 w 2500"/>
                <a:gd name="T47" fmla="*/ 0 h 3204"/>
                <a:gd name="T48" fmla="*/ 2147483647 w 2500"/>
                <a:gd name="T49" fmla="*/ 2147483647 h 3204"/>
                <a:gd name="T50" fmla="*/ 2147483647 w 2500"/>
                <a:gd name="T51" fmla="*/ 2147483647 h 3204"/>
                <a:gd name="T52" fmla="*/ 2147483647 w 2500"/>
                <a:gd name="T53" fmla="*/ 2147483647 h 3204"/>
                <a:gd name="T54" fmla="*/ 2147483647 w 2500"/>
                <a:gd name="T55" fmla="*/ 2147483647 h 3204"/>
                <a:gd name="T56" fmla="*/ 2147483647 w 2500"/>
                <a:gd name="T57" fmla="*/ 2147483647 h 3204"/>
                <a:gd name="T58" fmla="*/ 2147483647 w 2500"/>
                <a:gd name="T59" fmla="*/ 2147483647 h 3204"/>
                <a:gd name="T60" fmla="*/ 2147483647 w 2500"/>
                <a:gd name="T61" fmla="*/ 2147483647 h 3204"/>
                <a:gd name="T62" fmla="*/ 2147483647 w 2500"/>
                <a:gd name="T63" fmla="*/ 2147483647 h 3204"/>
                <a:gd name="T64" fmla="*/ 2147483647 w 2500"/>
                <a:gd name="T65" fmla="*/ 2147483647 h 3204"/>
                <a:gd name="T66" fmla="*/ 2147483647 w 2500"/>
                <a:gd name="T67" fmla="*/ 2147483647 h 3204"/>
                <a:gd name="T68" fmla="*/ 2147483647 w 2500"/>
                <a:gd name="T69" fmla="*/ 2147483647 h 3204"/>
                <a:gd name="T70" fmla="*/ 2147483647 w 2500"/>
                <a:gd name="T71" fmla="*/ 2147483647 h 3204"/>
                <a:gd name="T72" fmla="*/ 2147483647 w 2500"/>
                <a:gd name="T73" fmla="*/ 2147483647 h 3204"/>
                <a:gd name="T74" fmla="*/ 2147483647 w 2500"/>
                <a:gd name="T75" fmla="*/ 2147483647 h 3204"/>
                <a:gd name="T76" fmla="*/ 2147483647 w 2500"/>
                <a:gd name="T77" fmla="*/ 2147483647 h 3204"/>
                <a:gd name="T78" fmla="*/ 2147483647 w 2500"/>
                <a:gd name="T79" fmla="*/ 2147483647 h 3204"/>
                <a:gd name="T80" fmla="*/ 2147483647 w 2500"/>
                <a:gd name="T81" fmla="*/ 2147483647 h 3204"/>
                <a:gd name="T82" fmla="*/ 2147483647 w 2500"/>
                <a:gd name="T83" fmla="*/ 2147483647 h 3204"/>
                <a:gd name="T84" fmla="*/ 2147483647 w 2500"/>
                <a:gd name="T85" fmla="*/ 2147483647 h 3204"/>
                <a:gd name="T86" fmla="*/ 2147483647 w 2500"/>
                <a:gd name="T87" fmla="*/ 2147483647 h 3204"/>
                <a:gd name="T88" fmla="*/ 2147483647 w 2500"/>
                <a:gd name="T89" fmla="*/ 2147483647 h 3204"/>
                <a:gd name="T90" fmla="*/ 2147483647 w 2500"/>
                <a:gd name="T91" fmla="*/ 2147483647 h 3204"/>
                <a:gd name="T92" fmla="*/ 2147483647 w 2500"/>
                <a:gd name="T93" fmla="*/ 2147483647 h 3204"/>
                <a:gd name="T94" fmla="*/ 2147483647 w 2500"/>
                <a:gd name="T95" fmla="*/ 2147483647 h 3204"/>
                <a:gd name="T96" fmla="*/ 2147483647 w 2500"/>
                <a:gd name="T97" fmla="*/ 2147483647 h 3204"/>
                <a:gd name="T98" fmla="*/ 2147483647 w 2500"/>
                <a:gd name="T99" fmla="*/ 2147483647 h 3204"/>
                <a:gd name="T100" fmla="*/ 2147483647 w 2500"/>
                <a:gd name="T101" fmla="*/ 2147483647 h 3204"/>
                <a:gd name="T102" fmla="*/ 2147483647 w 2500"/>
                <a:gd name="T103" fmla="*/ 2147483647 h 3204"/>
                <a:gd name="T104" fmla="*/ 2147483647 w 2500"/>
                <a:gd name="T105" fmla="*/ 2147483647 h 3204"/>
                <a:gd name="T106" fmla="*/ 2147483647 w 2500"/>
                <a:gd name="T107" fmla="*/ 2147483647 h 3204"/>
                <a:gd name="T108" fmla="*/ 2147483647 w 2500"/>
                <a:gd name="T109" fmla="*/ 2147483647 h 3204"/>
                <a:gd name="T110" fmla="*/ 2147483647 w 2500"/>
                <a:gd name="T111" fmla="*/ 2147483647 h 3204"/>
                <a:gd name="T112" fmla="*/ 2147483647 w 2500"/>
                <a:gd name="T113" fmla="*/ 2147483647 h 3204"/>
                <a:gd name="T114" fmla="*/ 2147483647 w 2500"/>
                <a:gd name="T115" fmla="*/ 2147483647 h 3204"/>
                <a:gd name="T116" fmla="*/ 2147483647 w 2500"/>
                <a:gd name="T117" fmla="*/ 2147483647 h 3204"/>
                <a:gd name="T118" fmla="*/ 2147483647 w 2500"/>
                <a:gd name="T119" fmla="*/ 2147483647 h 3204"/>
                <a:gd name="T120" fmla="*/ 2147483647 w 2500"/>
                <a:gd name="T121" fmla="*/ 2147483647 h 32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00"/>
                <a:gd name="T184" fmla="*/ 0 h 3204"/>
                <a:gd name="T185" fmla="*/ 2500 w 2500"/>
                <a:gd name="T186" fmla="*/ 3204 h 32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00" h="3204">
                  <a:moveTo>
                    <a:pt x="516" y="3143"/>
                  </a:moveTo>
                  <a:lnTo>
                    <a:pt x="418" y="3050"/>
                  </a:lnTo>
                  <a:lnTo>
                    <a:pt x="376" y="3065"/>
                  </a:lnTo>
                  <a:lnTo>
                    <a:pt x="209" y="3065"/>
                  </a:lnTo>
                  <a:lnTo>
                    <a:pt x="102" y="2898"/>
                  </a:lnTo>
                  <a:lnTo>
                    <a:pt x="151" y="2800"/>
                  </a:lnTo>
                  <a:lnTo>
                    <a:pt x="280" y="2527"/>
                  </a:lnTo>
                  <a:lnTo>
                    <a:pt x="128" y="2397"/>
                  </a:lnTo>
                  <a:lnTo>
                    <a:pt x="22" y="2355"/>
                  </a:lnTo>
                  <a:lnTo>
                    <a:pt x="0" y="2243"/>
                  </a:lnTo>
                  <a:lnTo>
                    <a:pt x="177" y="2033"/>
                  </a:lnTo>
                  <a:lnTo>
                    <a:pt x="225" y="1904"/>
                  </a:lnTo>
                  <a:lnTo>
                    <a:pt x="435" y="1872"/>
                  </a:lnTo>
                  <a:lnTo>
                    <a:pt x="532" y="1710"/>
                  </a:lnTo>
                  <a:lnTo>
                    <a:pt x="338" y="1662"/>
                  </a:lnTo>
                  <a:lnTo>
                    <a:pt x="225" y="1549"/>
                  </a:lnTo>
                  <a:lnTo>
                    <a:pt x="450" y="1306"/>
                  </a:lnTo>
                  <a:lnTo>
                    <a:pt x="450" y="1113"/>
                  </a:lnTo>
                  <a:lnTo>
                    <a:pt x="967" y="759"/>
                  </a:lnTo>
                  <a:lnTo>
                    <a:pt x="1290" y="484"/>
                  </a:lnTo>
                  <a:lnTo>
                    <a:pt x="1612" y="468"/>
                  </a:lnTo>
                  <a:lnTo>
                    <a:pt x="1629" y="354"/>
                  </a:lnTo>
                  <a:lnTo>
                    <a:pt x="1499" y="354"/>
                  </a:lnTo>
                  <a:lnTo>
                    <a:pt x="1790" y="0"/>
                  </a:lnTo>
                  <a:lnTo>
                    <a:pt x="1968" y="210"/>
                  </a:lnTo>
                  <a:lnTo>
                    <a:pt x="1887" y="307"/>
                  </a:lnTo>
                  <a:lnTo>
                    <a:pt x="2048" y="307"/>
                  </a:lnTo>
                  <a:lnTo>
                    <a:pt x="2064" y="371"/>
                  </a:lnTo>
                  <a:lnTo>
                    <a:pt x="2273" y="371"/>
                  </a:lnTo>
                  <a:lnTo>
                    <a:pt x="2064" y="613"/>
                  </a:lnTo>
                  <a:lnTo>
                    <a:pt x="2015" y="710"/>
                  </a:lnTo>
                  <a:lnTo>
                    <a:pt x="1854" y="710"/>
                  </a:lnTo>
                  <a:lnTo>
                    <a:pt x="1773" y="968"/>
                  </a:lnTo>
                  <a:lnTo>
                    <a:pt x="1563" y="952"/>
                  </a:lnTo>
                  <a:lnTo>
                    <a:pt x="1563" y="1064"/>
                  </a:lnTo>
                  <a:lnTo>
                    <a:pt x="1773" y="1113"/>
                  </a:lnTo>
                  <a:lnTo>
                    <a:pt x="1870" y="1259"/>
                  </a:lnTo>
                  <a:lnTo>
                    <a:pt x="1741" y="1549"/>
                  </a:lnTo>
                  <a:lnTo>
                    <a:pt x="1805" y="1630"/>
                  </a:lnTo>
                  <a:lnTo>
                    <a:pt x="2000" y="1403"/>
                  </a:lnTo>
                  <a:lnTo>
                    <a:pt x="2176" y="1468"/>
                  </a:lnTo>
                  <a:lnTo>
                    <a:pt x="2339" y="1371"/>
                  </a:lnTo>
                  <a:lnTo>
                    <a:pt x="2483" y="1388"/>
                  </a:lnTo>
                  <a:lnTo>
                    <a:pt x="2500" y="1516"/>
                  </a:lnTo>
                  <a:lnTo>
                    <a:pt x="2419" y="1630"/>
                  </a:lnTo>
                  <a:lnTo>
                    <a:pt x="2422" y="2029"/>
                  </a:lnTo>
                  <a:lnTo>
                    <a:pt x="2263" y="2107"/>
                  </a:lnTo>
                  <a:lnTo>
                    <a:pt x="2135" y="2510"/>
                  </a:lnTo>
                  <a:lnTo>
                    <a:pt x="1983" y="2527"/>
                  </a:lnTo>
                  <a:lnTo>
                    <a:pt x="1845" y="2614"/>
                  </a:lnTo>
                  <a:lnTo>
                    <a:pt x="1780" y="2429"/>
                  </a:lnTo>
                  <a:lnTo>
                    <a:pt x="1603" y="2469"/>
                  </a:lnTo>
                  <a:lnTo>
                    <a:pt x="1506" y="2548"/>
                  </a:lnTo>
                  <a:lnTo>
                    <a:pt x="1279" y="2720"/>
                  </a:lnTo>
                  <a:lnTo>
                    <a:pt x="1232" y="2823"/>
                  </a:lnTo>
                  <a:lnTo>
                    <a:pt x="1128" y="2887"/>
                  </a:lnTo>
                  <a:lnTo>
                    <a:pt x="1177" y="2988"/>
                  </a:lnTo>
                  <a:lnTo>
                    <a:pt x="1086" y="3082"/>
                  </a:lnTo>
                  <a:lnTo>
                    <a:pt x="851" y="3146"/>
                  </a:lnTo>
                  <a:lnTo>
                    <a:pt x="738" y="3204"/>
                  </a:lnTo>
                  <a:lnTo>
                    <a:pt x="516" y="3143"/>
                  </a:lnTo>
                  <a:close/>
                </a:path>
              </a:pathLst>
            </a:custGeom>
            <a:solidFill>
              <a:schemeClr val="accent2"/>
            </a:solidFill>
            <a:ln w="0">
              <a:solidFill>
                <a:srgbClr val="CCECFF"/>
              </a:solidFill>
              <a:round/>
              <a:headEnd/>
              <a:tailEnd/>
            </a:ln>
          </p:spPr>
          <p:txBody>
            <a:bodyPr/>
            <a:lstStyle/>
            <a:p>
              <a:endParaRPr lang="ru-RU"/>
            </a:p>
          </p:txBody>
        </p:sp>
        <p:sp>
          <p:nvSpPr>
            <p:cNvPr id="4172" name="Freeform 75"/>
            <p:cNvSpPr>
              <a:spLocks noChangeAspect="1"/>
            </p:cNvSpPr>
            <p:nvPr/>
          </p:nvSpPr>
          <p:spPr bwMode="auto">
            <a:xfrm>
              <a:off x="8143875" y="1843088"/>
              <a:ext cx="676275" cy="1073150"/>
            </a:xfrm>
            <a:custGeom>
              <a:avLst/>
              <a:gdLst>
                <a:gd name="T0" fmla="*/ 2147483647 w 1696"/>
                <a:gd name="T1" fmla="*/ 2147483647 h 3060"/>
                <a:gd name="T2" fmla="*/ 2147483647 w 1696"/>
                <a:gd name="T3" fmla="*/ 2147483647 h 3060"/>
                <a:gd name="T4" fmla="*/ 2147483647 w 1696"/>
                <a:gd name="T5" fmla="*/ 2147483647 h 3060"/>
                <a:gd name="T6" fmla="*/ 2147483647 w 1696"/>
                <a:gd name="T7" fmla="*/ 2147483647 h 3060"/>
                <a:gd name="T8" fmla="*/ 2147483647 w 1696"/>
                <a:gd name="T9" fmla="*/ 2147483647 h 3060"/>
                <a:gd name="T10" fmla="*/ 2147483647 w 1696"/>
                <a:gd name="T11" fmla="*/ 2147483647 h 3060"/>
                <a:gd name="T12" fmla="*/ 2147483647 w 1696"/>
                <a:gd name="T13" fmla="*/ 2147483647 h 3060"/>
                <a:gd name="T14" fmla="*/ 2147483647 w 1696"/>
                <a:gd name="T15" fmla="*/ 2147483647 h 3060"/>
                <a:gd name="T16" fmla="*/ 2147483647 w 1696"/>
                <a:gd name="T17" fmla="*/ 2147483647 h 3060"/>
                <a:gd name="T18" fmla="*/ 2147483647 w 1696"/>
                <a:gd name="T19" fmla="*/ 2147483647 h 3060"/>
                <a:gd name="T20" fmla="*/ 2147483647 w 1696"/>
                <a:gd name="T21" fmla="*/ 2147483647 h 3060"/>
                <a:gd name="T22" fmla="*/ 2147483647 w 1696"/>
                <a:gd name="T23" fmla="*/ 2147483647 h 3060"/>
                <a:gd name="T24" fmla="*/ 2147483647 w 1696"/>
                <a:gd name="T25" fmla="*/ 2147483647 h 3060"/>
                <a:gd name="T26" fmla="*/ 2147483647 w 1696"/>
                <a:gd name="T27" fmla="*/ 2147483647 h 3060"/>
                <a:gd name="T28" fmla="*/ 2147483647 w 1696"/>
                <a:gd name="T29" fmla="*/ 2147483647 h 3060"/>
                <a:gd name="T30" fmla="*/ 2147483647 w 1696"/>
                <a:gd name="T31" fmla="*/ 2147483647 h 3060"/>
                <a:gd name="T32" fmla="*/ 2147483647 w 1696"/>
                <a:gd name="T33" fmla="*/ 2147483647 h 3060"/>
                <a:gd name="T34" fmla="*/ 0 w 1696"/>
                <a:gd name="T35" fmla="*/ 2147483647 h 3060"/>
                <a:gd name="T36" fmla="*/ 2147483647 w 1696"/>
                <a:gd name="T37" fmla="*/ 2147483647 h 3060"/>
                <a:gd name="T38" fmla="*/ 2147483647 w 1696"/>
                <a:gd name="T39" fmla="*/ 2147483647 h 3060"/>
                <a:gd name="T40" fmla="*/ 2147483647 w 1696"/>
                <a:gd name="T41" fmla="*/ 2147483647 h 3060"/>
                <a:gd name="T42" fmla="*/ 2147483647 w 1696"/>
                <a:gd name="T43" fmla="*/ 2147483647 h 3060"/>
                <a:gd name="T44" fmla="*/ 2147483647 w 1696"/>
                <a:gd name="T45" fmla="*/ 2147483647 h 3060"/>
                <a:gd name="T46" fmla="*/ 2147483647 w 1696"/>
                <a:gd name="T47" fmla="*/ 2147483647 h 3060"/>
                <a:gd name="T48" fmla="*/ 2147483647 w 1696"/>
                <a:gd name="T49" fmla="*/ 2147483647 h 3060"/>
                <a:gd name="T50" fmla="*/ 2147483647 w 1696"/>
                <a:gd name="T51" fmla="*/ 2147483647 h 3060"/>
                <a:gd name="T52" fmla="*/ 2147483647 w 1696"/>
                <a:gd name="T53" fmla="*/ 2147483647 h 3060"/>
                <a:gd name="T54" fmla="*/ 2147483647 w 1696"/>
                <a:gd name="T55" fmla="*/ 0 h 3060"/>
                <a:gd name="T56" fmla="*/ 2147483647 w 1696"/>
                <a:gd name="T57" fmla="*/ 2147483647 h 3060"/>
                <a:gd name="T58" fmla="*/ 2147483647 w 1696"/>
                <a:gd name="T59" fmla="*/ 2147483647 h 3060"/>
                <a:gd name="T60" fmla="*/ 2147483647 w 1696"/>
                <a:gd name="T61" fmla="*/ 2147483647 h 3060"/>
                <a:gd name="T62" fmla="*/ 2147483647 w 1696"/>
                <a:gd name="T63" fmla="*/ 2147483647 h 3060"/>
                <a:gd name="T64" fmla="*/ 2147483647 w 1696"/>
                <a:gd name="T65" fmla="*/ 2147483647 h 3060"/>
                <a:gd name="T66" fmla="*/ 2147483647 w 1696"/>
                <a:gd name="T67" fmla="*/ 2147483647 h 3060"/>
                <a:gd name="T68" fmla="*/ 2147483647 w 1696"/>
                <a:gd name="T69" fmla="*/ 2147483647 h 3060"/>
                <a:gd name="T70" fmla="*/ 2147483647 w 1696"/>
                <a:gd name="T71" fmla="*/ 2147483647 h 3060"/>
                <a:gd name="T72" fmla="*/ 2147483647 w 1696"/>
                <a:gd name="T73" fmla="*/ 2147483647 h 3060"/>
                <a:gd name="T74" fmla="*/ 2147483647 w 1696"/>
                <a:gd name="T75" fmla="*/ 2147483647 h 3060"/>
                <a:gd name="T76" fmla="*/ 2147483647 w 1696"/>
                <a:gd name="T77" fmla="*/ 2147483647 h 3060"/>
                <a:gd name="T78" fmla="*/ 2147483647 w 1696"/>
                <a:gd name="T79" fmla="*/ 2147483647 h 3060"/>
                <a:gd name="T80" fmla="*/ 2147483647 w 1696"/>
                <a:gd name="T81" fmla="*/ 2147483647 h 3060"/>
                <a:gd name="T82" fmla="*/ 2147483647 w 1696"/>
                <a:gd name="T83" fmla="*/ 2147483647 h 3060"/>
                <a:gd name="T84" fmla="*/ 2147483647 w 1696"/>
                <a:gd name="T85" fmla="*/ 2147483647 h 3060"/>
                <a:gd name="T86" fmla="*/ 2147483647 w 1696"/>
                <a:gd name="T87" fmla="*/ 2147483647 h 3060"/>
                <a:gd name="T88" fmla="*/ 2147483647 w 1696"/>
                <a:gd name="T89" fmla="*/ 2147483647 h 3060"/>
                <a:gd name="T90" fmla="*/ 2147483647 w 1696"/>
                <a:gd name="T91" fmla="*/ 2147483647 h 3060"/>
                <a:gd name="T92" fmla="*/ 2147483647 w 1696"/>
                <a:gd name="T93" fmla="*/ 2147483647 h 30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6"/>
                <a:gd name="T142" fmla="*/ 0 h 3060"/>
                <a:gd name="T143" fmla="*/ 1696 w 1696"/>
                <a:gd name="T144" fmla="*/ 3060 h 30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6" h="3060">
                  <a:moveTo>
                    <a:pt x="1497" y="3060"/>
                  </a:moveTo>
                  <a:lnTo>
                    <a:pt x="1307" y="2779"/>
                  </a:lnTo>
                  <a:lnTo>
                    <a:pt x="1194" y="2666"/>
                  </a:lnTo>
                  <a:lnTo>
                    <a:pt x="1211" y="2343"/>
                  </a:lnTo>
                  <a:lnTo>
                    <a:pt x="1016" y="1795"/>
                  </a:lnTo>
                  <a:lnTo>
                    <a:pt x="984" y="1407"/>
                  </a:lnTo>
                  <a:lnTo>
                    <a:pt x="694" y="1182"/>
                  </a:lnTo>
                  <a:lnTo>
                    <a:pt x="662" y="1036"/>
                  </a:lnTo>
                  <a:lnTo>
                    <a:pt x="516" y="1085"/>
                  </a:lnTo>
                  <a:lnTo>
                    <a:pt x="533" y="1246"/>
                  </a:lnTo>
                  <a:lnTo>
                    <a:pt x="549" y="1262"/>
                  </a:lnTo>
                  <a:lnTo>
                    <a:pt x="435" y="1272"/>
                  </a:lnTo>
                  <a:lnTo>
                    <a:pt x="339" y="1191"/>
                  </a:lnTo>
                  <a:lnTo>
                    <a:pt x="249" y="1085"/>
                  </a:lnTo>
                  <a:lnTo>
                    <a:pt x="168" y="1068"/>
                  </a:lnTo>
                  <a:lnTo>
                    <a:pt x="151" y="988"/>
                  </a:lnTo>
                  <a:lnTo>
                    <a:pt x="49" y="959"/>
                  </a:lnTo>
                  <a:lnTo>
                    <a:pt x="0" y="858"/>
                  </a:lnTo>
                  <a:lnTo>
                    <a:pt x="104" y="794"/>
                  </a:lnTo>
                  <a:lnTo>
                    <a:pt x="151" y="691"/>
                  </a:lnTo>
                  <a:lnTo>
                    <a:pt x="378" y="519"/>
                  </a:lnTo>
                  <a:lnTo>
                    <a:pt x="475" y="440"/>
                  </a:lnTo>
                  <a:lnTo>
                    <a:pt x="652" y="400"/>
                  </a:lnTo>
                  <a:lnTo>
                    <a:pt x="717" y="585"/>
                  </a:lnTo>
                  <a:lnTo>
                    <a:pt x="855" y="498"/>
                  </a:lnTo>
                  <a:lnTo>
                    <a:pt x="1007" y="481"/>
                  </a:lnTo>
                  <a:lnTo>
                    <a:pt x="1135" y="78"/>
                  </a:lnTo>
                  <a:lnTo>
                    <a:pt x="1294" y="0"/>
                  </a:lnTo>
                  <a:lnTo>
                    <a:pt x="1500" y="601"/>
                  </a:lnTo>
                  <a:lnTo>
                    <a:pt x="1582" y="729"/>
                  </a:lnTo>
                  <a:lnTo>
                    <a:pt x="1339" y="811"/>
                  </a:lnTo>
                  <a:lnTo>
                    <a:pt x="1275" y="1053"/>
                  </a:lnTo>
                  <a:lnTo>
                    <a:pt x="1339" y="1197"/>
                  </a:lnTo>
                  <a:lnTo>
                    <a:pt x="1226" y="1229"/>
                  </a:lnTo>
                  <a:lnTo>
                    <a:pt x="1323" y="1392"/>
                  </a:lnTo>
                  <a:lnTo>
                    <a:pt x="1211" y="1504"/>
                  </a:lnTo>
                  <a:lnTo>
                    <a:pt x="1533" y="1956"/>
                  </a:lnTo>
                  <a:lnTo>
                    <a:pt x="1646" y="1843"/>
                  </a:lnTo>
                  <a:lnTo>
                    <a:pt x="1696" y="1914"/>
                  </a:lnTo>
                  <a:lnTo>
                    <a:pt x="1465" y="2213"/>
                  </a:lnTo>
                  <a:lnTo>
                    <a:pt x="1580" y="2461"/>
                  </a:lnTo>
                  <a:lnTo>
                    <a:pt x="1531" y="2560"/>
                  </a:lnTo>
                  <a:lnTo>
                    <a:pt x="1416" y="2593"/>
                  </a:lnTo>
                  <a:lnTo>
                    <a:pt x="1431" y="2741"/>
                  </a:lnTo>
                  <a:lnTo>
                    <a:pt x="1614" y="2741"/>
                  </a:lnTo>
                  <a:lnTo>
                    <a:pt x="1630" y="2890"/>
                  </a:lnTo>
                  <a:lnTo>
                    <a:pt x="1497" y="3060"/>
                  </a:lnTo>
                  <a:close/>
                </a:path>
              </a:pathLst>
            </a:custGeom>
            <a:solidFill>
              <a:schemeClr val="accent2"/>
            </a:solidFill>
            <a:ln w="0">
              <a:solidFill>
                <a:srgbClr val="CCECFF"/>
              </a:solidFill>
              <a:round/>
              <a:headEnd/>
              <a:tailEnd/>
            </a:ln>
          </p:spPr>
          <p:txBody>
            <a:bodyPr/>
            <a:lstStyle/>
            <a:p>
              <a:endParaRPr lang="ru-RU"/>
            </a:p>
          </p:txBody>
        </p:sp>
        <p:sp>
          <p:nvSpPr>
            <p:cNvPr id="4173" name="Freeform 76"/>
            <p:cNvSpPr>
              <a:spLocks noChangeAspect="1" noEditPoints="1"/>
            </p:cNvSpPr>
            <p:nvPr/>
          </p:nvSpPr>
          <p:spPr bwMode="auto">
            <a:xfrm>
              <a:off x="5022850" y="3087688"/>
              <a:ext cx="1012825" cy="1558925"/>
            </a:xfrm>
            <a:custGeom>
              <a:avLst/>
              <a:gdLst>
                <a:gd name="T0" fmla="*/ 2147483647 w 2548"/>
                <a:gd name="T1" fmla="*/ 2147483647 h 4443"/>
                <a:gd name="T2" fmla="*/ 2147483647 w 2548"/>
                <a:gd name="T3" fmla="*/ 2147483647 h 4443"/>
                <a:gd name="T4" fmla="*/ 2147483647 w 2548"/>
                <a:gd name="T5" fmla="*/ 2147483647 h 4443"/>
                <a:gd name="T6" fmla="*/ 2147483647 w 2548"/>
                <a:gd name="T7" fmla="*/ 2147483647 h 4443"/>
                <a:gd name="T8" fmla="*/ 2147483647 w 2548"/>
                <a:gd name="T9" fmla="*/ 2147483647 h 4443"/>
                <a:gd name="T10" fmla="*/ 2147483647 w 2548"/>
                <a:gd name="T11" fmla="*/ 2147483647 h 4443"/>
                <a:gd name="T12" fmla="*/ 2147483647 w 2548"/>
                <a:gd name="T13" fmla="*/ 2147483647 h 4443"/>
                <a:gd name="T14" fmla="*/ 2147483647 w 2548"/>
                <a:gd name="T15" fmla="*/ 2147483647 h 4443"/>
                <a:gd name="T16" fmla="*/ 2147483647 w 2548"/>
                <a:gd name="T17" fmla="*/ 2147483647 h 4443"/>
                <a:gd name="T18" fmla="*/ 2147483647 w 2548"/>
                <a:gd name="T19" fmla="*/ 2147483647 h 4443"/>
                <a:gd name="T20" fmla="*/ 2147483647 w 2548"/>
                <a:gd name="T21" fmla="*/ 2147483647 h 4443"/>
                <a:gd name="T22" fmla="*/ 2147483647 w 2548"/>
                <a:gd name="T23" fmla="*/ 2147483647 h 4443"/>
                <a:gd name="T24" fmla="*/ 2147483647 w 2548"/>
                <a:gd name="T25" fmla="*/ 2147483647 h 4443"/>
                <a:gd name="T26" fmla="*/ 2147483647 w 2548"/>
                <a:gd name="T27" fmla="*/ 2147483647 h 4443"/>
                <a:gd name="T28" fmla="*/ 2147483647 w 2548"/>
                <a:gd name="T29" fmla="*/ 2147483647 h 4443"/>
                <a:gd name="T30" fmla="*/ 2147483647 w 2548"/>
                <a:gd name="T31" fmla="*/ 2147483647 h 4443"/>
                <a:gd name="T32" fmla="*/ 2147483647 w 2548"/>
                <a:gd name="T33" fmla="*/ 2147483647 h 4443"/>
                <a:gd name="T34" fmla="*/ 2147483647 w 2548"/>
                <a:gd name="T35" fmla="*/ 2147483647 h 4443"/>
                <a:gd name="T36" fmla="*/ 2147483647 w 2548"/>
                <a:gd name="T37" fmla="*/ 2147483647 h 4443"/>
                <a:gd name="T38" fmla="*/ 2147483647 w 2548"/>
                <a:gd name="T39" fmla="*/ 2147483647 h 4443"/>
                <a:gd name="T40" fmla="*/ 2147483647 w 2548"/>
                <a:gd name="T41" fmla="*/ 2147483647 h 4443"/>
                <a:gd name="T42" fmla="*/ 2147483647 w 2548"/>
                <a:gd name="T43" fmla="*/ 2147483647 h 4443"/>
                <a:gd name="T44" fmla="*/ 2147483647 w 2548"/>
                <a:gd name="T45" fmla="*/ 2147483647 h 4443"/>
                <a:gd name="T46" fmla="*/ 2147483647 w 2548"/>
                <a:gd name="T47" fmla="*/ 0 h 4443"/>
                <a:gd name="T48" fmla="*/ 2147483647 w 2548"/>
                <a:gd name="T49" fmla="*/ 2147483647 h 4443"/>
                <a:gd name="T50" fmla="*/ 2147483647 w 2548"/>
                <a:gd name="T51" fmla="*/ 2147483647 h 4443"/>
                <a:gd name="T52" fmla="*/ 2147483647 w 2548"/>
                <a:gd name="T53" fmla="*/ 2147483647 h 4443"/>
                <a:gd name="T54" fmla="*/ 2147483647 w 2548"/>
                <a:gd name="T55" fmla="*/ 2147483647 h 4443"/>
                <a:gd name="T56" fmla="*/ 2147483647 w 2548"/>
                <a:gd name="T57" fmla="*/ 2147483647 h 4443"/>
                <a:gd name="T58" fmla="*/ 2147483647 w 2548"/>
                <a:gd name="T59" fmla="*/ 2147483647 h 4443"/>
                <a:gd name="T60" fmla="*/ 2147483647 w 2548"/>
                <a:gd name="T61" fmla="*/ 2147483647 h 4443"/>
                <a:gd name="T62" fmla="*/ 2147483647 w 2548"/>
                <a:gd name="T63" fmla="*/ 2147483647 h 4443"/>
                <a:gd name="T64" fmla="*/ 2147483647 w 2548"/>
                <a:gd name="T65" fmla="*/ 2147483647 h 4443"/>
                <a:gd name="T66" fmla="*/ 2147483647 w 2548"/>
                <a:gd name="T67" fmla="*/ 2147483647 h 4443"/>
                <a:gd name="T68" fmla="*/ 2147483647 w 2548"/>
                <a:gd name="T69" fmla="*/ 2147483647 h 4443"/>
                <a:gd name="T70" fmla="*/ 2147483647 w 2548"/>
                <a:gd name="T71" fmla="*/ 2147483647 h 4443"/>
                <a:gd name="T72" fmla="*/ 2147483647 w 2548"/>
                <a:gd name="T73" fmla="*/ 2147483647 h 4443"/>
                <a:gd name="T74" fmla="*/ 2147483647 w 2548"/>
                <a:gd name="T75" fmla="*/ 2147483647 h 4443"/>
                <a:gd name="T76" fmla="*/ 2147483647 w 2548"/>
                <a:gd name="T77" fmla="*/ 2147483647 h 4443"/>
                <a:gd name="T78" fmla="*/ 2147483647 w 2548"/>
                <a:gd name="T79" fmla="*/ 2147483647 h 4443"/>
                <a:gd name="T80" fmla="*/ 2147483647 w 2548"/>
                <a:gd name="T81" fmla="*/ 2147483647 h 4443"/>
                <a:gd name="T82" fmla="*/ 2147483647 w 2548"/>
                <a:gd name="T83" fmla="*/ 2147483647 h 4443"/>
                <a:gd name="T84" fmla="*/ 2147483647 w 2548"/>
                <a:gd name="T85" fmla="*/ 2147483647 h 4443"/>
                <a:gd name="T86" fmla="*/ 2147483647 w 2548"/>
                <a:gd name="T87" fmla="*/ 2147483647 h 4443"/>
                <a:gd name="T88" fmla="*/ 2147483647 w 2548"/>
                <a:gd name="T89" fmla="*/ 2147483647 h 4443"/>
                <a:gd name="T90" fmla="*/ 2147483647 w 2548"/>
                <a:gd name="T91" fmla="*/ 2147483647 h 4443"/>
                <a:gd name="T92" fmla="*/ 2147483647 w 2548"/>
                <a:gd name="T93" fmla="*/ 2147483647 h 4443"/>
                <a:gd name="T94" fmla="*/ 2147483647 w 2548"/>
                <a:gd name="T95" fmla="*/ 2147483647 h 4443"/>
                <a:gd name="T96" fmla="*/ 2147483647 w 2548"/>
                <a:gd name="T97" fmla="*/ 2147483647 h 4443"/>
                <a:gd name="T98" fmla="*/ 2147483647 w 2548"/>
                <a:gd name="T99" fmla="*/ 2147483647 h 4443"/>
                <a:gd name="T100" fmla="*/ 2147483647 w 2548"/>
                <a:gd name="T101" fmla="*/ 2147483647 h 4443"/>
                <a:gd name="T102" fmla="*/ 2147483647 w 2548"/>
                <a:gd name="T103" fmla="*/ 2147483647 h 4443"/>
                <a:gd name="T104" fmla="*/ 2147483647 w 2548"/>
                <a:gd name="T105" fmla="*/ 2147483647 h 4443"/>
                <a:gd name="T106" fmla="*/ 2147483647 w 2548"/>
                <a:gd name="T107" fmla="*/ 2147483647 h 4443"/>
                <a:gd name="T108" fmla="*/ 2147483647 w 2548"/>
                <a:gd name="T109" fmla="*/ 2147483647 h 4443"/>
                <a:gd name="T110" fmla="*/ 2147483647 w 2548"/>
                <a:gd name="T111" fmla="*/ 2147483647 h 4443"/>
                <a:gd name="T112" fmla="*/ 2147483647 w 2548"/>
                <a:gd name="T113" fmla="*/ 2147483647 h 4443"/>
                <a:gd name="T114" fmla="*/ 2147483647 w 2548"/>
                <a:gd name="T115" fmla="*/ 2147483647 h 4443"/>
                <a:gd name="T116" fmla="*/ 2147483647 w 2548"/>
                <a:gd name="T117" fmla="*/ 2147483647 h 44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48"/>
                <a:gd name="T178" fmla="*/ 0 h 4443"/>
                <a:gd name="T179" fmla="*/ 2548 w 2548"/>
                <a:gd name="T180" fmla="*/ 4443 h 44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48" h="4443">
                  <a:moveTo>
                    <a:pt x="903" y="4331"/>
                  </a:moveTo>
                  <a:lnTo>
                    <a:pt x="839" y="4356"/>
                  </a:lnTo>
                  <a:lnTo>
                    <a:pt x="985" y="4218"/>
                  </a:lnTo>
                  <a:lnTo>
                    <a:pt x="1091" y="4163"/>
                  </a:lnTo>
                  <a:lnTo>
                    <a:pt x="1074" y="4066"/>
                  </a:lnTo>
                  <a:lnTo>
                    <a:pt x="1146" y="4049"/>
                  </a:lnTo>
                  <a:lnTo>
                    <a:pt x="1064" y="3879"/>
                  </a:lnTo>
                  <a:lnTo>
                    <a:pt x="1032" y="3701"/>
                  </a:lnTo>
                  <a:lnTo>
                    <a:pt x="854" y="3550"/>
                  </a:lnTo>
                  <a:lnTo>
                    <a:pt x="720" y="3566"/>
                  </a:lnTo>
                  <a:lnTo>
                    <a:pt x="639" y="3453"/>
                  </a:lnTo>
                  <a:lnTo>
                    <a:pt x="591" y="3476"/>
                  </a:lnTo>
                  <a:lnTo>
                    <a:pt x="639" y="3453"/>
                  </a:lnTo>
                  <a:lnTo>
                    <a:pt x="735" y="3324"/>
                  </a:lnTo>
                  <a:lnTo>
                    <a:pt x="614" y="3169"/>
                  </a:lnTo>
                  <a:lnTo>
                    <a:pt x="606" y="3099"/>
                  </a:lnTo>
                  <a:lnTo>
                    <a:pt x="606" y="3001"/>
                  </a:lnTo>
                  <a:lnTo>
                    <a:pt x="726" y="2904"/>
                  </a:lnTo>
                  <a:lnTo>
                    <a:pt x="703" y="2807"/>
                  </a:lnTo>
                  <a:lnTo>
                    <a:pt x="526" y="2727"/>
                  </a:lnTo>
                  <a:lnTo>
                    <a:pt x="565" y="2597"/>
                  </a:lnTo>
                  <a:lnTo>
                    <a:pt x="688" y="2508"/>
                  </a:lnTo>
                  <a:lnTo>
                    <a:pt x="671" y="2453"/>
                  </a:lnTo>
                  <a:lnTo>
                    <a:pt x="526" y="2444"/>
                  </a:lnTo>
                  <a:lnTo>
                    <a:pt x="478" y="2330"/>
                  </a:lnTo>
                  <a:lnTo>
                    <a:pt x="339" y="2259"/>
                  </a:lnTo>
                  <a:lnTo>
                    <a:pt x="122" y="2275"/>
                  </a:lnTo>
                  <a:lnTo>
                    <a:pt x="139" y="2120"/>
                  </a:lnTo>
                  <a:lnTo>
                    <a:pt x="97" y="2050"/>
                  </a:lnTo>
                  <a:lnTo>
                    <a:pt x="129" y="1959"/>
                  </a:lnTo>
                  <a:lnTo>
                    <a:pt x="317" y="1862"/>
                  </a:lnTo>
                  <a:lnTo>
                    <a:pt x="323" y="1808"/>
                  </a:lnTo>
                  <a:lnTo>
                    <a:pt x="156" y="1734"/>
                  </a:lnTo>
                  <a:lnTo>
                    <a:pt x="145" y="1607"/>
                  </a:lnTo>
                  <a:lnTo>
                    <a:pt x="188" y="1501"/>
                  </a:lnTo>
                  <a:lnTo>
                    <a:pt x="317" y="1410"/>
                  </a:lnTo>
                  <a:lnTo>
                    <a:pt x="235" y="1249"/>
                  </a:lnTo>
                  <a:lnTo>
                    <a:pt x="371" y="1120"/>
                  </a:lnTo>
                  <a:lnTo>
                    <a:pt x="339" y="969"/>
                  </a:lnTo>
                  <a:lnTo>
                    <a:pt x="194" y="904"/>
                  </a:lnTo>
                  <a:lnTo>
                    <a:pt x="203" y="742"/>
                  </a:lnTo>
                  <a:lnTo>
                    <a:pt x="80" y="620"/>
                  </a:lnTo>
                  <a:lnTo>
                    <a:pt x="107" y="443"/>
                  </a:lnTo>
                  <a:lnTo>
                    <a:pt x="10" y="297"/>
                  </a:lnTo>
                  <a:lnTo>
                    <a:pt x="65" y="200"/>
                  </a:lnTo>
                  <a:lnTo>
                    <a:pt x="0" y="97"/>
                  </a:lnTo>
                  <a:lnTo>
                    <a:pt x="129" y="0"/>
                  </a:lnTo>
                  <a:lnTo>
                    <a:pt x="140" y="57"/>
                  </a:lnTo>
                  <a:lnTo>
                    <a:pt x="150" y="187"/>
                  </a:lnTo>
                  <a:lnTo>
                    <a:pt x="239" y="233"/>
                  </a:lnTo>
                  <a:lnTo>
                    <a:pt x="331" y="48"/>
                  </a:lnTo>
                  <a:lnTo>
                    <a:pt x="437" y="136"/>
                  </a:lnTo>
                  <a:lnTo>
                    <a:pt x="513" y="253"/>
                  </a:lnTo>
                  <a:lnTo>
                    <a:pt x="713" y="210"/>
                  </a:lnTo>
                  <a:lnTo>
                    <a:pt x="890" y="265"/>
                  </a:lnTo>
                  <a:lnTo>
                    <a:pt x="894" y="340"/>
                  </a:lnTo>
                  <a:lnTo>
                    <a:pt x="778" y="525"/>
                  </a:lnTo>
                  <a:lnTo>
                    <a:pt x="668" y="551"/>
                  </a:lnTo>
                  <a:lnTo>
                    <a:pt x="702" y="687"/>
                  </a:lnTo>
                  <a:lnTo>
                    <a:pt x="629" y="772"/>
                  </a:lnTo>
                  <a:lnTo>
                    <a:pt x="702" y="836"/>
                  </a:lnTo>
                  <a:lnTo>
                    <a:pt x="668" y="980"/>
                  </a:lnTo>
                  <a:lnTo>
                    <a:pt x="983" y="1095"/>
                  </a:lnTo>
                  <a:lnTo>
                    <a:pt x="1109" y="1280"/>
                  </a:lnTo>
                  <a:lnTo>
                    <a:pt x="1010" y="1329"/>
                  </a:lnTo>
                  <a:lnTo>
                    <a:pt x="961" y="1556"/>
                  </a:lnTo>
                  <a:lnTo>
                    <a:pt x="877" y="1582"/>
                  </a:lnTo>
                  <a:lnTo>
                    <a:pt x="785" y="1680"/>
                  </a:lnTo>
                  <a:lnTo>
                    <a:pt x="927" y="1784"/>
                  </a:lnTo>
                  <a:lnTo>
                    <a:pt x="868" y="1865"/>
                  </a:lnTo>
                  <a:lnTo>
                    <a:pt x="967" y="2069"/>
                  </a:lnTo>
                  <a:lnTo>
                    <a:pt x="1132" y="1988"/>
                  </a:lnTo>
                  <a:lnTo>
                    <a:pt x="1192" y="1890"/>
                  </a:lnTo>
                  <a:lnTo>
                    <a:pt x="1282" y="1956"/>
                  </a:lnTo>
                  <a:lnTo>
                    <a:pt x="1480" y="1962"/>
                  </a:lnTo>
                  <a:lnTo>
                    <a:pt x="1480" y="2237"/>
                  </a:lnTo>
                  <a:lnTo>
                    <a:pt x="1563" y="2335"/>
                  </a:lnTo>
                  <a:lnTo>
                    <a:pt x="1787" y="2318"/>
                  </a:lnTo>
                  <a:lnTo>
                    <a:pt x="2043" y="2249"/>
                  </a:lnTo>
                  <a:lnTo>
                    <a:pt x="2134" y="2156"/>
                  </a:lnTo>
                  <a:lnTo>
                    <a:pt x="2251" y="2217"/>
                  </a:lnTo>
                  <a:lnTo>
                    <a:pt x="2456" y="2199"/>
                  </a:lnTo>
                  <a:lnTo>
                    <a:pt x="2535" y="2281"/>
                  </a:lnTo>
                  <a:lnTo>
                    <a:pt x="2548" y="2491"/>
                  </a:lnTo>
                  <a:lnTo>
                    <a:pt x="2381" y="2669"/>
                  </a:lnTo>
                  <a:lnTo>
                    <a:pt x="2355" y="2824"/>
                  </a:lnTo>
                  <a:lnTo>
                    <a:pt x="2306" y="2815"/>
                  </a:lnTo>
                  <a:lnTo>
                    <a:pt x="2219" y="2685"/>
                  </a:lnTo>
                  <a:lnTo>
                    <a:pt x="2162" y="2679"/>
                  </a:lnTo>
                  <a:lnTo>
                    <a:pt x="2139" y="2766"/>
                  </a:lnTo>
                  <a:lnTo>
                    <a:pt x="1935" y="2792"/>
                  </a:lnTo>
                  <a:lnTo>
                    <a:pt x="1946" y="2879"/>
                  </a:lnTo>
                  <a:lnTo>
                    <a:pt x="1848" y="2968"/>
                  </a:lnTo>
                  <a:lnTo>
                    <a:pt x="1952" y="3088"/>
                  </a:lnTo>
                  <a:lnTo>
                    <a:pt x="1967" y="3250"/>
                  </a:lnTo>
                  <a:lnTo>
                    <a:pt x="1855" y="3330"/>
                  </a:lnTo>
                  <a:lnTo>
                    <a:pt x="1848" y="3663"/>
                  </a:lnTo>
                  <a:lnTo>
                    <a:pt x="1694" y="3695"/>
                  </a:lnTo>
                  <a:lnTo>
                    <a:pt x="1704" y="3765"/>
                  </a:lnTo>
                  <a:lnTo>
                    <a:pt x="1848" y="3873"/>
                  </a:lnTo>
                  <a:lnTo>
                    <a:pt x="1855" y="3873"/>
                  </a:lnTo>
                  <a:lnTo>
                    <a:pt x="1833" y="3921"/>
                  </a:lnTo>
                  <a:lnTo>
                    <a:pt x="1672" y="3975"/>
                  </a:lnTo>
                  <a:lnTo>
                    <a:pt x="1509" y="4137"/>
                  </a:lnTo>
                  <a:lnTo>
                    <a:pt x="1420" y="4324"/>
                  </a:lnTo>
                  <a:lnTo>
                    <a:pt x="1333" y="4356"/>
                  </a:lnTo>
                  <a:lnTo>
                    <a:pt x="1268" y="4443"/>
                  </a:lnTo>
                  <a:lnTo>
                    <a:pt x="977" y="4405"/>
                  </a:lnTo>
                  <a:lnTo>
                    <a:pt x="903" y="4331"/>
                  </a:lnTo>
                  <a:close/>
                  <a:moveTo>
                    <a:pt x="662" y="3768"/>
                  </a:moveTo>
                  <a:lnTo>
                    <a:pt x="581" y="3743"/>
                  </a:lnTo>
                  <a:lnTo>
                    <a:pt x="662" y="3768"/>
                  </a:lnTo>
                  <a:close/>
                  <a:moveTo>
                    <a:pt x="646" y="3598"/>
                  </a:moveTo>
                  <a:lnTo>
                    <a:pt x="591" y="3566"/>
                  </a:lnTo>
                  <a:lnTo>
                    <a:pt x="646" y="3598"/>
                  </a:lnTo>
                  <a:close/>
                </a:path>
              </a:pathLst>
            </a:custGeom>
            <a:solidFill>
              <a:schemeClr val="accent2"/>
            </a:solidFill>
            <a:ln w="0">
              <a:solidFill>
                <a:srgbClr val="CCECFF"/>
              </a:solidFill>
              <a:round/>
              <a:headEnd/>
              <a:tailEnd/>
            </a:ln>
          </p:spPr>
          <p:txBody>
            <a:bodyPr/>
            <a:lstStyle/>
            <a:p>
              <a:endParaRPr lang="ru-RU"/>
            </a:p>
          </p:txBody>
        </p:sp>
        <p:sp>
          <p:nvSpPr>
            <p:cNvPr id="4174" name="Freeform 77"/>
            <p:cNvSpPr>
              <a:spLocks noChangeAspect="1"/>
            </p:cNvSpPr>
            <p:nvPr/>
          </p:nvSpPr>
          <p:spPr bwMode="auto">
            <a:xfrm>
              <a:off x="3322638" y="3355975"/>
              <a:ext cx="504825" cy="484188"/>
            </a:xfrm>
            <a:custGeom>
              <a:avLst/>
              <a:gdLst>
                <a:gd name="T0" fmla="*/ 2147483647 w 1264"/>
                <a:gd name="T1" fmla="*/ 2147483647 h 1381"/>
                <a:gd name="T2" fmla="*/ 2147483647 w 1264"/>
                <a:gd name="T3" fmla="*/ 2147483647 h 1381"/>
                <a:gd name="T4" fmla="*/ 2147483647 w 1264"/>
                <a:gd name="T5" fmla="*/ 2147483647 h 1381"/>
                <a:gd name="T6" fmla="*/ 2147483647 w 1264"/>
                <a:gd name="T7" fmla="*/ 2147483647 h 1381"/>
                <a:gd name="T8" fmla="*/ 2147483647 w 1264"/>
                <a:gd name="T9" fmla="*/ 2147483647 h 1381"/>
                <a:gd name="T10" fmla="*/ 2147483647 w 1264"/>
                <a:gd name="T11" fmla="*/ 2147483647 h 1381"/>
                <a:gd name="T12" fmla="*/ 2147483647 w 1264"/>
                <a:gd name="T13" fmla="*/ 2147483647 h 1381"/>
                <a:gd name="T14" fmla="*/ 2147483647 w 1264"/>
                <a:gd name="T15" fmla="*/ 0 h 1381"/>
                <a:gd name="T16" fmla="*/ 2147483647 w 1264"/>
                <a:gd name="T17" fmla="*/ 2147483647 h 1381"/>
                <a:gd name="T18" fmla="*/ 2147483647 w 1264"/>
                <a:gd name="T19" fmla="*/ 2147483647 h 1381"/>
                <a:gd name="T20" fmla="*/ 2147483647 w 1264"/>
                <a:gd name="T21" fmla="*/ 2147483647 h 1381"/>
                <a:gd name="T22" fmla="*/ 2147483647 w 1264"/>
                <a:gd name="T23" fmla="*/ 2147483647 h 1381"/>
                <a:gd name="T24" fmla="*/ 2147483647 w 1264"/>
                <a:gd name="T25" fmla="*/ 2147483647 h 1381"/>
                <a:gd name="T26" fmla="*/ 2147483647 w 1264"/>
                <a:gd name="T27" fmla="*/ 2147483647 h 1381"/>
                <a:gd name="T28" fmla="*/ 2147483647 w 1264"/>
                <a:gd name="T29" fmla="*/ 2147483647 h 1381"/>
                <a:gd name="T30" fmla="*/ 2147483647 w 1264"/>
                <a:gd name="T31" fmla="*/ 2147483647 h 1381"/>
                <a:gd name="T32" fmla="*/ 2147483647 w 1264"/>
                <a:gd name="T33" fmla="*/ 2147483647 h 1381"/>
                <a:gd name="T34" fmla="*/ 2147483647 w 1264"/>
                <a:gd name="T35" fmla="*/ 2147483647 h 1381"/>
                <a:gd name="T36" fmla="*/ 2147483647 w 1264"/>
                <a:gd name="T37" fmla="*/ 2147483647 h 1381"/>
                <a:gd name="T38" fmla="*/ 2147483647 w 1264"/>
                <a:gd name="T39" fmla="*/ 2147483647 h 1381"/>
                <a:gd name="T40" fmla="*/ 2147483647 w 1264"/>
                <a:gd name="T41" fmla="*/ 2147483647 h 1381"/>
                <a:gd name="T42" fmla="*/ 2147483647 w 1264"/>
                <a:gd name="T43" fmla="*/ 2147483647 h 1381"/>
                <a:gd name="T44" fmla="*/ 2147483647 w 1264"/>
                <a:gd name="T45" fmla="*/ 2147483647 h 1381"/>
                <a:gd name="T46" fmla="*/ 2147483647 w 1264"/>
                <a:gd name="T47" fmla="*/ 2147483647 h 1381"/>
                <a:gd name="T48" fmla="*/ 2147483647 w 1264"/>
                <a:gd name="T49" fmla="*/ 2147483647 h 1381"/>
                <a:gd name="T50" fmla="*/ 2147483647 w 1264"/>
                <a:gd name="T51" fmla="*/ 2147483647 h 1381"/>
                <a:gd name="T52" fmla="*/ 2147483647 w 1264"/>
                <a:gd name="T53" fmla="*/ 2147483647 h 1381"/>
                <a:gd name="T54" fmla="*/ 2147483647 w 1264"/>
                <a:gd name="T55" fmla="*/ 2147483647 h 1381"/>
                <a:gd name="T56" fmla="*/ 2147483647 w 1264"/>
                <a:gd name="T57" fmla="*/ 2147483647 h 1381"/>
                <a:gd name="T58" fmla="*/ 2147483647 w 1264"/>
                <a:gd name="T59" fmla="*/ 2147483647 h 1381"/>
                <a:gd name="T60" fmla="*/ 2147483647 w 1264"/>
                <a:gd name="T61" fmla="*/ 2147483647 h 1381"/>
                <a:gd name="T62" fmla="*/ 2147483647 w 1264"/>
                <a:gd name="T63" fmla="*/ 2147483647 h 1381"/>
                <a:gd name="T64" fmla="*/ 2147483647 w 1264"/>
                <a:gd name="T65" fmla="*/ 2147483647 h 1381"/>
                <a:gd name="T66" fmla="*/ 2147483647 w 1264"/>
                <a:gd name="T67" fmla="*/ 2147483647 h 1381"/>
                <a:gd name="T68" fmla="*/ 2147483647 w 1264"/>
                <a:gd name="T69" fmla="*/ 2147483647 h 1381"/>
                <a:gd name="T70" fmla="*/ 0 w 1264"/>
                <a:gd name="T71" fmla="*/ 2147483647 h 1381"/>
                <a:gd name="T72" fmla="*/ 2147483647 w 1264"/>
                <a:gd name="T73" fmla="*/ 2147483647 h 1381"/>
                <a:gd name="T74" fmla="*/ 2147483647 w 1264"/>
                <a:gd name="T75" fmla="*/ 2147483647 h 1381"/>
                <a:gd name="T76" fmla="*/ 2147483647 w 1264"/>
                <a:gd name="T77" fmla="*/ 2147483647 h 1381"/>
                <a:gd name="T78" fmla="*/ 2147483647 w 1264"/>
                <a:gd name="T79" fmla="*/ 2147483647 h 1381"/>
                <a:gd name="T80" fmla="*/ 2147483647 w 1264"/>
                <a:gd name="T81" fmla="*/ 2147483647 h 1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4"/>
                <a:gd name="T124" fmla="*/ 0 h 1381"/>
                <a:gd name="T125" fmla="*/ 1264 w 1264"/>
                <a:gd name="T126" fmla="*/ 1381 h 1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4" h="1381">
                  <a:moveTo>
                    <a:pt x="313" y="598"/>
                  </a:moveTo>
                  <a:lnTo>
                    <a:pt x="345" y="346"/>
                  </a:lnTo>
                  <a:lnTo>
                    <a:pt x="313" y="598"/>
                  </a:lnTo>
                  <a:lnTo>
                    <a:pt x="506" y="630"/>
                  </a:lnTo>
                  <a:lnTo>
                    <a:pt x="602" y="630"/>
                  </a:lnTo>
                  <a:lnTo>
                    <a:pt x="732" y="119"/>
                  </a:lnTo>
                  <a:lnTo>
                    <a:pt x="548" y="49"/>
                  </a:lnTo>
                  <a:lnTo>
                    <a:pt x="532" y="0"/>
                  </a:lnTo>
                  <a:lnTo>
                    <a:pt x="548" y="49"/>
                  </a:lnTo>
                  <a:lnTo>
                    <a:pt x="732" y="119"/>
                  </a:lnTo>
                  <a:lnTo>
                    <a:pt x="1007" y="96"/>
                  </a:lnTo>
                  <a:lnTo>
                    <a:pt x="1264" y="242"/>
                  </a:lnTo>
                  <a:lnTo>
                    <a:pt x="1242" y="435"/>
                  </a:lnTo>
                  <a:lnTo>
                    <a:pt x="1071" y="571"/>
                  </a:lnTo>
                  <a:lnTo>
                    <a:pt x="958" y="636"/>
                  </a:lnTo>
                  <a:lnTo>
                    <a:pt x="926" y="687"/>
                  </a:lnTo>
                  <a:lnTo>
                    <a:pt x="973" y="751"/>
                  </a:lnTo>
                  <a:lnTo>
                    <a:pt x="973" y="839"/>
                  </a:lnTo>
                  <a:lnTo>
                    <a:pt x="941" y="882"/>
                  </a:lnTo>
                  <a:lnTo>
                    <a:pt x="1000" y="914"/>
                  </a:lnTo>
                  <a:lnTo>
                    <a:pt x="967" y="978"/>
                  </a:lnTo>
                  <a:lnTo>
                    <a:pt x="829" y="1016"/>
                  </a:lnTo>
                  <a:lnTo>
                    <a:pt x="806" y="1107"/>
                  </a:lnTo>
                  <a:lnTo>
                    <a:pt x="716" y="1097"/>
                  </a:lnTo>
                  <a:lnTo>
                    <a:pt x="661" y="1123"/>
                  </a:lnTo>
                  <a:lnTo>
                    <a:pt x="629" y="1220"/>
                  </a:lnTo>
                  <a:lnTo>
                    <a:pt x="515" y="1226"/>
                  </a:lnTo>
                  <a:lnTo>
                    <a:pt x="428" y="1381"/>
                  </a:lnTo>
                  <a:lnTo>
                    <a:pt x="329" y="1340"/>
                  </a:lnTo>
                  <a:lnTo>
                    <a:pt x="322" y="1259"/>
                  </a:lnTo>
                  <a:lnTo>
                    <a:pt x="199" y="1259"/>
                  </a:lnTo>
                  <a:lnTo>
                    <a:pt x="184" y="1204"/>
                  </a:lnTo>
                  <a:lnTo>
                    <a:pt x="129" y="1177"/>
                  </a:lnTo>
                  <a:lnTo>
                    <a:pt x="112" y="1113"/>
                  </a:lnTo>
                  <a:lnTo>
                    <a:pt x="80" y="1107"/>
                  </a:lnTo>
                  <a:lnTo>
                    <a:pt x="0" y="1010"/>
                  </a:lnTo>
                  <a:lnTo>
                    <a:pt x="193" y="961"/>
                  </a:lnTo>
                  <a:lnTo>
                    <a:pt x="184" y="806"/>
                  </a:lnTo>
                  <a:lnTo>
                    <a:pt x="248" y="768"/>
                  </a:lnTo>
                  <a:lnTo>
                    <a:pt x="232" y="613"/>
                  </a:lnTo>
                  <a:lnTo>
                    <a:pt x="313" y="598"/>
                  </a:lnTo>
                  <a:close/>
                </a:path>
              </a:pathLst>
            </a:custGeom>
            <a:solidFill>
              <a:schemeClr val="accent2"/>
            </a:solidFill>
            <a:ln w="0">
              <a:solidFill>
                <a:srgbClr val="CCECFF"/>
              </a:solidFill>
              <a:round/>
              <a:headEnd/>
              <a:tailEnd/>
            </a:ln>
          </p:spPr>
          <p:txBody>
            <a:bodyPr/>
            <a:lstStyle/>
            <a:p>
              <a:endParaRPr lang="ru-RU"/>
            </a:p>
          </p:txBody>
        </p:sp>
        <p:sp>
          <p:nvSpPr>
            <p:cNvPr id="4175" name="Freeform 78"/>
            <p:cNvSpPr>
              <a:spLocks noChangeAspect="1"/>
            </p:cNvSpPr>
            <p:nvPr/>
          </p:nvSpPr>
          <p:spPr bwMode="auto">
            <a:xfrm>
              <a:off x="5200650" y="4298950"/>
              <a:ext cx="277813" cy="396875"/>
            </a:xfrm>
            <a:custGeom>
              <a:avLst/>
              <a:gdLst>
                <a:gd name="T0" fmla="*/ 2147483647 w 695"/>
                <a:gd name="T1" fmla="*/ 2147483647 h 1130"/>
                <a:gd name="T2" fmla="*/ 2147483647 w 695"/>
                <a:gd name="T3" fmla="*/ 2147483647 h 1130"/>
                <a:gd name="T4" fmla="*/ 2147483647 w 695"/>
                <a:gd name="T5" fmla="*/ 2147483647 h 1130"/>
                <a:gd name="T6" fmla="*/ 2147483647 w 695"/>
                <a:gd name="T7" fmla="*/ 2147483647 h 1130"/>
                <a:gd name="T8" fmla="*/ 2147483647 w 695"/>
                <a:gd name="T9" fmla="*/ 2147483647 h 1130"/>
                <a:gd name="T10" fmla="*/ 2147483647 w 695"/>
                <a:gd name="T11" fmla="*/ 2147483647 h 1130"/>
                <a:gd name="T12" fmla="*/ 2147483647 w 695"/>
                <a:gd name="T13" fmla="*/ 2147483647 h 1130"/>
                <a:gd name="T14" fmla="*/ 2147483647 w 695"/>
                <a:gd name="T15" fmla="*/ 2147483647 h 1130"/>
                <a:gd name="T16" fmla="*/ 2147483647 w 695"/>
                <a:gd name="T17" fmla="*/ 2147483647 h 1130"/>
                <a:gd name="T18" fmla="*/ 2147483647 w 695"/>
                <a:gd name="T19" fmla="*/ 0 h 1130"/>
                <a:gd name="T20" fmla="*/ 2147483647 w 695"/>
                <a:gd name="T21" fmla="*/ 2147483647 h 1130"/>
                <a:gd name="T22" fmla="*/ 2147483647 w 695"/>
                <a:gd name="T23" fmla="*/ 2147483647 h 1130"/>
                <a:gd name="T24" fmla="*/ 2147483647 w 695"/>
                <a:gd name="T25" fmla="*/ 2147483647 h 1130"/>
                <a:gd name="T26" fmla="*/ 2147483647 w 695"/>
                <a:gd name="T27" fmla="*/ 2147483647 h 1130"/>
                <a:gd name="T28" fmla="*/ 2147483647 w 695"/>
                <a:gd name="T29" fmla="*/ 2147483647 h 1130"/>
                <a:gd name="T30" fmla="*/ 2147483647 w 695"/>
                <a:gd name="T31" fmla="*/ 2147483647 h 1130"/>
                <a:gd name="T32" fmla="*/ 2147483647 w 695"/>
                <a:gd name="T33" fmla="*/ 2147483647 h 1130"/>
                <a:gd name="T34" fmla="*/ 2147483647 w 695"/>
                <a:gd name="T35" fmla="*/ 2147483647 h 1130"/>
                <a:gd name="T36" fmla="*/ 0 w 695"/>
                <a:gd name="T37" fmla="*/ 2147483647 h 1130"/>
                <a:gd name="T38" fmla="*/ 2147483647 w 695"/>
                <a:gd name="T39" fmla="*/ 2147483647 h 1130"/>
                <a:gd name="T40" fmla="*/ 2147483647 w 695"/>
                <a:gd name="T41" fmla="*/ 2147483647 h 1130"/>
                <a:gd name="T42" fmla="*/ 2147483647 w 695"/>
                <a:gd name="T43" fmla="*/ 2147483647 h 1130"/>
                <a:gd name="T44" fmla="*/ 2147483647 w 695"/>
                <a:gd name="T45" fmla="*/ 2147483647 h 1130"/>
                <a:gd name="T46" fmla="*/ 2147483647 w 695"/>
                <a:gd name="T47" fmla="*/ 2147483647 h 1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5"/>
                <a:gd name="T73" fmla="*/ 0 h 1130"/>
                <a:gd name="T74" fmla="*/ 695 w 695"/>
                <a:gd name="T75" fmla="*/ 1130 h 1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5" h="1130">
                  <a:moveTo>
                    <a:pt x="462" y="867"/>
                  </a:moveTo>
                  <a:lnTo>
                    <a:pt x="534" y="765"/>
                  </a:lnTo>
                  <a:lnTo>
                    <a:pt x="640" y="710"/>
                  </a:lnTo>
                  <a:lnTo>
                    <a:pt x="623" y="613"/>
                  </a:lnTo>
                  <a:lnTo>
                    <a:pt x="695" y="596"/>
                  </a:lnTo>
                  <a:lnTo>
                    <a:pt x="613" y="426"/>
                  </a:lnTo>
                  <a:lnTo>
                    <a:pt x="581" y="248"/>
                  </a:lnTo>
                  <a:lnTo>
                    <a:pt x="403" y="97"/>
                  </a:lnTo>
                  <a:lnTo>
                    <a:pt x="269" y="113"/>
                  </a:lnTo>
                  <a:lnTo>
                    <a:pt x="188" y="0"/>
                  </a:lnTo>
                  <a:lnTo>
                    <a:pt x="140" y="23"/>
                  </a:lnTo>
                  <a:lnTo>
                    <a:pt x="140" y="113"/>
                  </a:lnTo>
                  <a:lnTo>
                    <a:pt x="195" y="145"/>
                  </a:lnTo>
                  <a:lnTo>
                    <a:pt x="130" y="242"/>
                  </a:lnTo>
                  <a:lnTo>
                    <a:pt x="130" y="290"/>
                  </a:lnTo>
                  <a:lnTo>
                    <a:pt x="237" y="322"/>
                  </a:lnTo>
                  <a:lnTo>
                    <a:pt x="204" y="507"/>
                  </a:lnTo>
                  <a:lnTo>
                    <a:pt x="252" y="651"/>
                  </a:lnTo>
                  <a:lnTo>
                    <a:pt x="0" y="1000"/>
                  </a:lnTo>
                  <a:lnTo>
                    <a:pt x="123" y="1130"/>
                  </a:lnTo>
                  <a:lnTo>
                    <a:pt x="163" y="1039"/>
                  </a:lnTo>
                  <a:lnTo>
                    <a:pt x="307" y="1022"/>
                  </a:lnTo>
                  <a:lnTo>
                    <a:pt x="388" y="903"/>
                  </a:lnTo>
                  <a:lnTo>
                    <a:pt x="462" y="867"/>
                  </a:lnTo>
                  <a:close/>
                </a:path>
              </a:pathLst>
            </a:custGeom>
            <a:solidFill>
              <a:schemeClr val="accent2"/>
            </a:solidFill>
            <a:ln w="0">
              <a:solidFill>
                <a:srgbClr val="CCECFF"/>
              </a:solidFill>
              <a:round/>
              <a:headEnd/>
              <a:tailEnd/>
            </a:ln>
          </p:spPr>
          <p:txBody>
            <a:bodyPr/>
            <a:lstStyle/>
            <a:p>
              <a:endParaRPr lang="ru-RU"/>
            </a:p>
          </p:txBody>
        </p:sp>
        <p:sp>
          <p:nvSpPr>
            <p:cNvPr id="4176" name="Freeform 79"/>
            <p:cNvSpPr>
              <a:spLocks noChangeAspect="1" noEditPoints="1"/>
            </p:cNvSpPr>
            <p:nvPr/>
          </p:nvSpPr>
          <p:spPr bwMode="auto">
            <a:xfrm>
              <a:off x="4581525" y="4378325"/>
              <a:ext cx="757238" cy="401638"/>
            </a:xfrm>
            <a:custGeom>
              <a:avLst/>
              <a:gdLst>
                <a:gd name="T0" fmla="*/ 2147483647 w 1888"/>
                <a:gd name="T1" fmla="*/ 2147483647 h 1146"/>
                <a:gd name="T2" fmla="*/ 2147483647 w 1888"/>
                <a:gd name="T3" fmla="*/ 2147483647 h 1146"/>
                <a:gd name="T4" fmla="*/ 2147483647 w 1888"/>
                <a:gd name="T5" fmla="*/ 2147483647 h 1146"/>
                <a:gd name="T6" fmla="*/ 2147483647 w 1888"/>
                <a:gd name="T7" fmla="*/ 2147483647 h 1146"/>
                <a:gd name="T8" fmla="*/ 2147483647 w 1888"/>
                <a:gd name="T9" fmla="*/ 2147483647 h 1146"/>
                <a:gd name="T10" fmla="*/ 2147483647 w 1888"/>
                <a:gd name="T11" fmla="*/ 2147483647 h 1146"/>
                <a:gd name="T12" fmla="*/ 2147483647 w 1888"/>
                <a:gd name="T13" fmla="*/ 2147483647 h 1146"/>
                <a:gd name="T14" fmla="*/ 2147483647 w 1888"/>
                <a:gd name="T15" fmla="*/ 2147483647 h 1146"/>
                <a:gd name="T16" fmla="*/ 0 w 1888"/>
                <a:gd name="T17" fmla="*/ 2147483647 h 1146"/>
                <a:gd name="T18" fmla="*/ 2147483647 w 1888"/>
                <a:gd name="T19" fmla="*/ 2147483647 h 1146"/>
                <a:gd name="T20" fmla="*/ 2147483647 w 1888"/>
                <a:gd name="T21" fmla="*/ 2147483647 h 1146"/>
                <a:gd name="T22" fmla="*/ 2147483647 w 1888"/>
                <a:gd name="T23" fmla="*/ 0 h 1146"/>
                <a:gd name="T24" fmla="*/ 2147483647 w 1888"/>
                <a:gd name="T25" fmla="*/ 2147483647 h 1146"/>
                <a:gd name="T26" fmla="*/ 2147483647 w 1888"/>
                <a:gd name="T27" fmla="*/ 2147483647 h 1146"/>
                <a:gd name="T28" fmla="*/ 2147483647 w 1888"/>
                <a:gd name="T29" fmla="*/ 2147483647 h 1146"/>
                <a:gd name="T30" fmla="*/ 2147483647 w 1888"/>
                <a:gd name="T31" fmla="*/ 2147483647 h 1146"/>
                <a:gd name="T32" fmla="*/ 2147483647 w 1888"/>
                <a:gd name="T33" fmla="*/ 2147483647 h 1146"/>
                <a:gd name="T34" fmla="*/ 2147483647 w 1888"/>
                <a:gd name="T35" fmla="*/ 2147483647 h 1146"/>
                <a:gd name="T36" fmla="*/ 2147483647 w 1888"/>
                <a:gd name="T37" fmla="*/ 2147483647 h 1146"/>
                <a:gd name="T38" fmla="*/ 2147483647 w 1888"/>
                <a:gd name="T39" fmla="*/ 0 h 1146"/>
                <a:gd name="T40" fmla="*/ 2147483647 w 1888"/>
                <a:gd name="T41" fmla="*/ 2147483647 h 1146"/>
                <a:gd name="T42" fmla="*/ 2147483647 w 1888"/>
                <a:gd name="T43" fmla="*/ 2147483647 h 1146"/>
                <a:gd name="T44" fmla="*/ 2147483647 w 1888"/>
                <a:gd name="T45" fmla="*/ 2147483647 h 1146"/>
                <a:gd name="T46" fmla="*/ 2147483647 w 1888"/>
                <a:gd name="T47" fmla="*/ 2147483647 h 1146"/>
                <a:gd name="T48" fmla="*/ 2147483647 w 1888"/>
                <a:gd name="T49" fmla="*/ 2147483647 h 1146"/>
                <a:gd name="T50" fmla="*/ 2147483647 w 1888"/>
                <a:gd name="T51" fmla="*/ 2147483647 h 1146"/>
                <a:gd name="T52" fmla="*/ 2147483647 w 1888"/>
                <a:gd name="T53" fmla="*/ 2147483647 h 1146"/>
                <a:gd name="T54" fmla="*/ 2147483647 w 1888"/>
                <a:gd name="T55" fmla="*/ 2147483647 h 1146"/>
                <a:gd name="T56" fmla="*/ 2147483647 w 1888"/>
                <a:gd name="T57" fmla="*/ 2147483647 h 1146"/>
                <a:gd name="T58" fmla="*/ 2147483647 w 1888"/>
                <a:gd name="T59" fmla="*/ 2147483647 h 1146"/>
                <a:gd name="T60" fmla="*/ 2147483647 w 1888"/>
                <a:gd name="T61" fmla="*/ 2147483647 h 1146"/>
                <a:gd name="T62" fmla="*/ 2147483647 w 1888"/>
                <a:gd name="T63" fmla="*/ 2147483647 h 1146"/>
                <a:gd name="T64" fmla="*/ 2147483647 w 1888"/>
                <a:gd name="T65" fmla="*/ 2147483647 h 1146"/>
                <a:gd name="T66" fmla="*/ 2147483647 w 1888"/>
                <a:gd name="T67" fmla="*/ 2147483647 h 1146"/>
                <a:gd name="T68" fmla="*/ 2147483647 w 1888"/>
                <a:gd name="T69" fmla="*/ 2147483647 h 1146"/>
                <a:gd name="T70" fmla="*/ 2147483647 w 1888"/>
                <a:gd name="T71" fmla="*/ 2147483647 h 1146"/>
                <a:gd name="T72" fmla="*/ 2147483647 w 1888"/>
                <a:gd name="T73" fmla="*/ 2147483647 h 1146"/>
                <a:gd name="T74" fmla="*/ 2147483647 w 1888"/>
                <a:gd name="T75" fmla="*/ 2147483647 h 1146"/>
                <a:gd name="T76" fmla="*/ 2147483647 w 1888"/>
                <a:gd name="T77" fmla="*/ 2147483647 h 1146"/>
                <a:gd name="T78" fmla="*/ 2147483647 w 1888"/>
                <a:gd name="T79" fmla="*/ 2147483647 h 1146"/>
                <a:gd name="T80" fmla="*/ 2147483647 w 1888"/>
                <a:gd name="T81" fmla="*/ 2147483647 h 1146"/>
                <a:gd name="T82" fmla="*/ 2147483647 w 1888"/>
                <a:gd name="T83" fmla="*/ 2147483647 h 1146"/>
                <a:gd name="T84" fmla="*/ 2147483647 w 1888"/>
                <a:gd name="T85" fmla="*/ 2147483647 h 1146"/>
                <a:gd name="T86" fmla="*/ 2147483647 w 1888"/>
                <a:gd name="T87" fmla="*/ 2147483647 h 1146"/>
                <a:gd name="T88" fmla="*/ 2147483647 w 1888"/>
                <a:gd name="T89" fmla="*/ 2147483647 h 1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8"/>
                <a:gd name="T136" fmla="*/ 0 h 1146"/>
                <a:gd name="T137" fmla="*/ 1888 w 1888"/>
                <a:gd name="T138" fmla="*/ 1146 h 1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8" h="1146">
                  <a:moveTo>
                    <a:pt x="931" y="1068"/>
                  </a:moveTo>
                  <a:lnTo>
                    <a:pt x="861" y="937"/>
                  </a:lnTo>
                  <a:lnTo>
                    <a:pt x="755" y="926"/>
                  </a:lnTo>
                  <a:lnTo>
                    <a:pt x="513" y="953"/>
                  </a:lnTo>
                  <a:lnTo>
                    <a:pt x="448" y="807"/>
                  </a:lnTo>
                  <a:lnTo>
                    <a:pt x="374" y="782"/>
                  </a:lnTo>
                  <a:lnTo>
                    <a:pt x="309" y="846"/>
                  </a:lnTo>
                  <a:lnTo>
                    <a:pt x="229" y="856"/>
                  </a:lnTo>
                  <a:lnTo>
                    <a:pt x="0" y="136"/>
                  </a:lnTo>
                  <a:lnTo>
                    <a:pt x="77" y="104"/>
                  </a:lnTo>
                  <a:lnTo>
                    <a:pt x="189" y="146"/>
                  </a:lnTo>
                  <a:lnTo>
                    <a:pt x="471" y="0"/>
                  </a:lnTo>
                  <a:lnTo>
                    <a:pt x="615" y="55"/>
                  </a:lnTo>
                  <a:lnTo>
                    <a:pt x="647" y="163"/>
                  </a:lnTo>
                  <a:lnTo>
                    <a:pt x="748" y="218"/>
                  </a:lnTo>
                  <a:lnTo>
                    <a:pt x="851" y="120"/>
                  </a:lnTo>
                  <a:lnTo>
                    <a:pt x="1045" y="120"/>
                  </a:lnTo>
                  <a:lnTo>
                    <a:pt x="1077" y="55"/>
                  </a:lnTo>
                  <a:lnTo>
                    <a:pt x="1151" y="14"/>
                  </a:lnTo>
                  <a:lnTo>
                    <a:pt x="1183" y="0"/>
                  </a:lnTo>
                  <a:lnTo>
                    <a:pt x="1254" y="129"/>
                  </a:lnTo>
                  <a:lnTo>
                    <a:pt x="1416" y="259"/>
                  </a:lnTo>
                  <a:lnTo>
                    <a:pt x="1400" y="388"/>
                  </a:lnTo>
                  <a:lnTo>
                    <a:pt x="1464" y="475"/>
                  </a:lnTo>
                  <a:lnTo>
                    <a:pt x="1461" y="523"/>
                  </a:lnTo>
                  <a:lnTo>
                    <a:pt x="1457" y="555"/>
                  </a:lnTo>
                  <a:lnTo>
                    <a:pt x="1393" y="566"/>
                  </a:lnTo>
                  <a:lnTo>
                    <a:pt x="1328" y="685"/>
                  </a:lnTo>
                  <a:lnTo>
                    <a:pt x="1141" y="797"/>
                  </a:lnTo>
                  <a:lnTo>
                    <a:pt x="990" y="839"/>
                  </a:lnTo>
                  <a:lnTo>
                    <a:pt x="974" y="911"/>
                  </a:lnTo>
                  <a:lnTo>
                    <a:pt x="1005" y="945"/>
                  </a:lnTo>
                  <a:lnTo>
                    <a:pt x="931" y="1068"/>
                  </a:lnTo>
                  <a:close/>
                  <a:moveTo>
                    <a:pt x="1883" y="1089"/>
                  </a:moveTo>
                  <a:lnTo>
                    <a:pt x="1887" y="1091"/>
                  </a:lnTo>
                  <a:lnTo>
                    <a:pt x="1888" y="1093"/>
                  </a:lnTo>
                  <a:lnTo>
                    <a:pt x="1887" y="1097"/>
                  </a:lnTo>
                  <a:lnTo>
                    <a:pt x="1883" y="1102"/>
                  </a:lnTo>
                  <a:lnTo>
                    <a:pt x="1872" y="1110"/>
                  </a:lnTo>
                  <a:lnTo>
                    <a:pt x="1858" y="1121"/>
                  </a:lnTo>
                  <a:lnTo>
                    <a:pt x="1843" y="1130"/>
                  </a:lnTo>
                  <a:lnTo>
                    <a:pt x="1828" y="1137"/>
                  </a:lnTo>
                  <a:lnTo>
                    <a:pt x="1817" y="1143"/>
                  </a:lnTo>
                  <a:lnTo>
                    <a:pt x="1813" y="1146"/>
                  </a:lnTo>
                  <a:lnTo>
                    <a:pt x="1883" y="1089"/>
                  </a:lnTo>
                  <a:close/>
                </a:path>
              </a:pathLst>
            </a:custGeom>
            <a:solidFill>
              <a:schemeClr val="accent2"/>
            </a:solidFill>
            <a:ln w="0">
              <a:solidFill>
                <a:srgbClr val="CCECFF"/>
              </a:solidFill>
              <a:round/>
              <a:headEnd/>
              <a:tailEnd/>
            </a:ln>
          </p:spPr>
          <p:txBody>
            <a:bodyPr/>
            <a:lstStyle/>
            <a:p>
              <a:endParaRPr lang="ru-RU"/>
            </a:p>
          </p:txBody>
        </p:sp>
        <p:sp>
          <p:nvSpPr>
            <p:cNvPr id="4177" name="Freeform 80"/>
            <p:cNvSpPr>
              <a:spLocks noChangeAspect="1"/>
            </p:cNvSpPr>
            <p:nvPr/>
          </p:nvSpPr>
          <p:spPr bwMode="auto">
            <a:xfrm>
              <a:off x="4121150" y="2555875"/>
              <a:ext cx="1047750" cy="1096963"/>
            </a:xfrm>
            <a:custGeom>
              <a:avLst/>
              <a:gdLst>
                <a:gd name="T0" fmla="*/ 2147483647 w 2623"/>
                <a:gd name="T1" fmla="*/ 2147483647 h 3123"/>
                <a:gd name="T2" fmla="*/ 2147483647 w 2623"/>
                <a:gd name="T3" fmla="*/ 2147483647 h 3123"/>
                <a:gd name="T4" fmla="*/ 2147483647 w 2623"/>
                <a:gd name="T5" fmla="*/ 2147483647 h 3123"/>
                <a:gd name="T6" fmla="*/ 2147483647 w 2623"/>
                <a:gd name="T7" fmla="*/ 2147483647 h 3123"/>
                <a:gd name="T8" fmla="*/ 2147483647 w 2623"/>
                <a:gd name="T9" fmla="*/ 2147483647 h 3123"/>
                <a:gd name="T10" fmla="*/ 2147483647 w 2623"/>
                <a:gd name="T11" fmla="*/ 2147483647 h 3123"/>
                <a:gd name="T12" fmla="*/ 2147483647 w 2623"/>
                <a:gd name="T13" fmla="*/ 2147483647 h 3123"/>
                <a:gd name="T14" fmla="*/ 2147483647 w 2623"/>
                <a:gd name="T15" fmla="*/ 2147483647 h 3123"/>
                <a:gd name="T16" fmla="*/ 2147483647 w 2623"/>
                <a:gd name="T17" fmla="*/ 2147483647 h 3123"/>
                <a:gd name="T18" fmla="*/ 2147483647 w 2623"/>
                <a:gd name="T19" fmla="*/ 2147483647 h 3123"/>
                <a:gd name="T20" fmla="*/ 2147483647 w 2623"/>
                <a:gd name="T21" fmla="*/ 2147483647 h 3123"/>
                <a:gd name="T22" fmla="*/ 2147483647 w 2623"/>
                <a:gd name="T23" fmla="*/ 2147483647 h 3123"/>
                <a:gd name="T24" fmla="*/ 2147483647 w 2623"/>
                <a:gd name="T25" fmla="*/ 2147483647 h 3123"/>
                <a:gd name="T26" fmla="*/ 2147483647 w 2623"/>
                <a:gd name="T27" fmla="*/ 2147483647 h 3123"/>
                <a:gd name="T28" fmla="*/ 2147483647 w 2623"/>
                <a:gd name="T29" fmla="*/ 2147483647 h 3123"/>
                <a:gd name="T30" fmla="*/ 2147483647 w 2623"/>
                <a:gd name="T31" fmla="*/ 2147483647 h 3123"/>
                <a:gd name="T32" fmla="*/ 2147483647 w 2623"/>
                <a:gd name="T33" fmla="*/ 2147483647 h 3123"/>
                <a:gd name="T34" fmla="*/ 2147483647 w 2623"/>
                <a:gd name="T35" fmla="*/ 2147483647 h 3123"/>
                <a:gd name="T36" fmla="*/ 2147483647 w 2623"/>
                <a:gd name="T37" fmla="*/ 2147483647 h 3123"/>
                <a:gd name="T38" fmla="*/ 2147483647 w 2623"/>
                <a:gd name="T39" fmla="*/ 2147483647 h 3123"/>
                <a:gd name="T40" fmla="*/ 2147483647 w 2623"/>
                <a:gd name="T41" fmla="*/ 2147483647 h 3123"/>
                <a:gd name="T42" fmla="*/ 2147483647 w 2623"/>
                <a:gd name="T43" fmla="*/ 2147483647 h 3123"/>
                <a:gd name="T44" fmla="*/ 2147483647 w 2623"/>
                <a:gd name="T45" fmla="*/ 2147483647 h 3123"/>
                <a:gd name="T46" fmla="*/ 2147483647 w 2623"/>
                <a:gd name="T47" fmla="*/ 2147483647 h 3123"/>
                <a:gd name="T48" fmla="*/ 2147483647 w 2623"/>
                <a:gd name="T49" fmla="*/ 2147483647 h 3123"/>
                <a:gd name="T50" fmla="*/ 2147483647 w 2623"/>
                <a:gd name="T51" fmla="*/ 2147483647 h 3123"/>
                <a:gd name="T52" fmla="*/ 2147483647 w 2623"/>
                <a:gd name="T53" fmla="*/ 2147483647 h 3123"/>
                <a:gd name="T54" fmla="*/ 2147483647 w 2623"/>
                <a:gd name="T55" fmla="*/ 2147483647 h 3123"/>
                <a:gd name="T56" fmla="*/ 2147483647 w 2623"/>
                <a:gd name="T57" fmla="*/ 2147483647 h 3123"/>
                <a:gd name="T58" fmla="*/ 2147483647 w 2623"/>
                <a:gd name="T59" fmla="*/ 2147483647 h 3123"/>
                <a:gd name="T60" fmla="*/ 2147483647 w 2623"/>
                <a:gd name="T61" fmla="*/ 2147483647 h 3123"/>
                <a:gd name="T62" fmla="*/ 2147483647 w 2623"/>
                <a:gd name="T63" fmla="*/ 2147483647 h 3123"/>
                <a:gd name="T64" fmla="*/ 2147483647 w 2623"/>
                <a:gd name="T65" fmla="*/ 2147483647 h 3123"/>
                <a:gd name="T66" fmla="*/ 2147483647 w 2623"/>
                <a:gd name="T67" fmla="*/ 2147483647 h 3123"/>
                <a:gd name="T68" fmla="*/ 2147483647 w 2623"/>
                <a:gd name="T69" fmla="*/ 2147483647 h 3123"/>
                <a:gd name="T70" fmla="*/ 2147483647 w 2623"/>
                <a:gd name="T71" fmla="*/ 2147483647 h 3123"/>
                <a:gd name="T72" fmla="*/ 2147483647 w 2623"/>
                <a:gd name="T73" fmla="*/ 2147483647 h 3123"/>
                <a:gd name="T74" fmla="*/ 2147483647 w 2623"/>
                <a:gd name="T75" fmla="*/ 2147483647 h 3123"/>
                <a:gd name="T76" fmla="*/ 2147483647 w 2623"/>
                <a:gd name="T77" fmla="*/ 2147483647 h 3123"/>
                <a:gd name="T78" fmla="*/ 2147483647 w 2623"/>
                <a:gd name="T79" fmla="*/ 2147483647 h 3123"/>
                <a:gd name="T80" fmla="*/ 2147483647 w 2623"/>
                <a:gd name="T81" fmla="*/ 2147483647 h 3123"/>
                <a:gd name="T82" fmla="*/ 2147483647 w 2623"/>
                <a:gd name="T83" fmla="*/ 2147483647 h 3123"/>
                <a:gd name="T84" fmla="*/ 2147483647 w 2623"/>
                <a:gd name="T85" fmla="*/ 2147483647 h 3123"/>
                <a:gd name="T86" fmla="*/ 2147483647 w 2623"/>
                <a:gd name="T87" fmla="*/ 2147483647 h 3123"/>
                <a:gd name="T88" fmla="*/ 2147483647 w 2623"/>
                <a:gd name="T89" fmla="*/ 2147483647 h 3123"/>
                <a:gd name="T90" fmla="*/ 2147483647 w 2623"/>
                <a:gd name="T91" fmla="*/ 2147483647 h 3123"/>
                <a:gd name="T92" fmla="*/ 2147483647 w 2623"/>
                <a:gd name="T93" fmla="*/ 2147483647 h 3123"/>
                <a:gd name="T94" fmla="*/ 2147483647 w 2623"/>
                <a:gd name="T95" fmla="*/ 2147483647 h 3123"/>
                <a:gd name="T96" fmla="*/ 0 w 2623"/>
                <a:gd name="T97" fmla="*/ 2147483647 h 3123"/>
                <a:gd name="T98" fmla="*/ 2147483647 w 2623"/>
                <a:gd name="T99" fmla="*/ 2147483647 h 3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23"/>
                <a:gd name="T151" fmla="*/ 0 h 3123"/>
                <a:gd name="T152" fmla="*/ 2623 w 2623"/>
                <a:gd name="T153" fmla="*/ 3123 h 3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23" h="3123">
                  <a:moveTo>
                    <a:pt x="27" y="1658"/>
                  </a:moveTo>
                  <a:lnTo>
                    <a:pt x="91" y="1626"/>
                  </a:lnTo>
                  <a:lnTo>
                    <a:pt x="275" y="1491"/>
                  </a:lnTo>
                  <a:lnTo>
                    <a:pt x="436" y="1459"/>
                  </a:lnTo>
                  <a:lnTo>
                    <a:pt x="671" y="1296"/>
                  </a:lnTo>
                  <a:lnTo>
                    <a:pt x="623" y="1200"/>
                  </a:lnTo>
                  <a:lnTo>
                    <a:pt x="629" y="1084"/>
                  </a:lnTo>
                  <a:lnTo>
                    <a:pt x="655" y="1078"/>
                  </a:lnTo>
                  <a:lnTo>
                    <a:pt x="693" y="1001"/>
                  </a:lnTo>
                  <a:lnTo>
                    <a:pt x="623" y="942"/>
                  </a:lnTo>
                  <a:lnTo>
                    <a:pt x="693" y="878"/>
                  </a:lnTo>
                  <a:lnTo>
                    <a:pt x="897" y="1175"/>
                  </a:lnTo>
                  <a:lnTo>
                    <a:pt x="1026" y="1097"/>
                  </a:lnTo>
                  <a:lnTo>
                    <a:pt x="881" y="806"/>
                  </a:lnTo>
                  <a:lnTo>
                    <a:pt x="865" y="690"/>
                  </a:lnTo>
                  <a:lnTo>
                    <a:pt x="994" y="690"/>
                  </a:lnTo>
                  <a:lnTo>
                    <a:pt x="977" y="368"/>
                  </a:lnTo>
                  <a:lnTo>
                    <a:pt x="1140" y="323"/>
                  </a:lnTo>
                  <a:lnTo>
                    <a:pt x="1397" y="0"/>
                  </a:lnTo>
                  <a:lnTo>
                    <a:pt x="1462" y="64"/>
                  </a:lnTo>
                  <a:lnTo>
                    <a:pt x="1607" y="77"/>
                  </a:lnTo>
                  <a:lnTo>
                    <a:pt x="1672" y="206"/>
                  </a:lnTo>
                  <a:lnTo>
                    <a:pt x="1494" y="387"/>
                  </a:lnTo>
                  <a:lnTo>
                    <a:pt x="1511" y="690"/>
                  </a:lnTo>
                  <a:lnTo>
                    <a:pt x="1365" y="1065"/>
                  </a:lnTo>
                  <a:lnTo>
                    <a:pt x="1462" y="1323"/>
                  </a:lnTo>
                  <a:lnTo>
                    <a:pt x="1236" y="1548"/>
                  </a:lnTo>
                  <a:lnTo>
                    <a:pt x="1058" y="1690"/>
                  </a:lnTo>
                  <a:lnTo>
                    <a:pt x="881" y="1594"/>
                  </a:lnTo>
                  <a:lnTo>
                    <a:pt x="881" y="1690"/>
                  </a:lnTo>
                  <a:lnTo>
                    <a:pt x="1075" y="1839"/>
                  </a:lnTo>
                  <a:lnTo>
                    <a:pt x="1333" y="1711"/>
                  </a:lnTo>
                  <a:lnTo>
                    <a:pt x="1558" y="1452"/>
                  </a:lnTo>
                  <a:lnTo>
                    <a:pt x="1526" y="1258"/>
                  </a:lnTo>
                  <a:lnTo>
                    <a:pt x="1655" y="1226"/>
                  </a:lnTo>
                  <a:lnTo>
                    <a:pt x="1751" y="1419"/>
                  </a:lnTo>
                  <a:lnTo>
                    <a:pt x="1719" y="1529"/>
                  </a:lnTo>
                  <a:lnTo>
                    <a:pt x="1849" y="1690"/>
                  </a:lnTo>
                  <a:lnTo>
                    <a:pt x="1961" y="1645"/>
                  </a:lnTo>
                  <a:lnTo>
                    <a:pt x="1817" y="1516"/>
                  </a:lnTo>
                  <a:lnTo>
                    <a:pt x="1881" y="1323"/>
                  </a:lnTo>
                  <a:lnTo>
                    <a:pt x="1768" y="1129"/>
                  </a:lnTo>
                  <a:lnTo>
                    <a:pt x="1526" y="1110"/>
                  </a:lnTo>
                  <a:lnTo>
                    <a:pt x="1526" y="980"/>
                  </a:lnTo>
                  <a:lnTo>
                    <a:pt x="1672" y="690"/>
                  </a:lnTo>
                  <a:lnTo>
                    <a:pt x="1639" y="465"/>
                  </a:lnTo>
                  <a:lnTo>
                    <a:pt x="1751" y="355"/>
                  </a:lnTo>
                  <a:lnTo>
                    <a:pt x="1800" y="142"/>
                  </a:lnTo>
                  <a:lnTo>
                    <a:pt x="1833" y="420"/>
                  </a:lnTo>
                  <a:lnTo>
                    <a:pt x="1817" y="594"/>
                  </a:lnTo>
                  <a:lnTo>
                    <a:pt x="1961" y="658"/>
                  </a:lnTo>
                  <a:lnTo>
                    <a:pt x="1978" y="594"/>
                  </a:lnTo>
                  <a:lnTo>
                    <a:pt x="1897" y="433"/>
                  </a:lnTo>
                  <a:lnTo>
                    <a:pt x="2026" y="484"/>
                  </a:lnTo>
                  <a:lnTo>
                    <a:pt x="2010" y="270"/>
                  </a:lnTo>
                  <a:lnTo>
                    <a:pt x="2084" y="238"/>
                  </a:lnTo>
                  <a:lnTo>
                    <a:pt x="2084" y="378"/>
                  </a:lnTo>
                  <a:lnTo>
                    <a:pt x="2230" y="529"/>
                  </a:lnTo>
                  <a:lnTo>
                    <a:pt x="2124" y="587"/>
                  </a:lnTo>
                  <a:lnTo>
                    <a:pt x="2230" y="749"/>
                  </a:lnTo>
                  <a:lnTo>
                    <a:pt x="2262" y="871"/>
                  </a:lnTo>
                  <a:lnTo>
                    <a:pt x="2052" y="974"/>
                  </a:lnTo>
                  <a:lnTo>
                    <a:pt x="2069" y="1088"/>
                  </a:lnTo>
                  <a:lnTo>
                    <a:pt x="2165" y="1232"/>
                  </a:lnTo>
                  <a:lnTo>
                    <a:pt x="2332" y="1239"/>
                  </a:lnTo>
                  <a:lnTo>
                    <a:pt x="2381" y="1516"/>
                  </a:lnTo>
                  <a:lnTo>
                    <a:pt x="2252" y="1613"/>
                  </a:lnTo>
                  <a:lnTo>
                    <a:pt x="2317" y="1716"/>
                  </a:lnTo>
                  <a:lnTo>
                    <a:pt x="2262" y="1813"/>
                  </a:lnTo>
                  <a:lnTo>
                    <a:pt x="2359" y="1959"/>
                  </a:lnTo>
                  <a:lnTo>
                    <a:pt x="2332" y="2136"/>
                  </a:lnTo>
                  <a:lnTo>
                    <a:pt x="2455" y="2258"/>
                  </a:lnTo>
                  <a:lnTo>
                    <a:pt x="2446" y="2420"/>
                  </a:lnTo>
                  <a:lnTo>
                    <a:pt x="2591" y="2485"/>
                  </a:lnTo>
                  <a:lnTo>
                    <a:pt x="2623" y="2636"/>
                  </a:lnTo>
                  <a:lnTo>
                    <a:pt x="2487" y="2765"/>
                  </a:lnTo>
                  <a:lnTo>
                    <a:pt x="2569" y="2926"/>
                  </a:lnTo>
                  <a:lnTo>
                    <a:pt x="2440" y="3017"/>
                  </a:lnTo>
                  <a:lnTo>
                    <a:pt x="2397" y="3123"/>
                  </a:lnTo>
                  <a:lnTo>
                    <a:pt x="2165" y="2968"/>
                  </a:lnTo>
                  <a:lnTo>
                    <a:pt x="2043" y="2968"/>
                  </a:lnTo>
                  <a:lnTo>
                    <a:pt x="2003" y="2846"/>
                  </a:lnTo>
                  <a:lnTo>
                    <a:pt x="1859" y="2975"/>
                  </a:lnTo>
                  <a:lnTo>
                    <a:pt x="1607" y="2959"/>
                  </a:lnTo>
                  <a:lnTo>
                    <a:pt x="1420" y="2765"/>
                  </a:lnTo>
                  <a:lnTo>
                    <a:pt x="1204" y="2733"/>
                  </a:lnTo>
                  <a:lnTo>
                    <a:pt x="1026" y="2614"/>
                  </a:lnTo>
                  <a:lnTo>
                    <a:pt x="856" y="2587"/>
                  </a:lnTo>
                  <a:lnTo>
                    <a:pt x="871" y="2475"/>
                  </a:lnTo>
                  <a:lnTo>
                    <a:pt x="801" y="2410"/>
                  </a:lnTo>
                  <a:lnTo>
                    <a:pt x="801" y="2303"/>
                  </a:lnTo>
                  <a:lnTo>
                    <a:pt x="687" y="2201"/>
                  </a:lnTo>
                  <a:lnTo>
                    <a:pt x="606" y="2265"/>
                  </a:lnTo>
                  <a:lnTo>
                    <a:pt x="452" y="2258"/>
                  </a:lnTo>
                  <a:lnTo>
                    <a:pt x="430" y="2120"/>
                  </a:lnTo>
                  <a:lnTo>
                    <a:pt x="322" y="2065"/>
                  </a:lnTo>
                  <a:lnTo>
                    <a:pt x="107" y="2065"/>
                  </a:lnTo>
                  <a:lnTo>
                    <a:pt x="0" y="1926"/>
                  </a:lnTo>
                  <a:lnTo>
                    <a:pt x="82" y="1755"/>
                  </a:lnTo>
                  <a:lnTo>
                    <a:pt x="27" y="1658"/>
                  </a:lnTo>
                  <a:close/>
                </a:path>
              </a:pathLst>
            </a:custGeom>
            <a:solidFill>
              <a:schemeClr val="accent2"/>
            </a:solidFill>
            <a:ln w="0">
              <a:solidFill>
                <a:srgbClr val="CCECFF"/>
              </a:solidFill>
              <a:round/>
              <a:headEnd/>
              <a:tailEnd/>
            </a:ln>
          </p:spPr>
          <p:txBody>
            <a:bodyPr/>
            <a:lstStyle/>
            <a:p>
              <a:endParaRPr lang="ru-RU"/>
            </a:p>
          </p:txBody>
        </p:sp>
        <p:sp>
          <p:nvSpPr>
            <p:cNvPr id="4178" name="Freeform 81"/>
            <p:cNvSpPr>
              <a:spLocks noChangeAspect="1"/>
            </p:cNvSpPr>
            <p:nvPr/>
          </p:nvSpPr>
          <p:spPr bwMode="auto">
            <a:xfrm>
              <a:off x="3933825" y="3733800"/>
              <a:ext cx="585788" cy="434975"/>
            </a:xfrm>
            <a:custGeom>
              <a:avLst/>
              <a:gdLst>
                <a:gd name="T0" fmla="*/ 2147483647 w 1480"/>
                <a:gd name="T1" fmla="*/ 2147483647 h 1239"/>
                <a:gd name="T2" fmla="*/ 2147483647 w 1480"/>
                <a:gd name="T3" fmla="*/ 2147483647 h 1239"/>
                <a:gd name="T4" fmla="*/ 2147483647 w 1480"/>
                <a:gd name="T5" fmla="*/ 2147483647 h 1239"/>
                <a:gd name="T6" fmla="*/ 2147483647 w 1480"/>
                <a:gd name="T7" fmla="*/ 2147483647 h 1239"/>
                <a:gd name="T8" fmla="*/ 2147483647 w 1480"/>
                <a:gd name="T9" fmla="*/ 2147483647 h 1239"/>
                <a:gd name="T10" fmla="*/ 2147483647 w 1480"/>
                <a:gd name="T11" fmla="*/ 2147483647 h 1239"/>
                <a:gd name="T12" fmla="*/ 2147483647 w 1480"/>
                <a:gd name="T13" fmla="*/ 2147483647 h 1239"/>
                <a:gd name="T14" fmla="*/ 2147483647 w 1480"/>
                <a:gd name="T15" fmla="*/ 2147483647 h 1239"/>
                <a:gd name="T16" fmla="*/ 2147483647 w 1480"/>
                <a:gd name="T17" fmla="*/ 2147483647 h 1239"/>
                <a:gd name="T18" fmla="*/ 2147483647 w 1480"/>
                <a:gd name="T19" fmla="*/ 2147483647 h 1239"/>
                <a:gd name="T20" fmla="*/ 2147483647 w 1480"/>
                <a:gd name="T21" fmla="*/ 2147483647 h 1239"/>
                <a:gd name="T22" fmla="*/ 2147483647 w 1480"/>
                <a:gd name="T23" fmla="*/ 2147483647 h 1239"/>
                <a:gd name="T24" fmla="*/ 2147483647 w 1480"/>
                <a:gd name="T25" fmla="*/ 2147483647 h 1239"/>
                <a:gd name="T26" fmla="*/ 2147483647 w 1480"/>
                <a:gd name="T27" fmla="*/ 2147483647 h 1239"/>
                <a:gd name="T28" fmla="*/ 2147483647 w 1480"/>
                <a:gd name="T29" fmla="*/ 2147483647 h 1239"/>
                <a:gd name="T30" fmla="*/ 2147483647 w 1480"/>
                <a:gd name="T31" fmla="*/ 2147483647 h 1239"/>
                <a:gd name="T32" fmla="*/ 2147483647 w 1480"/>
                <a:gd name="T33" fmla="*/ 2147483647 h 1239"/>
                <a:gd name="T34" fmla="*/ 2147483647 w 1480"/>
                <a:gd name="T35" fmla="*/ 2147483647 h 1239"/>
                <a:gd name="T36" fmla="*/ 2147483647 w 1480"/>
                <a:gd name="T37" fmla="*/ 2147483647 h 1239"/>
                <a:gd name="T38" fmla="*/ 2147483647 w 1480"/>
                <a:gd name="T39" fmla="*/ 2147483647 h 1239"/>
                <a:gd name="T40" fmla="*/ 2147483647 w 1480"/>
                <a:gd name="T41" fmla="*/ 2147483647 h 1239"/>
                <a:gd name="T42" fmla="*/ 0 w 1480"/>
                <a:gd name="T43" fmla="*/ 2147483647 h 1239"/>
                <a:gd name="T44" fmla="*/ 2147483647 w 1480"/>
                <a:gd name="T45" fmla="*/ 2147483647 h 1239"/>
                <a:gd name="T46" fmla="*/ 2147483647 w 1480"/>
                <a:gd name="T47" fmla="*/ 2147483647 h 1239"/>
                <a:gd name="T48" fmla="*/ 2147483647 w 1480"/>
                <a:gd name="T49" fmla="*/ 2147483647 h 1239"/>
                <a:gd name="T50" fmla="*/ 2147483647 w 1480"/>
                <a:gd name="T51" fmla="*/ 2147483647 h 1239"/>
                <a:gd name="T52" fmla="*/ 2147483647 w 1480"/>
                <a:gd name="T53" fmla="*/ 2147483647 h 1239"/>
                <a:gd name="T54" fmla="*/ 2147483647 w 1480"/>
                <a:gd name="T55" fmla="*/ 2147483647 h 1239"/>
                <a:gd name="T56" fmla="*/ 2147483647 w 1480"/>
                <a:gd name="T57" fmla="*/ 2147483647 h 1239"/>
                <a:gd name="T58" fmla="*/ 2147483647 w 1480"/>
                <a:gd name="T59" fmla="*/ 2147483647 h 1239"/>
                <a:gd name="T60" fmla="*/ 2147483647 w 1480"/>
                <a:gd name="T61" fmla="*/ 2147483647 h 1239"/>
                <a:gd name="T62" fmla="*/ 2147483647 w 1480"/>
                <a:gd name="T63" fmla="*/ 0 h 1239"/>
                <a:gd name="T64" fmla="*/ 2147483647 w 1480"/>
                <a:gd name="T65" fmla="*/ 2147483647 h 1239"/>
                <a:gd name="T66" fmla="*/ 2147483647 w 1480"/>
                <a:gd name="T67" fmla="*/ 2147483647 h 1239"/>
                <a:gd name="T68" fmla="*/ 2147483647 w 1480"/>
                <a:gd name="T69" fmla="*/ 2147483647 h 1239"/>
                <a:gd name="T70" fmla="*/ 2147483647 w 1480"/>
                <a:gd name="T71" fmla="*/ 2147483647 h 1239"/>
                <a:gd name="T72" fmla="*/ 2147483647 w 1480"/>
                <a:gd name="T73" fmla="*/ 2147483647 h 1239"/>
                <a:gd name="T74" fmla="*/ 2147483647 w 1480"/>
                <a:gd name="T75" fmla="*/ 2147483647 h 12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0"/>
                <a:gd name="T115" fmla="*/ 0 h 1239"/>
                <a:gd name="T116" fmla="*/ 1480 w 1480"/>
                <a:gd name="T117" fmla="*/ 1239 h 12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0" h="1239">
                  <a:moveTo>
                    <a:pt x="1480" y="552"/>
                  </a:moveTo>
                  <a:lnTo>
                    <a:pt x="1339" y="671"/>
                  </a:lnTo>
                  <a:lnTo>
                    <a:pt x="1243" y="613"/>
                  </a:lnTo>
                  <a:lnTo>
                    <a:pt x="1167" y="677"/>
                  </a:lnTo>
                  <a:lnTo>
                    <a:pt x="974" y="607"/>
                  </a:lnTo>
                  <a:lnTo>
                    <a:pt x="991" y="494"/>
                  </a:lnTo>
                  <a:lnTo>
                    <a:pt x="936" y="435"/>
                  </a:lnTo>
                  <a:lnTo>
                    <a:pt x="829" y="543"/>
                  </a:lnTo>
                  <a:lnTo>
                    <a:pt x="829" y="719"/>
                  </a:lnTo>
                  <a:lnTo>
                    <a:pt x="904" y="806"/>
                  </a:lnTo>
                  <a:lnTo>
                    <a:pt x="904" y="920"/>
                  </a:lnTo>
                  <a:lnTo>
                    <a:pt x="796" y="969"/>
                  </a:lnTo>
                  <a:lnTo>
                    <a:pt x="791" y="1058"/>
                  </a:lnTo>
                  <a:lnTo>
                    <a:pt x="684" y="1107"/>
                  </a:lnTo>
                  <a:lnTo>
                    <a:pt x="662" y="1239"/>
                  </a:lnTo>
                  <a:lnTo>
                    <a:pt x="374" y="1139"/>
                  </a:lnTo>
                  <a:lnTo>
                    <a:pt x="323" y="1033"/>
                  </a:lnTo>
                  <a:lnTo>
                    <a:pt x="232" y="994"/>
                  </a:lnTo>
                  <a:lnTo>
                    <a:pt x="200" y="903"/>
                  </a:lnTo>
                  <a:lnTo>
                    <a:pt x="87" y="903"/>
                  </a:lnTo>
                  <a:lnTo>
                    <a:pt x="7" y="774"/>
                  </a:lnTo>
                  <a:lnTo>
                    <a:pt x="0" y="632"/>
                  </a:lnTo>
                  <a:lnTo>
                    <a:pt x="16" y="639"/>
                  </a:lnTo>
                  <a:lnTo>
                    <a:pt x="81" y="380"/>
                  </a:lnTo>
                  <a:lnTo>
                    <a:pt x="185" y="388"/>
                  </a:lnTo>
                  <a:lnTo>
                    <a:pt x="274" y="242"/>
                  </a:lnTo>
                  <a:lnTo>
                    <a:pt x="410" y="226"/>
                  </a:lnTo>
                  <a:lnTo>
                    <a:pt x="474" y="155"/>
                  </a:lnTo>
                  <a:lnTo>
                    <a:pt x="629" y="145"/>
                  </a:lnTo>
                  <a:lnTo>
                    <a:pt x="796" y="81"/>
                  </a:lnTo>
                  <a:lnTo>
                    <a:pt x="845" y="0"/>
                  </a:lnTo>
                  <a:lnTo>
                    <a:pt x="959" y="81"/>
                  </a:lnTo>
                  <a:lnTo>
                    <a:pt x="1039" y="106"/>
                  </a:lnTo>
                  <a:lnTo>
                    <a:pt x="1152" y="242"/>
                  </a:lnTo>
                  <a:lnTo>
                    <a:pt x="1265" y="462"/>
                  </a:lnTo>
                  <a:lnTo>
                    <a:pt x="1436" y="494"/>
                  </a:lnTo>
                  <a:lnTo>
                    <a:pt x="1480" y="552"/>
                  </a:lnTo>
                  <a:close/>
                </a:path>
              </a:pathLst>
            </a:custGeom>
            <a:solidFill>
              <a:schemeClr val="accent2"/>
            </a:solidFill>
            <a:ln w="0">
              <a:solidFill>
                <a:srgbClr val="CCECFF"/>
              </a:solidFill>
              <a:round/>
              <a:headEnd/>
              <a:tailEnd/>
            </a:ln>
          </p:spPr>
          <p:txBody>
            <a:bodyPr/>
            <a:lstStyle/>
            <a:p>
              <a:endParaRPr lang="ru-RU"/>
            </a:p>
          </p:txBody>
        </p:sp>
        <p:sp>
          <p:nvSpPr>
            <p:cNvPr id="4179" name="Freeform 82"/>
            <p:cNvSpPr>
              <a:spLocks noChangeAspect="1"/>
            </p:cNvSpPr>
            <p:nvPr/>
          </p:nvSpPr>
          <p:spPr bwMode="auto">
            <a:xfrm>
              <a:off x="4941888" y="2130425"/>
              <a:ext cx="1206500" cy="1050925"/>
            </a:xfrm>
            <a:custGeom>
              <a:avLst/>
              <a:gdLst>
                <a:gd name="T0" fmla="*/ 2147483647 w 3032"/>
                <a:gd name="T1" fmla="*/ 2147483647 h 2995"/>
                <a:gd name="T2" fmla="*/ 2147483647 w 3032"/>
                <a:gd name="T3" fmla="*/ 2147483647 h 2995"/>
                <a:gd name="T4" fmla="*/ 2147483647 w 3032"/>
                <a:gd name="T5" fmla="*/ 2147483647 h 2995"/>
                <a:gd name="T6" fmla="*/ 2147483647 w 3032"/>
                <a:gd name="T7" fmla="*/ 2147483647 h 2995"/>
                <a:gd name="T8" fmla="*/ 2147483647 w 3032"/>
                <a:gd name="T9" fmla="*/ 2147483647 h 2995"/>
                <a:gd name="T10" fmla="*/ 2147483647 w 3032"/>
                <a:gd name="T11" fmla="*/ 2147483647 h 2995"/>
                <a:gd name="T12" fmla="*/ 2147483647 w 3032"/>
                <a:gd name="T13" fmla="*/ 2147483647 h 2995"/>
                <a:gd name="T14" fmla="*/ 2147483647 w 3032"/>
                <a:gd name="T15" fmla="*/ 2147483647 h 2995"/>
                <a:gd name="T16" fmla="*/ 2147483647 w 3032"/>
                <a:gd name="T17" fmla="*/ 2147483647 h 2995"/>
                <a:gd name="T18" fmla="*/ 2147483647 w 3032"/>
                <a:gd name="T19" fmla="*/ 2147483647 h 2995"/>
                <a:gd name="T20" fmla="*/ 2147483647 w 3032"/>
                <a:gd name="T21" fmla="*/ 2147483647 h 2995"/>
                <a:gd name="T22" fmla="*/ 2147483647 w 3032"/>
                <a:gd name="T23" fmla="*/ 2147483647 h 2995"/>
                <a:gd name="T24" fmla="*/ 2147483647 w 3032"/>
                <a:gd name="T25" fmla="*/ 2147483647 h 2995"/>
                <a:gd name="T26" fmla="*/ 2147483647 w 3032"/>
                <a:gd name="T27" fmla="*/ 2147483647 h 2995"/>
                <a:gd name="T28" fmla="*/ 2147483647 w 3032"/>
                <a:gd name="T29" fmla="*/ 2147483647 h 2995"/>
                <a:gd name="T30" fmla="*/ 2147483647 w 3032"/>
                <a:gd name="T31" fmla="*/ 2147483647 h 2995"/>
                <a:gd name="T32" fmla="*/ 2147483647 w 3032"/>
                <a:gd name="T33" fmla="*/ 0 h 2995"/>
                <a:gd name="T34" fmla="*/ 2147483647 w 3032"/>
                <a:gd name="T35" fmla="*/ 2147483647 h 2995"/>
                <a:gd name="T36" fmla="*/ 2147483647 w 3032"/>
                <a:gd name="T37" fmla="*/ 2147483647 h 2995"/>
                <a:gd name="T38" fmla="*/ 2147483647 w 3032"/>
                <a:gd name="T39" fmla="*/ 2147483647 h 2995"/>
                <a:gd name="T40" fmla="*/ 2147483647 w 3032"/>
                <a:gd name="T41" fmla="*/ 2147483647 h 2995"/>
                <a:gd name="T42" fmla="*/ 2147483647 w 3032"/>
                <a:gd name="T43" fmla="*/ 2147483647 h 2995"/>
                <a:gd name="T44" fmla="*/ 2147483647 w 3032"/>
                <a:gd name="T45" fmla="*/ 2147483647 h 2995"/>
                <a:gd name="T46" fmla="*/ 2147483647 w 3032"/>
                <a:gd name="T47" fmla="*/ 2147483647 h 2995"/>
                <a:gd name="T48" fmla="*/ 2147483647 w 3032"/>
                <a:gd name="T49" fmla="*/ 2147483647 h 2995"/>
                <a:gd name="T50" fmla="*/ 2147483647 w 3032"/>
                <a:gd name="T51" fmla="*/ 2147483647 h 2995"/>
                <a:gd name="T52" fmla="*/ 2147483647 w 3032"/>
                <a:gd name="T53" fmla="*/ 2147483647 h 2995"/>
                <a:gd name="T54" fmla="*/ 2147483647 w 3032"/>
                <a:gd name="T55" fmla="*/ 2147483647 h 2995"/>
                <a:gd name="T56" fmla="*/ 2147483647 w 3032"/>
                <a:gd name="T57" fmla="*/ 2147483647 h 2995"/>
                <a:gd name="T58" fmla="*/ 2147483647 w 3032"/>
                <a:gd name="T59" fmla="*/ 2147483647 h 2995"/>
                <a:gd name="T60" fmla="*/ 2147483647 w 3032"/>
                <a:gd name="T61" fmla="*/ 2147483647 h 2995"/>
                <a:gd name="T62" fmla="*/ 2147483647 w 3032"/>
                <a:gd name="T63" fmla="*/ 2147483647 h 2995"/>
                <a:gd name="T64" fmla="*/ 2147483647 w 3032"/>
                <a:gd name="T65" fmla="*/ 2147483647 h 2995"/>
                <a:gd name="T66" fmla="*/ 2147483647 w 3032"/>
                <a:gd name="T67" fmla="*/ 2147483647 h 2995"/>
                <a:gd name="T68" fmla="*/ 2147483647 w 3032"/>
                <a:gd name="T69" fmla="*/ 2147483647 h 2995"/>
                <a:gd name="T70" fmla="*/ 2147483647 w 3032"/>
                <a:gd name="T71" fmla="*/ 2147483647 h 2995"/>
                <a:gd name="T72" fmla="*/ 2147483647 w 3032"/>
                <a:gd name="T73" fmla="*/ 2147483647 h 2995"/>
                <a:gd name="T74" fmla="*/ 2147483647 w 3032"/>
                <a:gd name="T75" fmla="*/ 2147483647 h 29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2"/>
                <a:gd name="T115" fmla="*/ 0 h 2995"/>
                <a:gd name="T116" fmla="*/ 3032 w 3032"/>
                <a:gd name="T117" fmla="*/ 2995 h 29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2" h="2995">
                  <a:moveTo>
                    <a:pt x="329" y="2730"/>
                  </a:moveTo>
                  <a:lnTo>
                    <a:pt x="280" y="2453"/>
                  </a:lnTo>
                  <a:lnTo>
                    <a:pt x="113" y="2446"/>
                  </a:lnTo>
                  <a:lnTo>
                    <a:pt x="17" y="2302"/>
                  </a:lnTo>
                  <a:lnTo>
                    <a:pt x="0" y="2188"/>
                  </a:lnTo>
                  <a:lnTo>
                    <a:pt x="210" y="2085"/>
                  </a:lnTo>
                  <a:lnTo>
                    <a:pt x="178" y="1963"/>
                  </a:lnTo>
                  <a:lnTo>
                    <a:pt x="72" y="1801"/>
                  </a:lnTo>
                  <a:lnTo>
                    <a:pt x="178" y="1743"/>
                  </a:lnTo>
                  <a:lnTo>
                    <a:pt x="32" y="1592"/>
                  </a:lnTo>
                  <a:lnTo>
                    <a:pt x="32" y="1452"/>
                  </a:lnTo>
                  <a:lnTo>
                    <a:pt x="119" y="1408"/>
                  </a:lnTo>
                  <a:lnTo>
                    <a:pt x="136" y="1517"/>
                  </a:lnTo>
                  <a:lnTo>
                    <a:pt x="216" y="1666"/>
                  </a:lnTo>
                  <a:lnTo>
                    <a:pt x="377" y="1808"/>
                  </a:lnTo>
                  <a:lnTo>
                    <a:pt x="329" y="2001"/>
                  </a:lnTo>
                  <a:lnTo>
                    <a:pt x="394" y="2085"/>
                  </a:lnTo>
                  <a:lnTo>
                    <a:pt x="297" y="2182"/>
                  </a:lnTo>
                  <a:lnTo>
                    <a:pt x="426" y="2162"/>
                  </a:lnTo>
                  <a:lnTo>
                    <a:pt x="443" y="1762"/>
                  </a:lnTo>
                  <a:lnTo>
                    <a:pt x="280" y="1517"/>
                  </a:lnTo>
                  <a:lnTo>
                    <a:pt x="200" y="1246"/>
                  </a:lnTo>
                  <a:lnTo>
                    <a:pt x="716" y="1246"/>
                  </a:lnTo>
                  <a:lnTo>
                    <a:pt x="700" y="956"/>
                  </a:lnTo>
                  <a:lnTo>
                    <a:pt x="975" y="698"/>
                  </a:lnTo>
                  <a:lnTo>
                    <a:pt x="1264" y="633"/>
                  </a:lnTo>
                  <a:lnTo>
                    <a:pt x="1313" y="536"/>
                  </a:lnTo>
                  <a:lnTo>
                    <a:pt x="1458" y="536"/>
                  </a:lnTo>
                  <a:lnTo>
                    <a:pt x="1458" y="633"/>
                  </a:lnTo>
                  <a:lnTo>
                    <a:pt x="1652" y="471"/>
                  </a:lnTo>
                  <a:lnTo>
                    <a:pt x="1652" y="388"/>
                  </a:lnTo>
                  <a:lnTo>
                    <a:pt x="1845" y="388"/>
                  </a:lnTo>
                  <a:lnTo>
                    <a:pt x="1749" y="195"/>
                  </a:lnTo>
                  <a:lnTo>
                    <a:pt x="1845" y="0"/>
                  </a:lnTo>
                  <a:lnTo>
                    <a:pt x="2103" y="32"/>
                  </a:lnTo>
                  <a:lnTo>
                    <a:pt x="2006" y="162"/>
                  </a:lnTo>
                  <a:lnTo>
                    <a:pt x="2152" y="146"/>
                  </a:lnTo>
                  <a:lnTo>
                    <a:pt x="2135" y="307"/>
                  </a:lnTo>
                  <a:lnTo>
                    <a:pt x="2313" y="210"/>
                  </a:lnTo>
                  <a:lnTo>
                    <a:pt x="2636" y="259"/>
                  </a:lnTo>
                  <a:lnTo>
                    <a:pt x="2668" y="420"/>
                  </a:lnTo>
                  <a:lnTo>
                    <a:pt x="2748" y="568"/>
                  </a:lnTo>
                  <a:lnTo>
                    <a:pt x="2491" y="956"/>
                  </a:lnTo>
                  <a:lnTo>
                    <a:pt x="2281" y="1310"/>
                  </a:lnTo>
                  <a:lnTo>
                    <a:pt x="2684" y="1053"/>
                  </a:lnTo>
                  <a:lnTo>
                    <a:pt x="2587" y="988"/>
                  </a:lnTo>
                  <a:lnTo>
                    <a:pt x="2716" y="872"/>
                  </a:lnTo>
                  <a:lnTo>
                    <a:pt x="2748" y="952"/>
                  </a:lnTo>
                  <a:lnTo>
                    <a:pt x="2716" y="1124"/>
                  </a:lnTo>
                  <a:lnTo>
                    <a:pt x="2775" y="1317"/>
                  </a:lnTo>
                  <a:lnTo>
                    <a:pt x="2943" y="1446"/>
                  </a:lnTo>
                  <a:lnTo>
                    <a:pt x="2952" y="1560"/>
                  </a:lnTo>
                  <a:lnTo>
                    <a:pt x="3032" y="1679"/>
                  </a:lnTo>
                  <a:lnTo>
                    <a:pt x="2856" y="1923"/>
                  </a:lnTo>
                  <a:lnTo>
                    <a:pt x="2856" y="2124"/>
                  </a:lnTo>
                  <a:lnTo>
                    <a:pt x="2726" y="2139"/>
                  </a:lnTo>
                  <a:lnTo>
                    <a:pt x="2581" y="2292"/>
                  </a:lnTo>
                  <a:lnTo>
                    <a:pt x="2584" y="2281"/>
                  </a:lnTo>
                  <a:lnTo>
                    <a:pt x="2483" y="2324"/>
                  </a:lnTo>
                  <a:lnTo>
                    <a:pt x="2276" y="2347"/>
                  </a:lnTo>
                  <a:lnTo>
                    <a:pt x="2033" y="2302"/>
                  </a:lnTo>
                  <a:lnTo>
                    <a:pt x="1938" y="2227"/>
                  </a:lnTo>
                  <a:lnTo>
                    <a:pt x="1838" y="2308"/>
                  </a:lnTo>
                  <a:lnTo>
                    <a:pt x="1514" y="2487"/>
                  </a:lnTo>
                  <a:lnTo>
                    <a:pt x="1431" y="2697"/>
                  </a:lnTo>
                  <a:lnTo>
                    <a:pt x="1325" y="2723"/>
                  </a:lnTo>
                  <a:lnTo>
                    <a:pt x="1200" y="2908"/>
                  </a:lnTo>
                  <a:lnTo>
                    <a:pt x="1101" y="2950"/>
                  </a:lnTo>
                  <a:lnTo>
                    <a:pt x="1090" y="2995"/>
                  </a:lnTo>
                  <a:lnTo>
                    <a:pt x="913" y="2940"/>
                  </a:lnTo>
                  <a:lnTo>
                    <a:pt x="713" y="2983"/>
                  </a:lnTo>
                  <a:lnTo>
                    <a:pt x="637" y="2866"/>
                  </a:lnTo>
                  <a:lnTo>
                    <a:pt x="531" y="2778"/>
                  </a:lnTo>
                  <a:lnTo>
                    <a:pt x="439" y="2963"/>
                  </a:lnTo>
                  <a:lnTo>
                    <a:pt x="350" y="2917"/>
                  </a:lnTo>
                  <a:lnTo>
                    <a:pt x="340" y="2787"/>
                  </a:lnTo>
                  <a:lnTo>
                    <a:pt x="329" y="2730"/>
                  </a:lnTo>
                  <a:close/>
                </a:path>
              </a:pathLst>
            </a:custGeom>
            <a:solidFill>
              <a:schemeClr val="accent2"/>
            </a:solidFill>
            <a:ln w="0">
              <a:solidFill>
                <a:srgbClr val="CCECFF"/>
              </a:solidFill>
              <a:round/>
              <a:headEnd/>
              <a:tailEnd/>
            </a:ln>
          </p:spPr>
          <p:txBody>
            <a:bodyPr/>
            <a:lstStyle/>
            <a:p>
              <a:endParaRPr lang="ru-RU"/>
            </a:p>
          </p:txBody>
        </p:sp>
        <p:sp>
          <p:nvSpPr>
            <p:cNvPr id="4180" name="Freeform 83"/>
            <p:cNvSpPr>
              <a:spLocks noChangeAspect="1"/>
            </p:cNvSpPr>
            <p:nvPr/>
          </p:nvSpPr>
          <p:spPr bwMode="auto">
            <a:xfrm>
              <a:off x="5270500" y="2913063"/>
              <a:ext cx="941388" cy="1036637"/>
            </a:xfrm>
            <a:custGeom>
              <a:avLst/>
              <a:gdLst>
                <a:gd name="T0" fmla="*/ 2147483647 w 2362"/>
                <a:gd name="T1" fmla="*/ 2147483647 h 2962"/>
                <a:gd name="T2" fmla="*/ 2147483647 w 2362"/>
                <a:gd name="T3" fmla="*/ 2147483647 h 2962"/>
                <a:gd name="T4" fmla="*/ 2147483647 w 2362"/>
                <a:gd name="T5" fmla="*/ 2147483647 h 2962"/>
                <a:gd name="T6" fmla="*/ 2147483647 w 2362"/>
                <a:gd name="T7" fmla="*/ 0 h 2962"/>
                <a:gd name="T8" fmla="*/ 2147483647 w 2362"/>
                <a:gd name="T9" fmla="*/ 2147483647 h 2962"/>
                <a:gd name="T10" fmla="*/ 2147483647 w 2362"/>
                <a:gd name="T11" fmla="*/ 2147483647 h 2962"/>
                <a:gd name="T12" fmla="*/ 2147483647 w 2362"/>
                <a:gd name="T13" fmla="*/ 2147483647 h 2962"/>
                <a:gd name="T14" fmla="*/ 2147483647 w 2362"/>
                <a:gd name="T15" fmla="*/ 2147483647 h 2962"/>
                <a:gd name="T16" fmla="*/ 2147483647 w 2362"/>
                <a:gd name="T17" fmla="*/ 2147483647 h 2962"/>
                <a:gd name="T18" fmla="*/ 2147483647 w 2362"/>
                <a:gd name="T19" fmla="*/ 2147483647 h 2962"/>
                <a:gd name="T20" fmla="*/ 2147483647 w 2362"/>
                <a:gd name="T21" fmla="*/ 2147483647 h 2962"/>
                <a:gd name="T22" fmla="*/ 2147483647 w 2362"/>
                <a:gd name="T23" fmla="*/ 2147483647 h 2962"/>
                <a:gd name="T24" fmla="*/ 2147483647 w 2362"/>
                <a:gd name="T25" fmla="*/ 2147483647 h 2962"/>
                <a:gd name="T26" fmla="*/ 2147483647 w 2362"/>
                <a:gd name="T27" fmla="*/ 2147483647 h 2962"/>
                <a:gd name="T28" fmla="*/ 2147483647 w 2362"/>
                <a:gd name="T29" fmla="*/ 2147483647 h 2962"/>
                <a:gd name="T30" fmla="*/ 2147483647 w 2362"/>
                <a:gd name="T31" fmla="*/ 2147483647 h 2962"/>
                <a:gd name="T32" fmla="*/ 2147483647 w 2362"/>
                <a:gd name="T33" fmla="*/ 2147483647 h 2962"/>
                <a:gd name="T34" fmla="*/ 2147483647 w 2362"/>
                <a:gd name="T35" fmla="*/ 2147483647 h 2962"/>
                <a:gd name="T36" fmla="*/ 2147483647 w 2362"/>
                <a:gd name="T37" fmla="*/ 2147483647 h 2962"/>
                <a:gd name="T38" fmla="*/ 2147483647 w 2362"/>
                <a:gd name="T39" fmla="*/ 2147483647 h 2962"/>
                <a:gd name="T40" fmla="*/ 2147483647 w 2362"/>
                <a:gd name="T41" fmla="*/ 2147483647 h 2962"/>
                <a:gd name="T42" fmla="*/ 2147483647 w 2362"/>
                <a:gd name="T43" fmla="*/ 2147483647 h 2962"/>
                <a:gd name="T44" fmla="*/ 2147483647 w 2362"/>
                <a:gd name="T45" fmla="*/ 2147483647 h 2962"/>
                <a:gd name="T46" fmla="*/ 2147483647 w 2362"/>
                <a:gd name="T47" fmla="*/ 2147483647 h 2962"/>
                <a:gd name="T48" fmla="*/ 2147483647 w 2362"/>
                <a:gd name="T49" fmla="*/ 2147483647 h 2962"/>
                <a:gd name="T50" fmla="*/ 2147483647 w 2362"/>
                <a:gd name="T51" fmla="*/ 2147483647 h 2962"/>
                <a:gd name="T52" fmla="*/ 2147483647 w 2362"/>
                <a:gd name="T53" fmla="*/ 2147483647 h 2962"/>
                <a:gd name="T54" fmla="*/ 2147483647 w 2362"/>
                <a:gd name="T55" fmla="*/ 2147483647 h 2962"/>
                <a:gd name="T56" fmla="*/ 2147483647 w 2362"/>
                <a:gd name="T57" fmla="*/ 2147483647 h 2962"/>
                <a:gd name="T58" fmla="*/ 2147483647 w 2362"/>
                <a:gd name="T59" fmla="*/ 2147483647 h 2962"/>
                <a:gd name="T60" fmla="*/ 2147483647 w 2362"/>
                <a:gd name="T61" fmla="*/ 2147483647 h 2962"/>
                <a:gd name="T62" fmla="*/ 0 w 2362"/>
                <a:gd name="T63" fmla="*/ 2147483647 h 2962"/>
                <a:gd name="T64" fmla="*/ 2147483647 w 2362"/>
                <a:gd name="T65" fmla="*/ 2147483647 h 2962"/>
                <a:gd name="T66" fmla="*/ 2147483647 w 2362"/>
                <a:gd name="T67" fmla="*/ 2147483647 h 29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2"/>
                <a:gd name="T103" fmla="*/ 0 h 2962"/>
                <a:gd name="T104" fmla="*/ 2362 w 2362"/>
                <a:gd name="T105" fmla="*/ 2962 h 29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2" h="2962">
                  <a:moveTo>
                    <a:pt x="261" y="768"/>
                  </a:moveTo>
                  <a:lnTo>
                    <a:pt x="272" y="723"/>
                  </a:lnTo>
                  <a:lnTo>
                    <a:pt x="371" y="681"/>
                  </a:lnTo>
                  <a:lnTo>
                    <a:pt x="496" y="496"/>
                  </a:lnTo>
                  <a:lnTo>
                    <a:pt x="602" y="470"/>
                  </a:lnTo>
                  <a:lnTo>
                    <a:pt x="685" y="260"/>
                  </a:lnTo>
                  <a:lnTo>
                    <a:pt x="1009" y="81"/>
                  </a:lnTo>
                  <a:lnTo>
                    <a:pt x="1109" y="0"/>
                  </a:lnTo>
                  <a:lnTo>
                    <a:pt x="1204" y="75"/>
                  </a:lnTo>
                  <a:lnTo>
                    <a:pt x="1447" y="120"/>
                  </a:lnTo>
                  <a:lnTo>
                    <a:pt x="1654" y="97"/>
                  </a:lnTo>
                  <a:lnTo>
                    <a:pt x="1755" y="54"/>
                  </a:lnTo>
                  <a:lnTo>
                    <a:pt x="1752" y="65"/>
                  </a:lnTo>
                  <a:lnTo>
                    <a:pt x="1849" y="181"/>
                  </a:lnTo>
                  <a:lnTo>
                    <a:pt x="1919" y="342"/>
                  </a:lnTo>
                  <a:lnTo>
                    <a:pt x="1913" y="471"/>
                  </a:lnTo>
                  <a:lnTo>
                    <a:pt x="1968" y="581"/>
                  </a:lnTo>
                  <a:lnTo>
                    <a:pt x="1864" y="730"/>
                  </a:lnTo>
                  <a:lnTo>
                    <a:pt x="1936" y="768"/>
                  </a:lnTo>
                  <a:lnTo>
                    <a:pt x="1968" y="936"/>
                  </a:lnTo>
                  <a:lnTo>
                    <a:pt x="2074" y="1042"/>
                  </a:lnTo>
                  <a:lnTo>
                    <a:pt x="2010" y="1188"/>
                  </a:lnTo>
                  <a:lnTo>
                    <a:pt x="2059" y="1355"/>
                  </a:lnTo>
                  <a:lnTo>
                    <a:pt x="2322" y="1355"/>
                  </a:lnTo>
                  <a:lnTo>
                    <a:pt x="2362" y="1432"/>
                  </a:lnTo>
                  <a:lnTo>
                    <a:pt x="2339" y="1478"/>
                  </a:lnTo>
                  <a:lnTo>
                    <a:pt x="2226" y="1478"/>
                  </a:lnTo>
                  <a:lnTo>
                    <a:pt x="2194" y="1665"/>
                  </a:lnTo>
                  <a:lnTo>
                    <a:pt x="2155" y="1743"/>
                  </a:lnTo>
                  <a:lnTo>
                    <a:pt x="2252" y="1898"/>
                  </a:lnTo>
                  <a:lnTo>
                    <a:pt x="2220" y="2019"/>
                  </a:lnTo>
                  <a:lnTo>
                    <a:pt x="2065" y="2262"/>
                  </a:lnTo>
                  <a:lnTo>
                    <a:pt x="2107" y="2407"/>
                  </a:lnTo>
                  <a:lnTo>
                    <a:pt x="2243" y="2504"/>
                  </a:lnTo>
                  <a:lnTo>
                    <a:pt x="2268" y="2617"/>
                  </a:lnTo>
                  <a:lnTo>
                    <a:pt x="2203" y="2665"/>
                  </a:lnTo>
                  <a:lnTo>
                    <a:pt x="2275" y="2784"/>
                  </a:lnTo>
                  <a:lnTo>
                    <a:pt x="2235" y="2962"/>
                  </a:lnTo>
                  <a:lnTo>
                    <a:pt x="2059" y="2881"/>
                  </a:lnTo>
                  <a:lnTo>
                    <a:pt x="1961" y="2784"/>
                  </a:lnTo>
                  <a:lnTo>
                    <a:pt x="1906" y="2784"/>
                  </a:lnTo>
                  <a:lnTo>
                    <a:pt x="1827" y="2702"/>
                  </a:lnTo>
                  <a:lnTo>
                    <a:pt x="1622" y="2720"/>
                  </a:lnTo>
                  <a:lnTo>
                    <a:pt x="1505" y="2659"/>
                  </a:lnTo>
                  <a:lnTo>
                    <a:pt x="1414" y="2752"/>
                  </a:lnTo>
                  <a:lnTo>
                    <a:pt x="1158" y="2821"/>
                  </a:lnTo>
                  <a:lnTo>
                    <a:pt x="934" y="2838"/>
                  </a:lnTo>
                  <a:lnTo>
                    <a:pt x="851" y="2740"/>
                  </a:lnTo>
                  <a:lnTo>
                    <a:pt x="851" y="2465"/>
                  </a:lnTo>
                  <a:lnTo>
                    <a:pt x="653" y="2459"/>
                  </a:lnTo>
                  <a:lnTo>
                    <a:pt x="563" y="2393"/>
                  </a:lnTo>
                  <a:lnTo>
                    <a:pt x="503" y="2491"/>
                  </a:lnTo>
                  <a:lnTo>
                    <a:pt x="338" y="2572"/>
                  </a:lnTo>
                  <a:lnTo>
                    <a:pt x="239" y="2368"/>
                  </a:lnTo>
                  <a:lnTo>
                    <a:pt x="298" y="2287"/>
                  </a:lnTo>
                  <a:lnTo>
                    <a:pt x="156" y="2183"/>
                  </a:lnTo>
                  <a:lnTo>
                    <a:pt x="248" y="2085"/>
                  </a:lnTo>
                  <a:lnTo>
                    <a:pt x="332" y="2059"/>
                  </a:lnTo>
                  <a:lnTo>
                    <a:pt x="381" y="1832"/>
                  </a:lnTo>
                  <a:lnTo>
                    <a:pt x="480" y="1783"/>
                  </a:lnTo>
                  <a:lnTo>
                    <a:pt x="354" y="1598"/>
                  </a:lnTo>
                  <a:lnTo>
                    <a:pt x="39" y="1483"/>
                  </a:lnTo>
                  <a:lnTo>
                    <a:pt x="73" y="1339"/>
                  </a:lnTo>
                  <a:lnTo>
                    <a:pt x="0" y="1275"/>
                  </a:lnTo>
                  <a:lnTo>
                    <a:pt x="73" y="1190"/>
                  </a:lnTo>
                  <a:lnTo>
                    <a:pt x="39" y="1054"/>
                  </a:lnTo>
                  <a:lnTo>
                    <a:pt x="149" y="1028"/>
                  </a:lnTo>
                  <a:lnTo>
                    <a:pt x="265" y="843"/>
                  </a:lnTo>
                  <a:lnTo>
                    <a:pt x="261" y="768"/>
                  </a:lnTo>
                  <a:close/>
                </a:path>
              </a:pathLst>
            </a:custGeom>
            <a:solidFill>
              <a:schemeClr val="accent2"/>
            </a:solidFill>
            <a:ln w="0">
              <a:solidFill>
                <a:srgbClr val="CCECFF"/>
              </a:solidFill>
              <a:round/>
              <a:headEnd/>
              <a:tailEnd/>
            </a:ln>
          </p:spPr>
          <p:txBody>
            <a:bodyPr/>
            <a:lstStyle/>
            <a:p>
              <a:endParaRPr lang="ru-RU"/>
            </a:p>
          </p:txBody>
        </p:sp>
        <p:sp>
          <p:nvSpPr>
            <p:cNvPr id="4181" name="Freeform 84"/>
            <p:cNvSpPr>
              <a:spLocks noChangeAspect="1"/>
            </p:cNvSpPr>
            <p:nvPr/>
          </p:nvSpPr>
          <p:spPr bwMode="auto">
            <a:xfrm>
              <a:off x="1720850" y="2614613"/>
              <a:ext cx="141288" cy="161925"/>
            </a:xfrm>
            <a:custGeom>
              <a:avLst/>
              <a:gdLst>
                <a:gd name="T0" fmla="*/ 0 w 359"/>
                <a:gd name="T1" fmla="*/ 2147483647 h 459"/>
                <a:gd name="T2" fmla="*/ 2147483647 w 359"/>
                <a:gd name="T3" fmla="*/ 2147483647 h 459"/>
                <a:gd name="T4" fmla="*/ 2147483647 w 359"/>
                <a:gd name="T5" fmla="*/ 2147483647 h 459"/>
                <a:gd name="T6" fmla="*/ 2147483647 w 359"/>
                <a:gd name="T7" fmla="*/ 2147483647 h 459"/>
                <a:gd name="T8" fmla="*/ 2147483647 w 359"/>
                <a:gd name="T9" fmla="*/ 2147483647 h 459"/>
                <a:gd name="T10" fmla="*/ 2147483647 w 359"/>
                <a:gd name="T11" fmla="*/ 2147483647 h 459"/>
                <a:gd name="T12" fmla="*/ 2147483647 w 359"/>
                <a:gd name="T13" fmla="*/ 2147483647 h 459"/>
                <a:gd name="T14" fmla="*/ 2147483647 w 359"/>
                <a:gd name="T15" fmla="*/ 2147483647 h 459"/>
                <a:gd name="T16" fmla="*/ 2147483647 w 359"/>
                <a:gd name="T17" fmla="*/ 2147483647 h 459"/>
                <a:gd name="T18" fmla="*/ 2147483647 w 359"/>
                <a:gd name="T19" fmla="*/ 0 h 459"/>
                <a:gd name="T20" fmla="*/ 2147483647 w 359"/>
                <a:gd name="T21" fmla="*/ 0 h 459"/>
                <a:gd name="T22" fmla="*/ 0 w 359"/>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9"/>
                <a:gd name="T37" fmla="*/ 0 h 459"/>
                <a:gd name="T38" fmla="*/ 359 w 359"/>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9" h="459">
                  <a:moveTo>
                    <a:pt x="0" y="81"/>
                  </a:moveTo>
                  <a:lnTo>
                    <a:pt x="228" y="459"/>
                  </a:lnTo>
                  <a:lnTo>
                    <a:pt x="235" y="459"/>
                  </a:lnTo>
                  <a:lnTo>
                    <a:pt x="250" y="393"/>
                  </a:lnTo>
                  <a:lnTo>
                    <a:pt x="326" y="393"/>
                  </a:lnTo>
                  <a:lnTo>
                    <a:pt x="359" y="354"/>
                  </a:lnTo>
                  <a:lnTo>
                    <a:pt x="284" y="281"/>
                  </a:lnTo>
                  <a:lnTo>
                    <a:pt x="286" y="105"/>
                  </a:lnTo>
                  <a:lnTo>
                    <a:pt x="244" y="131"/>
                  </a:lnTo>
                  <a:lnTo>
                    <a:pt x="130" y="0"/>
                  </a:lnTo>
                  <a:lnTo>
                    <a:pt x="72" y="0"/>
                  </a:lnTo>
                  <a:lnTo>
                    <a:pt x="0" y="81"/>
                  </a:lnTo>
                  <a:close/>
                </a:path>
              </a:pathLst>
            </a:custGeom>
            <a:solidFill>
              <a:schemeClr val="accent2"/>
            </a:solidFill>
            <a:ln w="0">
              <a:solidFill>
                <a:srgbClr val="CCECFF"/>
              </a:solidFill>
              <a:round/>
              <a:headEnd/>
              <a:tailEnd/>
            </a:ln>
          </p:spPr>
          <p:txBody>
            <a:bodyPr/>
            <a:lstStyle/>
            <a:p>
              <a:endParaRPr lang="ru-RU"/>
            </a:p>
          </p:txBody>
        </p:sp>
        <p:sp>
          <p:nvSpPr>
            <p:cNvPr id="4182" name="Freeform 85"/>
            <p:cNvSpPr>
              <a:spLocks noChangeAspect="1"/>
            </p:cNvSpPr>
            <p:nvPr/>
          </p:nvSpPr>
          <p:spPr bwMode="auto">
            <a:xfrm>
              <a:off x="8304213" y="3389313"/>
              <a:ext cx="641350" cy="611187"/>
            </a:xfrm>
            <a:custGeom>
              <a:avLst/>
              <a:gdLst>
                <a:gd name="T0" fmla="*/ 2147483647 w 1612"/>
                <a:gd name="T1" fmla="*/ 2147483647 h 1744"/>
                <a:gd name="T2" fmla="*/ 2147483647 w 1612"/>
                <a:gd name="T3" fmla="*/ 2147483647 h 1744"/>
                <a:gd name="T4" fmla="*/ 2147483647 w 1612"/>
                <a:gd name="T5" fmla="*/ 2147483647 h 1744"/>
                <a:gd name="T6" fmla="*/ 2147483647 w 1612"/>
                <a:gd name="T7" fmla="*/ 0 h 1744"/>
                <a:gd name="T8" fmla="*/ 0 w 1612"/>
                <a:gd name="T9" fmla="*/ 2147483647 h 1744"/>
                <a:gd name="T10" fmla="*/ 2147483647 w 1612"/>
                <a:gd name="T11" fmla="*/ 2147483647 h 1744"/>
                <a:gd name="T12" fmla="*/ 2147483647 w 1612"/>
                <a:gd name="T13" fmla="*/ 2147483647 h 1744"/>
                <a:gd name="T14" fmla="*/ 2147483647 w 1612"/>
                <a:gd name="T15" fmla="*/ 2147483647 h 1744"/>
                <a:gd name="T16" fmla="*/ 2147483647 w 1612"/>
                <a:gd name="T17" fmla="*/ 2147483647 h 1744"/>
                <a:gd name="T18" fmla="*/ 2147483647 w 1612"/>
                <a:gd name="T19" fmla="*/ 2147483647 h 1744"/>
                <a:gd name="T20" fmla="*/ 2147483647 w 1612"/>
                <a:gd name="T21" fmla="*/ 2147483647 h 1744"/>
                <a:gd name="T22" fmla="*/ 2147483647 w 1612"/>
                <a:gd name="T23" fmla="*/ 2147483647 h 1744"/>
                <a:gd name="T24" fmla="*/ 2147483647 w 1612"/>
                <a:gd name="T25" fmla="*/ 2147483647 h 1744"/>
                <a:gd name="T26" fmla="*/ 2147483647 w 1612"/>
                <a:gd name="T27" fmla="*/ 2147483647 h 1744"/>
                <a:gd name="T28" fmla="*/ 2147483647 w 1612"/>
                <a:gd name="T29" fmla="*/ 2147483647 h 1744"/>
                <a:gd name="T30" fmla="*/ 2147483647 w 1612"/>
                <a:gd name="T31" fmla="*/ 2147483647 h 1744"/>
                <a:gd name="T32" fmla="*/ 2147483647 w 1612"/>
                <a:gd name="T33" fmla="*/ 2147483647 h 1744"/>
                <a:gd name="T34" fmla="*/ 2147483647 w 1612"/>
                <a:gd name="T35" fmla="*/ 2147483647 h 1744"/>
                <a:gd name="T36" fmla="*/ 2147483647 w 1612"/>
                <a:gd name="T37" fmla="*/ 2147483647 h 1744"/>
                <a:gd name="T38" fmla="*/ 2147483647 w 1612"/>
                <a:gd name="T39" fmla="*/ 2147483647 h 1744"/>
                <a:gd name="T40" fmla="*/ 2147483647 w 1612"/>
                <a:gd name="T41" fmla="*/ 2147483647 h 1744"/>
                <a:gd name="T42" fmla="*/ 2147483647 w 1612"/>
                <a:gd name="T43" fmla="*/ 2147483647 h 1744"/>
                <a:gd name="T44" fmla="*/ 2147483647 w 1612"/>
                <a:gd name="T45" fmla="*/ 2147483647 h 1744"/>
                <a:gd name="T46" fmla="*/ 2147483647 w 1612"/>
                <a:gd name="T47" fmla="*/ 2147483647 h 1744"/>
                <a:gd name="T48" fmla="*/ 2147483647 w 1612"/>
                <a:gd name="T49" fmla="*/ 2147483647 h 1744"/>
                <a:gd name="T50" fmla="*/ 2147483647 w 1612"/>
                <a:gd name="T51" fmla="*/ 2147483647 h 1744"/>
                <a:gd name="T52" fmla="*/ 2147483647 w 1612"/>
                <a:gd name="T53" fmla="*/ 2147483647 h 1744"/>
                <a:gd name="T54" fmla="*/ 2147483647 w 1612"/>
                <a:gd name="T55" fmla="*/ 2147483647 h 1744"/>
                <a:gd name="T56" fmla="*/ 2147483647 w 1612"/>
                <a:gd name="T57" fmla="*/ 2147483647 h 1744"/>
                <a:gd name="T58" fmla="*/ 2147483647 w 1612"/>
                <a:gd name="T59" fmla="*/ 2147483647 h 1744"/>
                <a:gd name="T60" fmla="*/ 2147483647 w 1612"/>
                <a:gd name="T61" fmla="*/ 2147483647 h 1744"/>
                <a:gd name="T62" fmla="*/ 2147483647 w 1612"/>
                <a:gd name="T63" fmla="*/ 2147483647 h 1744"/>
                <a:gd name="T64" fmla="*/ 2147483647 w 1612"/>
                <a:gd name="T65" fmla="*/ 2147483647 h 1744"/>
                <a:gd name="T66" fmla="*/ 2147483647 w 1612"/>
                <a:gd name="T67" fmla="*/ 2147483647 h 1744"/>
                <a:gd name="T68" fmla="*/ 2147483647 w 1612"/>
                <a:gd name="T69" fmla="*/ 2147483647 h 1744"/>
                <a:gd name="T70" fmla="*/ 2147483647 w 1612"/>
                <a:gd name="T71" fmla="*/ 2147483647 h 1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2"/>
                <a:gd name="T109" fmla="*/ 0 h 1744"/>
                <a:gd name="T110" fmla="*/ 1612 w 1612"/>
                <a:gd name="T111" fmla="*/ 1744 h 1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2" h="1744">
                  <a:moveTo>
                    <a:pt x="397" y="282"/>
                  </a:moveTo>
                  <a:lnTo>
                    <a:pt x="242" y="120"/>
                  </a:lnTo>
                  <a:lnTo>
                    <a:pt x="177" y="136"/>
                  </a:lnTo>
                  <a:lnTo>
                    <a:pt x="49" y="0"/>
                  </a:lnTo>
                  <a:lnTo>
                    <a:pt x="0" y="82"/>
                  </a:lnTo>
                  <a:lnTo>
                    <a:pt x="96" y="136"/>
                  </a:lnTo>
                  <a:lnTo>
                    <a:pt x="138" y="227"/>
                  </a:lnTo>
                  <a:lnTo>
                    <a:pt x="58" y="243"/>
                  </a:lnTo>
                  <a:lnTo>
                    <a:pt x="81" y="346"/>
                  </a:lnTo>
                  <a:lnTo>
                    <a:pt x="193" y="443"/>
                  </a:lnTo>
                  <a:lnTo>
                    <a:pt x="322" y="614"/>
                  </a:lnTo>
                  <a:lnTo>
                    <a:pt x="429" y="630"/>
                  </a:lnTo>
                  <a:lnTo>
                    <a:pt x="573" y="775"/>
                  </a:lnTo>
                  <a:lnTo>
                    <a:pt x="622" y="920"/>
                  </a:lnTo>
                  <a:lnTo>
                    <a:pt x="768" y="985"/>
                  </a:lnTo>
                  <a:lnTo>
                    <a:pt x="870" y="1185"/>
                  </a:lnTo>
                  <a:lnTo>
                    <a:pt x="1074" y="1324"/>
                  </a:lnTo>
                  <a:lnTo>
                    <a:pt x="1090" y="1452"/>
                  </a:lnTo>
                  <a:lnTo>
                    <a:pt x="1315" y="1679"/>
                  </a:lnTo>
                  <a:lnTo>
                    <a:pt x="1468" y="1744"/>
                  </a:lnTo>
                  <a:lnTo>
                    <a:pt x="1370" y="1566"/>
                  </a:lnTo>
                  <a:lnTo>
                    <a:pt x="1419" y="1517"/>
                  </a:lnTo>
                  <a:lnTo>
                    <a:pt x="1510" y="1507"/>
                  </a:lnTo>
                  <a:lnTo>
                    <a:pt x="1557" y="1556"/>
                  </a:lnTo>
                  <a:lnTo>
                    <a:pt x="1612" y="1475"/>
                  </a:lnTo>
                  <a:lnTo>
                    <a:pt x="1493" y="1379"/>
                  </a:lnTo>
                  <a:lnTo>
                    <a:pt x="1241" y="1314"/>
                  </a:lnTo>
                  <a:lnTo>
                    <a:pt x="1154" y="1282"/>
                  </a:lnTo>
                  <a:lnTo>
                    <a:pt x="1041" y="1056"/>
                  </a:lnTo>
                  <a:lnTo>
                    <a:pt x="984" y="969"/>
                  </a:lnTo>
                  <a:lnTo>
                    <a:pt x="1074" y="879"/>
                  </a:lnTo>
                  <a:lnTo>
                    <a:pt x="1187" y="856"/>
                  </a:lnTo>
                  <a:lnTo>
                    <a:pt x="984" y="718"/>
                  </a:lnTo>
                  <a:lnTo>
                    <a:pt x="719" y="517"/>
                  </a:lnTo>
                  <a:lnTo>
                    <a:pt x="596" y="475"/>
                  </a:lnTo>
                  <a:lnTo>
                    <a:pt x="397" y="282"/>
                  </a:lnTo>
                  <a:close/>
                </a:path>
              </a:pathLst>
            </a:custGeom>
            <a:solidFill>
              <a:schemeClr val="accent2"/>
            </a:solidFill>
            <a:ln w="0">
              <a:solidFill>
                <a:srgbClr val="CCECFF"/>
              </a:solidFill>
              <a:round/>
              <a:headEnd/>
              <a:tailEnd/>
            </a:ln>
          </p:spPr>
          <p:txBody>
            <a:bodyPr/>
            <a:lstStyle/>
            <a:p>
              <a:endParaRPr lang="ru-RU"/>
            </a:p>
          </p:txBody>
        </p:sp>
        <p:grpSp>
          <p:nvGrpSpPr>
            <p:cNvPr id="4183" name="Group 86"/>
            <p:cNvGrpSpPr>
              <a:grpSpLocks noChangeAspect="1"/>
            </p:cNvGrpSpPr>
            <p:nvPr/>
          </p:nvGrpSpPr>
          <p:grpSpPr bwMode="auto">
            <a:xfrm>
              <a:off x="3797300" y="1600200"/>
              <a:ext cx="1106488" cy="1050925"/>
              <a:chOff x="2023" y="1393"/>
              <a:chExt cx="554" cy="600"/>
            </a:xfrm>
          </p:grpSpPr>
          <p:sp>
            <p:nvSpPr>
              <p:cNvPr id="4274" name="Freeform 87"/>
              <p:cNvSpPr>
                <a:spLocks noChangeAspect="1"/>
              </p:cNvSpPr>
              <p:nvPr/>
            </p:nvSpPr>
            <p:spPr bwMode="auto">
              <a:xfrm>
                <a:off x="2160" y="1709"/>
                <a:ext cx="363" cy="264"/>
              </a:xfrm>
              <a:custGeom>
                <a:avLst/>
                <a:gdLst>
                  <a:gd name="T0" fmla="*/ 0 w 1815"/>
                  <a:gd name="T1" fmla="*/ 0 h 1317"/>
                  <a:gd name="T2" fmla="*/ 0 w 1815"/>
                  <a:gd name="T3" fmla="*/ 0 h 1317"/>
                  <a:gd name="T4" fmla="*/ 0 w 1815"/>
                  <a:gd name="T5" fmla="*/ 0 h 1317"/>
                  <a:gd name="T6" fmla="*/ 0 w 1815"/>
                  <a:gd name="T7" fmla="*/ 0 h 1317"/>
                  <a:gd name="T8" fmla="*/ 0 w 1815"/>
                  <a:gd name="T9" fmla="*/ 0 h 1317"/>
                  <a:gd name="T10" fmla="*/ 0 w 1815"/>
                  <a:gd name="T11" fmla="*/ 0 h 1317"/>
                  <a:gd name="T12" fmla="*/ 0 w 1815"/>
                  <a:gd name="T13" fmla="*/ 0 h 1317"/>
                  <a:gd name="T14" fmla="*/ 0 w 1815"/>
                  <a:gd name="T15" fmla="*/ 0 h 1317"/>
                  <a:gd name="T16" fmla="*/ 0 w 1815"/>
                  <a:gd name="T17" fmla="*/ 0 h 1317"/>
                  <a:gd name="T18" fmla="*/ 0 w 1815"/>
                  <a:gd name="T19" fmla="*/ 0 h 1317"/>
                  <a:gd name="T20" fmla="*/ 0 w 1815"/>
                  <a:gd name="T21" fmla="*/ 0 h 1317"/>
                  <a:gd name="T22" fmla="*/ 0 w 1815"/>
                  <a:gd name="T23" fmla="*/ 0 h 1317"/>
                  <a:gd name="T24" fmla="*/ 0 w 1815"/>
                  <a:gd name="T25" fmla="*/ 0 h 1317"/>
                  <a:gd name="T26" fmla="*/ 0 w 1815"/>
                  <a:gd name="T27" fmla="*/ 0 h 1317"/>
                  <a:gd name="T28" fmla="*/ 0 w 1815"/>
                  <a:gd name="T29" fmla="*/ 0 h 1317"/>
                  <a:gd name="T30" fmla="*/ 0 w 1815"/>
                  <a:gd name="T31" fmla="*/ 0 h 1317"/>
                  <a:gd name="T32" fmla="*/ 0 w 1815"/>
                  <a:gd name="T33" fmla="*/ 0 h 1317"/>
                  <a:gd name="T34" fmla="*/ 0 w 1815"/>
                  <a:gd name="T35" fmla="*/ 0 h 1317"/>
                  <a:gd name="T36" fmla="*/ 0 w 1815"/>
                  <a:gd name="T37" fmla="*/ 0 h 1317"/>
                  <a:gd name="T38" fmla="*/ 0 w 1815"/>
                  <a:gd name="T39" fmla="*/ 0 h 1317"/>
                  <a:gd name="T40" fmla="*/ 0 w 1815"/>
                  <a:gd name="T41" fmla="*/ 0 h 1317"/>
                  <a:gd name="T42" fmla="*/ 0 w 1815"/>
                  <a:gd name="T43" fmla="*/ 0 h 1317"/>
                  <a:gd name="T44" fmla="*/ 0 w 1815"/>
                  <a:gd name="T45" fmla="*/ 0 h 1317"/>
                  <a:gd name="T46" fmla="*/ 0 w 1815"/>
                  <a:gd name="T47" fmla="*/ 0 h 1317"/>
                  <a:gd name="T48" fmla="*/ 0 w 1815"/>
                  <a:gd name="T49" fmla="*/ 0 h 1317"/>
                  <a:gd name="T50" fmla="*/ 0 w 1815"/>
                  <a:gd name="T51" fmla="*/ 0 h 1317"/>
                  <a:gd name="T52" fmla="*/ 0 w 1815"/>
                  <a:gd name="T53" fmla="*/ 0 h 1317"/>
                  <a:gd name="T54" fmla="*/ 0 w 1815"/>
                  <a:gd name="T55" fmla="*/ 0 h 1317"/>
                  <a:gd name="T56" fmla="*/ 0 w 1815"/>
                  <a:gd name="T57" fmla="*/ 0 h 13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5"/>
                  <a:gd name="T88" fmla="*/ 0 h 1317"/>
                  <a:gd name="T89" fmla="*/ 1815 w 1815"/>
                  <a:gd name="T90" fmla="*/ 1317 h 13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5" h="1317">
                    <a:moveTo>
                      <a:pt x="283" y="1317"/>
                    </a:moveTo>
                    <a:lnTo>
                      <a:pt x="316" y="929"/>
                    </a:lnTo>
                    <a:lnTo>
                      <a:pt x="558" y="704"/>
                    </a:lnTo>
                    <a:lnTo>
                      <a:pt x="919" y="406"/>
                    </a:lnTo>
                    <a:lnTo>
                      <a:pt x="1347" y="274"/>
                    </a:lnTo>
                    <a:lnTo>
                      <a:pt x="1767" y="187"/>
                    </a:lnTo>
                    <a:lnTo>
                      <a:pt x="1815" y="16"/>
                    </a:lnTo>
                    <a:lnTo>
                      <a:pt x="1686" y="0"/>
                    </a:lnTo>
                    <a:lnTo>
                      <a:pt x="1451" y="90"/>
                    </a:lnTo>
                    <a:lnTo>
                      <a:pt x="1300" y="49"/>
                    </a:lnTo>
                    <a:lnTo>
                      <a:pt x="1177" y="33"/>
                    </a:lnTo>
                    <a:lnTo>
                      <a:pt x="1073" y="123"/>
                    </a:lnTo>
                    <a:lnTo>
                      <a:pt x="912" y="107"/>
                    </a:lnTo>
                    <a:lnTo>
                      <a:pt x="783" y="177"/>
                    </a:lnTo>
                    <a:lnTo>
                      <a:pt x="757" y="259"/>
                    </a:lnTo>
                    <a:lnTo>
                      <a:pt x="590" y="381"/>
                    </a:lnTo>
                    <a:lnTo>
                      <a:pt x="467" y="387"/>
                    </a:lnTo>
                    <a:lnTo>
                      <a:pt x="445" y="484"/>
                    </a:lnTo>
                    <a:lnTo>
                      <a:pt x="532" y="613"/>
                    </a:lnTo>
                    <a:lnTo>
                      <a:pt x="493" y="622"/>
                    </a:lnTo>
                    <a:lnTo>
                      <a:pt x="348" y="542"/>
                    </a:lnTo>
                    <a:lnTo>
                      <a:pt x="210" y="613"/>
                    </a:lnTo>
                    <a:lnTo>
                      <a:pt x="155" y="730"/>
                    </a:lnTo>
                    <a:lnTo>
                      <a:pt x="25" y="720"/>
                    </a:lnTo>
                    <a:lnTo>
                      <a:pt x="0" y="914"/>
                    </a:lnTo>
                    <a:lnTo>
                      <a:pt x="106" y="988"/>
                    </a:lnTo>
                    <a:lnTo>
                      <a:pt x="47" y="1203"/>
                    </a:lnTo>
                    <a:lnTo>
                      <a:pt x="187" y="1317"/>
                    </a:lnTo>
                    <a:lnTo>
                      <a:pt x="283" y="1317"/>
                    </a:lnTo>
                    <a:close/>
                  </a:path>
                </a:pathLst>
              </a:custGeom>
              <a:solidFill>
                <a:schemeClr val="accent2"/>
              </a:solidFill>
              <a:ln w="0">
                <a:solidFill>
                  <a:srgbClr val="CCECFF"/>
                </a:solidFill>
                <a:round/>
                <a:headEnd/>
                <a:tailEnd/>
              </a:ln>
            </p:spPr>
            <p:txBody>
              <a:bodyPr/>
              <a:lstStyle/>
              <a:p>
                <a:endParaRPr lang="ru-RU"/>
              </a:p>
            </p:txBody>
          </p:sp>
          <p:grpSp>
            <p:nvGrpSpPr>
              <p:cNvPr id="4275" name="Group 88"/>
              <p:cNvGrpSpPr>
                <a:grpSpLocks noChangeAspect="1"/>
              </p:cNvGrpSpPr>
              <p:nvPr/>
            </p:nvGrpSpPr>
            <p:grpSpPr bwMode="auto">
              <a:xfrm>
                <a:off x="2374" y="1393"/>
                <a:ext cx="203" cy="109"/>
                <a:chOff x="2374" y="1393"/>
                <a:chExt cx="203" cy="109"/>
              </a:xfrm>
            </p:grpSpPr>
            <p:sp>
              <p:nvSpPr>
                <p:cNvPr id="4277" name="Freeform 89"/>
                <p:cNvSpPr>
                  <a:spLocks noChangeAspect="1"/>
                </p:cNvSpPr>
                <p:nvPr/>
              </p:nvSpPr>
              <p:spPr bwMode="auto">
                <a:xfrm>
                  <a:off x="2539" y="1453"/>
                  <a:ext cx="38" cy="33"/>
                </a:xfrm>
                <a:custGeom>
                  <a:avLst/>
                  <a:gdLst>
                    <a:gd name="T0" fmla="*/ 0 w 193"/>
                    <a:gd name="T1" fmla="*/ 0 h 167"/>
                    <a:gd name="T2" fmla="*/ 0 w 193"/>
                    <a:gd name="T3" fmla="*/ 0 h 167"/>
                    <a:gd name="T4" fmla="*/ 0 w 193"/>
                    <a:gd name="T5" fmla="*/ 0 h 167"/>
                    <a:gd name="T6" fmla="*/ 0 w 193"/>
                    <a:gd name="T7" fmla="*/ 0 h 167"/>
                    <a:gd name="T8" fmla="*/ 0 w 193"/>
                    <a:gd name="T9" fmla="*/ 0 h 167"/>
                    <a:gd name="T10" fmla="*/ 0 w 193"/>
                    <a:gd name="T11" fmla="*/ 0 h 167"/>
                    <a:gd name="T12" fmla="*/ 0 60000 65536"/>
                    <a:gd name="T13" fmla="*/ 0 60000 65536"/>
                    <a:gd name="T14" fmla="*/ 0 60000 65536"/>
                    <a:gd name="T15" fmla="*/ 0 60000 65536"/>
                    <a:gd name="T16" fmla="*/ 0 60000 65536"/>
                    <a:gd name="T17" fmla="*/ 0 60000 65536"/>
                    <a:gd name="T18" fmla="*/ 0 w 193"/>
                    <a:gd name="T19" fmla="*/ 0 h 167"/>
                    <a:gd name="T20" fmla="*/ 193 w 19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93" h="167">
                      <a:moveTo>
                        <a:pt x="0" y="87"/>
                      </a:moveTo>
                      <a:lnTo>
                        <a:pt x="72" y="55"/>
                      </a:lnTo>
                      <a:lnTo>
                        <a:pt x="113" y="0"/>
                      </a:lnTo>
                      <a:lnTo>
                        <a:pt x="193" y="80"/>
                      </a:lnTo>
                      <a:lnTo>
                        <a:pt x="65" y="167"/>
                      </a:lnTo>
                      <a:lnTo>
                        <a:pt x="0" y="87"/>
                      </a:lnTo>
                      <a:close/>
                    </a:path>
                  </a:pathLst>
                </a:custGeom>
                <a:solidFill>
                  <a:schemeClr val="accent2"/>
                </a:solidFill>
                <a:ln w="0">
                  <a:solidFill>
                    <a:srgbClr val="CCECFF"/>
                  </a:solidFill>
                  <a:round/>
                  <a:headEnd/>
                  <a:tailEnd/>
                </a:ln>
              </p:spPr>
              <p:txBody>
                <a:bodyPr/>
                <a:lstStyle/>
                <a:p>
                  <a:endParaRPr lang="ru-RU"/>
                </a:p>
              </p:txBody>
            </p:sp>
            <p:sp>
              <p:nvSpPr>
                <p:cNvPr id="4278" name="Freeform 90"/>
                <p:cNvSpPr>
                  <a:spLocks noChangeAspect="1"/>
                </p:cNvSpPr>
                <p:nvPr/>
              </p:nvSpPr>
              <p:spPr bwMode="auto">
                <a:xfrm>
                  <a:off x="2507" y="1456"/>
                  <a:ext cx="27" cy="24"/>
                </a:xfrm>
                <a:custGeom>
                  <a:avLst/>
                  <a:gdLst>
                    <a:gd name="T0" fmla="*/ 0 w 135"/>
                    <a:gd name="T1" fmla="*/ 0 h 119"/>
                    <a:gd name="T2" fmla="*/ 0 w 135"/>
                    <a:gd name="T3" fmla="*/ 0 h 119"/>
                    <a:gd name="T4" fmla="*/ 0 w 135"/>
                    <a:gd name="T5" fmla="*/ 0 h 119"/>
                    <a:gd name="T6" fmla="*/ 0 w 135"/>
                    <a:gd name="T7" fmla="*/ 0 h 119"/>
                    <a:gd name="T8" fmla="*/ 0 w 135"/>
                    <a:gd name="T9" fmla="*/ 0 h 119"/>
                    <a:gd name="T10" fmla="*/ 0 60000 65536"/>
                    <a:gd name="T11" fmla="*/ 0 60000 65536"/>
                    <a:gd name="T12" fmla="*/ 0 60000 65536"/>
                    <a:gd name="T13" fmla="*/ 0 60000 65536"/>
                    <a:gd name="T14" fmla="*/ 0 60000 65536"/>
                    <a:gd name="T15" fmla="*/ 0 w 135"/>
                    <a:gd name="T16" fmla="*/ 0 h 119"/>
                    <a:gd name="T17" fmla="*/ 135 w 135"/>
                    <a:gd name="T18" fmla="*/ 119 h 119"/>
                  </a:gdLst>
                  <a:ahLst/>
                  <a:cxnLst>
                    <a:cxn ang="T10">
                      <a:pos x="T0" y="T1"/>
                    </a:cxn>
                    <a:cxn ang="T11">
                      <a:pos x="T2" y="T3"/>
                    </a:cxn>
                    <a:cxn ang="T12">
                      <a:pos x="T4" y="T5"/>
                    </a:cxn>
                    <a:cxn ang="T13">
                      <a:pos x="T6" y="T7"/>
                    </a:cxn>
                    <a:cxn ang="T14">
                      <a:pos x="T8" y="T9"/>
                    </a:cxn>
                  </a:cxnLst>
                  <a:rect l="T15" t="T16" r="T17" b="T18"/>
                  <a:pathLst>
                    <a:path w="135" h="119">
                      <a:moveTo>
                        <a:pt x="32" y="0"/>
                      </a:moveTo>
                      <a:lnTo>
                        <a:pt x="135" y="17"/>
                      </a:lnTo>
                      <a:lnTo>
                        <a:pt x="112" y="119"/>
                      </a:lnTo>
                      <a:lnTo>
                        <a:pt x="0" y="104"/>
                      </a:lnTo>
                      <a:lnTo>
                        <a:pt x="32" y="0"/>
                      </a:lnTo>
                      <a:close/>
                    </a:path>
                  </a:pathLst>
                </a:custGeom>
                <a:solidFill>
                  <a:schemeClr val="accent2"/>
                </a:solidFill>
                <a:ln w="0">
                  <a:solidFill>
                    <a:srgbClr val="CCECFF"/>
                  </a:solidFill>
                  <a:round/>
                  <a:headEnd/>
                  <a:tailEnd/>
                </a:ln>
              </p:spPr>
              <p:txBody>
                <a:bodyPr/>
                <a:lstStyle/>
                <a:p>
                  <a:endParaRPr lang="ru-RU"/>
                </a:p>
              </p:txBody>
            </p:sp>
            <p:sp>
              <p:nvSpPr>
                <p:cNvPr id="4279" name="Freeform 91"/>
                <p:cNvSpPr>
                  <a:spLocks noChangeAspect="1"/>
                </p:cNvSpPr>
                <p:nvPr/>
              </p:nvSpPr>
              <p:spPr bwMode="auto">
                <a:xfrm>
                  <a:off x="2482" y="1464"/>
                  <a:ext cx="19" cy="19"/>
                </a:xfrm>
                <a:custGeom>
                  <a:avLst/>
                  <a:gdLst>
                    <a:gd name="T0" fmla="*/ 0 w 97"/>
                    <a:gd name="T1" fmla="*/ 0 h 97"/>
                    <a:gd name="T2" fmla="*/ 0 w 97"/>
                    <a:gd name="T3" fmla="*/ 0 h 97"/>
                    <a:gd name="T4" fmla="*/ 0 w 97"/>
                    <a:gd name="T5" fmla="*/ 0 h 97"/>
                    <a:gd name="T6" fmla="*/ 0 w 97"/>
                    <a:gd name="T7" fmla="*/ 0 h 97"/>
                    <a:gd name="T8" fmla="*/ 0 w 97"/>
                    <a:gd name="T9" fmla="*/ 0 h 97"/>
                    <a:gd name="T10" fmla="*/ 0 60000 65536"/>
                    <a:gd name="T11" fmla="*/ 0 60000 65536"/>
                    <a:gd name="T12" fmla="*/ 0 60000 65536"/>
                    <a:gd name="T13" fmla="*/ 0 60000 65536"/>
                    <a:gd name="T14" fmla="*/ 0 60000 65536"/>
                    <a:gd name="T15" fmla="*/ 0 w 97"/>
                    <a:gd name="T16" fmla="*/ 0 h 97"/>
                    <a:gd name="T17" fmla="*/ 97 w 97"/>
                    <a:gd name="T18" fmla="*/ 97 h 97"/>
                  </a:gdLst>
                  <a:ahLst/>
                  <a:cxnLst>
                    <a:cxn ang="T10">
                      <a:pos x="T0" y="T1"/>
                    </a:cxn>
                    <a:cxn ang="T11">
                      <a:pos x="T2" y="T3"/>
                    </a:cxn>
                    <a:cxn ang="T12">
                      <a:pos x="T4" y="T5"/>
                    </a:cxn>
                    <a:cxn ang="T13">
                      <a:pos x="T6" y="T7"/>
                    </a:cxn>
                    <a:cxn ang="T14">
                      <a:pos x="T8" y="T9"/>
                    </a:cxn>
                  </a:cxnLst>
                  <a:rect l="T15" t="T16" r="T17" b="T18"/>
                  <a:pathLst>
                    <a:path w="97" h="97">
                      <a:moveTo>
                        <a:pt x="0" y="32"/>
                      </a:moveTo>
                      <a:lnTo>
                        <a:pt x="27" y="97"/>
                      </a:lnTo>
                      <a:lnTo>
                        <a:pt x="97" y="74"/>
                      </a:lnTo>
                      <a:lnTo>
                        <a:pt x="65" y="0"/>
                      </a:lnTo>
                      <a:lnTo>
                        <a:pt x="0" y="32"/>
                      </a:lnTo>
                      <a:close/>
                    </a:path>
                  </a:pathLst>
                </a:custGeom>
                <a:solidFill>
                  <a:schemeClr val="accent2"/>
                </a:solidFill>
                <a:ln w="0">
                  <a:solidFill>
                    <a:srgbClr val="CCECFF"/>
                  </a:solidFill>
                  <a:round/>
                  <a:headEnd/>
                  <a:tailEnd/>
                </a:ln>
              </p:spPr>
              <p:txBody>
                <a:bodyPr/>
                <a:lstStyle/>
                <a:p>
                  <a:endParaRPr lang="ru-RU"/>
                </a:p>
              </p:txBody>
            </p:sp>
            <p:sp>
              <p:nvSpPr>
                <p:cNvPr id="4280" name="Freeform 92"/>
                <p:cNvSpPr>
                  <a:spLocks noChangeAspect="1"/>
                </p:cNvSpPr>
                <p:nvPr/>
              </p:nvSpPr>
              <p:spPr bwMode="auto">
                <a:xfrm>
                  <a:off x="2458" y="1469"/>
                  <a:ext cx="20" cy="33"/>
                </a:xfrm>
                <a:custGeom>
                  <a:avLst/>
                  <a:gdLst>
                    <a:gd name="T0" fmla="*/ 0 w 97"/>
                    <a:gd name="T1" fmla="*/ 0 h 163"/>
                    <a:gd name="T2" fmla="*/ 0 w 97"/>
                    <a:gd name="T3" fmla="*/ 0 h 163"/>
                    <a:gd name="T4" fmla="*/ 0 w 97"/>
                    <a:gd name="T5" fmla="*/ 0 h 163"/>
                    <a:gd name="T6" fmla="*/ 0 w 97"/>
                    <a:gd name="T7" fmla="*/ 0 h 163"/>
                    <a:gd name="T8" fmla="*/ 0 w 97"/>
                    <a:gd name="T9" fmla="*/ 0 h 163"/>
                    <a:gd name="T10" fmla="*/ 0 60000 65536"/>
                    <a:gd name="T11" fmla="*/ 0 60000 65536"/>
                    <a:gd name="T12" fmla="*/ 0 60000 65536"/>
                    <a:gd name="T13" fmla="*/ 0 60000 65536"/>
                    <a:gd name="T14" fmla="*/ 0 60000 65536"/>
                    <a:gd name="T15" fmla="*/ 0 w 97"/>
                    <a:gd name="T16" fmla="*/ 0 h 163"/>
                    <a:gd name="T17" fmla="*/ 97 w 97"/>
                    <a:gd name="T18" fmla="*/ 163 h 163"/>
                  </a:gdLst>
                  <a:ahLst/>
                  <a:cxnLst>
                    <a:cxn ang="T10">
                      <a:pos x="T0" y="T1"/>
                    </a:cxn>
                    <a:cxn ang="T11">
                      <a:pos x="T2" y="T3"/>
                    </a:cxn>
                    <a:cxn ang="T12">
                      <a:pos x="T4" y="T5"/>
                    </a:cxn>
                    <a:cxn ang="T13">
                      <a:pos x="T6" y="T7"/>
                    </a:cxn>
                    <a:cxn ang="T14">
                      <a:pos x="T8" y="T9"/>
                    </a:cxn>
                  </a:cxnLst>
                  <a:rect l="T15" t="T16" r="T17" b="T18"/>
                  <a:pathLst>
                    <a:path w="97" h="163">
                      <a:moveTo>
                        <a:pt x="97" y="40"/>
                      </a:moveTo>
                      <a:lnTo>
                        <a:pt x="49" y="0"/>
                      </a:lnTo>
                      <a:lnTo>
                        <a:pt x="0" y="49"/>
                      </a:lnTo>
                      <a:lnTo>
                        <a:pt x="70" y="163"/>
                      </a:lnTo>
                      <a:lnTo>
                        <a:pt x="97" y="40"/>
                      </a:lnTo>
                      <a:close/>
                    </a:path>
                  </a:pathLst>
                </a:custGeom>
                <a:solidFill>
                  <a:schemeClr val="accent2"/>
                </a:solidFill>
                <a:ln w="0">
                  <a:solidFill>
                    <a:srgbClr val="CCECFF"/>
                  </a:solidFill>
                  <a:round/>
                  <a:headEnd/>
                  <a:tailEnd/>
                </a:ln>
              </p:spPr>
              <p:txBody>
                <a:bodyPr/>
                <a:lstStyle/>
                <a:p>
                  <a:endParaRPr lang="ru-RU"/>
                </a:p>
              </p:txBody>
            </p:sp>
            <p:sp>
              <p:nvSpPr>
                <p:cNvPr id="4281" name="Freeform 93"/>
                <p:cNvSpPr>
                  <a:spLocks noChangeAspect="1"/>
                </p:cNvSpPr>
                <p:nvPr/>
              </p:nvSpPr>
              <p:spPr bwMode="auto">
                <a:xfrm>
                  <a:off x="2459" y="1429"/>
                  <a:ext cx="39" cy="25"/>
                </a:xfrm>
                <a:custGeom>
                  <a:avLst/>
                  <a:gdLst>
                    <a:gd name="T0" fmla="*/ 0 w 194"/>
                    <a:gd name="T1" fmla="*/ 0 h 128"/>
                    <a:gd name="T2" fmla="*/ 0 w 194"/>
                    <a:gd name="T3" fmla="*/ 0 h 128"/>
                    <a:gd name="T4" fmla="*/ 0 w 194"/>
                    <a:gd name="T5" fmla="*/ 0 h 128"/>
                    <a:gd name="T6" fmla="*/ 0 w 194"/>
                    <a:gd name="T7" fmla="*/ 0 h 128"/>
                    <a:gd name="T8" fmla="*/ 0 w 194"/>
                    <a:gd name="T9" fmla="*/ 0 h 128"/>
                    <a:gd name="T10" fmla="*/ 0 w 194"/>
                    <a:gd name="T11" fmla="*/ 0 h 128"/>
                    <a:gd name="T12" fmla="*/ 0 60000 65536"/>
                    <a:gd name="T13" fmla="*/ 0 60000 65536"/>
                    <a:gd name="T14" fmla="*/ 0 60000 65536"/>
                    <a:gd name="T15" fmla="*/ 0 60000 65536"/>
                    <a:gd name="T16" fmla="*/ 0 60000 65536"/>
                    <a:gd name="T17" fmla="*/ 0 60000 65536"/>
                    <a:gd name="T18" fmla="*/ 0 w 194"/>
                    <a:gd name="T19" fmla="*/ 0 h 128"/>
                    <a:gd name="T20" fmla="*/ 194 w 194"/>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94" h="128">
                      <a:moveTo>
                        <a:pt x="0" y="48"/>
                      </a:moveTo>
                      <a:lnTo>
                        <a:pt x="64" y="0"/>
                      </a:lnTo>
                      <a:lnTo>
                        <a:pt x="187" y="16"/>
                      </a:lnTo>
                      <a:lnTo>
                        <a:pt x="194" y="96"/>
                      </a:lnTo>
                      <a:lnTo>
                        <a:pt x="91" y="128"/>
                      </a:lnTo>
                      <a:lnTo>
                        <a:pt x="0" y="48"/>
                      </a:lnTo>
                      <a:close/>
                    </a:path>
                  </a:pathLst>
                </a:custGeom>
                <a:solidFill>
                  <a:schemeClr val="accent2"/>
                </a:solidFill>
                <a:ln w="0">
                  <a:solidFill>
                    <a:srgbClr val="CCECFF"/>
                  </a:solidFill>
                  <a:round/>
                  <a:headEnd/>
                  <a:tailEnd/>
                </a:ln>
              </p:spPr>
              <p:txBody>
                <a:bodyPr/>
                <a:lstStyle/>
                <a:p>
                  <a:endParaRPr lang="ru-RU"/>
                </a:p>
              </p:txBody>
            </p:sp>
            <p:sp>
              <p:nvSpPr>
                <p:cNvPr id="4282" name="Freeform 94"/>
                <p:cNvSpPr>
                  <a:spLocks noChangeAspect="1"/>
                </p:cNvSpPr>
                <p:nvPr/>
              </p:nvSpPr>
              <p:spPr bwMode="auto">
                <a:xfrm>
                  <a:off x="2410" y="1412"/>
                  <a:ext cx="26" cy="22"/>
                </a:xfrm>
                <a:custGeom>
                  <a:avLst/>
                  <a:gdLst>
                    <a:gd name="T0" fmla="*/ 0 w 129"/>
                    <a:gd name="T1" fmla="*/ 0 h 108"/>
                    <a:gd name="T2" fmla="*/ 0 w 129"/>
                    <a:gd name="T3" fmla="*/ 0 h 108"/>
                    <a:gd name="T4" fmla="*/ 0 w 129"/>
                    <a:gd name="T5" fmla="*/ 0 h 108"/>
                    <a:gd name="T6" fmla="*/ 0 w 129"/>
                    <a:gd name="T7" fmla="*/ 0 h 108"/>
                    <a:gd name="T8" fmla="*/ 0 w 129"/>
                    <a:gd name="T9" fmla="*/ 0 h 108"/>
                    <a:gd name="T10" fmla="*/ 0 60000 65536"/>
                    <a:gd name="T11" fmla="*/ 0 60000 65536"/>
                    <a:gd name="T12" fmla="*/ 0 60000 65536"/>
                    <a:gd name="T13" fmla="*/ 0 60000 65536"/>
                    <a:gd name="T14" fmla="*/ 0 60000 65536"/>
                    <a:gd name="T15" fmla="*/ 0 w 129"/>
                    <a:gd name="T16" fmla="*/ 0 h 108"/>
                    <a:gd name="T17" fmla="*/ 129 w 129"/>
                    <a:gd name="T18" fmla="*/ 108 h 108"/>
                  </a:gdLst>
                  <a:ahLst/>
                  <a:cxnLst>
                    <a:cxn ang="T10">
                      <a:pos x="T0" y="T1"/>
                    </a:cxn>
                    <a:cxn ang="T11">
                      <a:pos x="T2" y="T3"/>
                    </a:cxn>
                    <a:cxn ang="T12">
                      <a:pos x="T4" y="T5"/>
                    </a:cxn>
                    <a:cxn ang="T13">
                      <a:pos x="T6" y="T7"/>
                    </a:cxn>
                    <a:cxn ang="T14">
                      <a:pos x="T8" y="T9"/>
                    </a:cxn>
                  </a:cxnLst>
                  <a:rect l="T15" t="T16" r="T17" b="T18"/>
                  <a:pathLst>
                    <a:path w="129" h="108">
                      <a:moveTo>
                        <a:pt x="0" y="11"/>
                      </a:moveTo>
                      <a:lnTo>
                        <a:pt x="32" y="108"/>
                      </a:lnTo>
                      <a:lnTo>
                        <a:pt x="129" y="76"/>
                      </a:lnTo>
                      <a:lnTo>
                        <a:pt x="96" y="0"/>
                      </a:lnTo>
                      <a:lnTo>
                        <a:pt x="0" y="11"/>
                      </a:lnTo>
                      <a:close/>
                    </a:path>
                  </a:pathLst>
                </a:custGeom>
                <a:solidFill>
                  <a:schemeClr val="accent2"/>
                </a:solidFill>
                <a:ln w="0">
                  <a:solidFill>
                    <a:srgbClr val="CCECFF"/>
                  </a:solidFill>
                  <a:round/>
                  <a:headEnd/>
                  <a:tailEnd/>
                </a:ln>
              </p:spPr>
              <p:txBody>
                <a:bodyPr/>
                <a:lstStyle/>
                <a:p>
                  <a:endParaRPr lang="ru-RU"/>
                </a:p>
              </p:txBody>
            </p:sp>
            <p:sp>
              <p:nvSpPr>
                <p:cNvPr id="4283" name="Freeform 95"/>
                <p:cNvSpPr>
                  <a:spLocks noChangeAspect="1"/>
                </p:cNvSpPr>
                <p:nvPr/>
              </p:nvSpPr>
              <p:spPr bwMode="auto">
                <a:xfrm>
                  <a:off x="2376" y="1425"/>
                  <a:ext cx="29" cy="20"/>
                </a:xfrm>
                <a:custGeom>
                  <a:avLst/>
                  <a:gdLst>
                    <a:gd name="T0" fmla="*/ 0 w 145"/>
                    <a:gd name="T1" fmla="*/ 0 h 97"/>
                    <a:gd name="T2" fmla="*/ 0 w 145"/>
                    <a:gd name="T3" fmla="*/ 0 h 97"/>
                    <a:gd name="T4" fmla="*/ 0 w 145"/>
                    <a:gd name="T5" fmla="*/ 0 h 97"/>
                    <a:gd name="T6" fmla="*/ 0 w 145"/>
                    <a:gd name="T7" fmla="*/ 0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0" y="0"/>
                      </a:moveTo>
                      <a:lnTo>
                        <a:pt x="25" y="97"/>
                      </a:lnTo>
                      <a:lnTo>
                        <a:pt x="145" y="32"/>
                      </a:lnTo>
                      <a:lnTo>
                        <a:pt x="0" y="0"/>
                      </a:lnTo>
                      <a:close/>
                    </a:path>
                  </a:pathLst>
                </a:custGeom>
                <a:solidFill>
                  <a:schemeClr val="accent2"/>
                </a:solidFill>
                <a:ln w="0">
                  <a:solidFill>
                    <a:srgbClr val="CCECFF"/>
                  </a:solidFill>
                  <a:round/>
                  <a:headEnd/>
                  <a:tailEnd/>
                </a:ln>
              </p:spPr>
              <p:txBody>
                <a:bodyPr/>
                <a:lstStyle/>
                <a:p>
                  <a:endParaRPr lang="ru-RU"/>
                </a:p>
              </p:txBody>
            </p:sp>
            <p:sp>
              <p:nvSpPr>
                <p:cNvPr id="4284" name="Freeform 96"/>
                <p:cNvSpPr>
                  <a:spLocks noChangeAspect="1"/>
                </p:cNvSpPr>
                <p:nvPr/>
              </p:nvSpPr>
              <p:spPr bwMode="auto">
                <a:xfrm>
                  <a:off x="2374" y="1393"/>
                  <a:ext cx="31" cy="21"/>
                </a:xfrm>
                <a:custGeom>
                  <a:avLst/>
                  <a:gdLst>
                    <a:gd name="T0" fmla="*/ 0 w 152"/>
                    <a:gd name="T1" fmla="*/ 0 h 107"/>
                    <a:gd name="T2" fmla="*/ 0 w 152"/>
                    <a:gd name="T3" fmla="*/ 0 h 107"/>
                    <a:gd name="T4" fmla="*/ 0 w 152"/>
                    <a:gd name="T5" fmla="*/ 0 h 107"/>
                    <a:gd name="T6" fmla="*/ 0 w 152"/>
                    <a:gd name="T7" fmla="*/ 0 h 107"/>
                    <a:gd name="T8" fmla="*/ 0 w 152"/>
                    <a:gd name="T9" fmla="*/ 0 h 107"/>
                    <a:gd name="T10" fmla="*/ 0 60000 65536"/>
                    <a:gd name="T11" fmla="*/ 0 60000 65536"/>
                    <a:gd name="T12" fmla="*/ 0 60000 65536"/>
                    <a:gd name="T13" fmla="*/ 0 60000 65536"/>
                    <a:gd name="T14" fmla="*/ 0 60000 65536"/>
                    <a:gd name="T15" fmla="*/ 0 w 152"/>
                    <a:gd name="T16" fmla="*/ 0 h 107"/>
                    <a:gd name="T17" fmla="*/ 152 w 152"/>
                    <a:gd name="T18" fmla="*/ 107 h 107"/>
                  </a:gdLst>
                  <a:ahLst/>
                  <a:cxnLst>
                    <a:cxn ang="T10">
                      <a:pos x="T0" y="T1"/>
                    </a:cxn>
                    <a:cxn ang="T11">
                      <a:pos x="T2" y="T3"/>
                    </a:cxn>
                    <a:cxn ang="T12">
                      <a:pos x="T4" y="T5"/>
                    </a:cxn>
                    <a:cxn ang="T13">
                      <a:pos x="T6" y="T7"/>
                    </a:cxn>
                    <a:cxn ang="T14">
                      <a:pos x="T8" y="T9"/>
                    </a:cxn>
                  </a:cxnLst>
                  <a:rect l="T15" t="T16" r="T17" b="T18"/>
                  <a:pathLst>
                    <a:path w="152" h="107">
                      <a:moveTo>
                        <a:pt x="0" y="0"/>
                      </a:moveTo>
                      <a:lnTo>
                        <a:pt x="136" y="0"/>
                      </a:lnTo>
                      <a:lnTo>
                        <a:pt x="152" y="64"/>
                      </a:lnTo>
                      <a:lnTo>
                        <a:pt x="23" y="107"/>
                      </a:lnTo>
                      <a:lnTo>
                        <a:pt x="0" y="0"/>
                      </a:lnTo>
                      <a:close/>
                    </a:path>
                  </a:pathLst>
                </a:custGeom>
                <a:solidFill>
                  <a:schemeClr val="accent2"/>
                </a:solidFill>
                <a:ln w="0">
                  <a:solidFill>
                    <a:srgbClr val="CCECFF"/>
                  </a:solidFill>
                  <a:round/>
                  <a:headEnd/>
                  <a:tailEnd/>
                </a:ln>
              </p:spPr>
              <p:txBody>
                <a:bodyPr/>
                <a:lstStyle/>
                <a:p>
                  <a:endParaRPr lang="ru-RU"/>
                </a:p>
              </p:txBody>
            </p:sp>
          </p:grpSp>
          <p:sp>
            <p:nvSpPr>
              <p:cNvPr id="4276" name="Freeform 97"/>
              <p:cNvSpPr>
                <a:spLocks noChangeAspect="1"/>
              </p:cNvSpPr>
              <p:nvPr/>
            </p:nvSpPr>
            <p:spPr bwMode="auto">
              <a:xfrm>
                <a:off x="2023" y="1954"/>
                <a:ext cx="38" cy="39"/>
              </a:xfrm>
              <a:custGeom>
                <a:avLst/>
                <a:gdLst>
                  <a:gd name="T0" fmla="*/ 0 w 194"/>
                  <a:gd name="T1" fmla="*/ 0 h 193"/>
                  <a:gd name="T2" fmla="*/ 0 w 194"/>
                  <a:gd name="T3" fmla="*/ 0 h 193"/>
                  <a:gd name="T4" fmla="*/ 0 w 194"/>
                  <a:gd name="T5" fmla="*/ 0 h 193"/>
                  <a:gd name="T6" fmla="*/ 0 w 194"/>
                  <a:gd name="T7" fmla="*/ 0 h 193"/>
                  <a:gd name="T8" fmla="*/ 0 w 194"/>
                  <a:gd name="T9" fmla="*/ 0 h 193"/>
                  <a:gd name="T10" fmla="*/ 0 w 194"/>
                  <a:gd name="T11" fmla="*/ 0 h 193"/>
                  <a:gd name="T12" fmla="*/ 0 60000 65536"/>
                  <a:gd name="T13" fmla="*/ 0 60000 65536"/>
                  <a:gd name="T14" fmla="*/ 0 60000 65536"/>
                  <a:gd name="T15" fmla="*/ 0 60000 65536"/>
                  <a:gd name="T16" fmla="*/ 0 60000 65536"/>
                  <a:gd name="T17" fmla="*/ 0 60000 65536"/>
                  <a:gd name="T18" fmla="*/ 0 w 194"/>
                  <a:gd name="T19" fmla="*/ 0 h 193"/>
                  <a:gd name="T20" fmla="*/ 194 w 194"/>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4" h="193">
                    <a:moveTo>
                      <a:pt x="0" y="155"/>
                    </a:moveTo>
                    <a:lnTo>
                      <a:pt x="145" y="193"/>
                    </a:lnTo>
                    <a:lnTo>
                      <a:pt x="194" y="106"/>
                    </a:lnTo>
                    <a:lnTo>
                      <a:pt x="87" y="0"/>
                    </a:lnTo>
                    <a:lnTo>
                      <a:pt x="23" y="19"/>
                    </a:lnTo>
                    <a:lnTo>
                      <a:pt x="0" y="155"/>
                    </a:lnTo>
                    <a:close/>
                  </a:path>
                </a:pathLst>
              </a:custGeom>
              <a:solidFill>
                <a:schemeClr val="accent2"/>
              </a:solidFill>
              <a:ln w="0">
                <a:solidFill>
                  <a:srgbClr val="CCECFF"/>
                </a:solidFill>
                <a:round/>
                <a:headEnd/>
                <a:tailEnd/>
              </a:ln>
            </p:spPr>
            <p:txBody>
              <a:bodyPr/>
              <a:lstStyle/>
              <a:p>
                <a:endParaRPr lang="ru-RU"/>
              </a:p>
            </p:txBody>
          </p:sp>
        </p:grpSp>
        <p:grpSp>
          <p:nvGrpSpPr>
            <p:cNvPr id="4184" name="Group 98"/>
            <p:cNvGrpSpPr>
              <a:grpSpLocks noChangeAspect="1"/>
            </p:cNvGrpSpPr>
            <p:nvPr/>
          </p:nvGrpSpPr>
          <p:grpSpPr bwMode="auto">
            <a:xfrm>
              <a:off x="8715375" y="2343150"/>
              <a:ext cx="569913" cy="984250"/>
              <a:chOff x="4464" y="1751"/>
              <a:chExt cx="284" cy="562"/>
            </a:xfrm>
          </p:grpSpPr>
          <p:sp>
            <p:nvSpPr>
              <p:cNvPr id="4268" name="Freeform 99"/>
              <p:cNvSpPr>
                <a:spLocks noChangeAspect="1"/>
              </p:cNvSpPr>
              <p:nvPr/>
            </p:nvSpPr>
            <p:spPr bwMode="auto">
              <a:xfrm>
                <a:off x="4470" y="1825"/>
                <a:ext cx="246" cy="368"/>
              </a:xfrm>
              <a:custGeom>
                <a:avLst/>
                <a:gdLst>
                  <a:gd name="T0" fmla="*/ 0 w 1230"/>
                  <a:gd name="T1" fmla="*/ 0 h 1839"/>
                  <a:gd name="T2" fmla="*/ 0 w 1230"/>
                  <a:gd name="T3" fmla="*/ 0 h 1839"/>
                  <a:gd name="T4" fmla="*/ 0 w 1230"/>
                  <a:gd name="T5" fmla="*/ 0 h 1839"/>
                  <a:gd name="T6" fmla="*/ 0 w 1230"/>
                  <a:gd name="T7" fmla="*/ 0 h 1839"/>
                  <a:gd name="T8" fmla="*/ 0 w 1230"/>
                  <a:gd name="T9" fmla="*/ 0 h 1839"/>
                  <a:gd name="T10" fmla="*/ 0 w 1230"/>
                  <a:gd name="T11" fmla="*/ 0 h 1839"/>
                  <a:gd name="T12" fmla="*/ 0 w 1230"/>
                  <a:gd name="T13" fmla="*/ 0 h 1839"/>
                  <a:gd name="T14" fmla="*/ 0 w 1230"/>
                  <a:gd name="T15" fmla="*/ 0 h 1839"/>
                  <a:gd name="T16" fmla="*/ 0 w 1230"/>
                  <a:gd name="T17" fmla="*/ 0 h 1839"/>
                  <a:gd name="T18" fmla="*/ 0 w 1230"/>
                  <a:gd name="T19" fmla="*/ 0 h 1839"/>
                  <a:gd name="T20" fmla="*/ 0 w 1230"/>
                  <a:gd name="T21" fmla="*/ 0 h 1839"/>
                  <a:gd name="T22" fmla="*/ 0 w 1230"/>
                  <a:gd name="T23" fmla="*/ 0 h 1839"/>
                  <a:gd name="T24" fmla="*/ 0 w 1230"/>
                  <a:gd name="T25" fmla="*/ 0 h 1839"/>
                  <a:gd name="T26" fmla="*/ 0 w 1230"/>
                  <a:gd name="T27" fmla="*/ 0 h 1839"/>
                  <a:gd name="T28" fmla="*/ 0 w 1230"/>
                  <a:gd name="T29" fmla="*/ 0 h 1839"/>
                  <a:gd name="T30" fmla="*/ 0 w 1230"/>
                  <a:gd name="T31" fmla="*/ 0 h 1839"/>
                  <a:gd name="T32" fmla="*/ 0 w 1230"/>
                  <a:gd name="T33" fmla="*/ 0 h 1839"/>
                  <a:gd name="T34" fmla="*/ 0 w 1230"/>
                  <a:gd name="T35" fmla="*/ 0 h 1839"/>
                  <a:gd name="T36" fmla="*/ 0 w 1230"/>
                  <a:gd name="T37" fmla="*/ 0 h 1839"/>
                  <a:gd name="T38" fmla="*/ 0 w 1230"/>
                  <a:gd name="T39" fmla="*/ 0 h 1839"/>
                  <a:gd name="T40" fmla="*/ 0 w 1230"/>
                  <a:gd name="T41" fmla="*/ 0 h 1839"/>
                  <a:gd name="T42" fmla="*/ 0 w 1230"/>
                  <a:gd name="T43" fmla="*/ 0 h 1839"/>
                  <a:gd name="T44" fmla="*/ 0 w 1230"/>
                  <a:gd name="T45" fmla="*/ 0 h 1839"/>
                  <a:gd name="T46" fmla="*/ 0 w 1230"/>
                  <a:gd name="T47" fmla="*/ 0 h 1839"/>
                  <a:gd name="T48" fmla="*/ 0 w 1230"/>
                  <a:gd name="T49" fmla="*/ 0 h 1839"/>
                  <a:gd name="T50" fmla="*/ 0 w 1230"/>
                  <a:gd name="T51" fmla="*/ 0 h 1839"/>
                  <a:gd name="T52" fmla="*/ 0 w 1230"/>
                  <a:gd name="T53" fmla="*/ 0 h 18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0"/>
                  <a:gd name="T82" fmla="*/ 0 h 1839"/>
                  <a:gd name="T83" fmla="*/ 1230 w 1230"/>
                  <a:gd name="T84" fmla="*/ 1839 h 18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0" h="1839">
                    <a:moveTo>
                      <a:pt x="230" y="0"/>
                    </a:moveTo>
                    <a:lnTo>
                      <a:pt x="327" y="113"/>
                    </a:lnTo>
                    <a:lnTo>
                      <a:pt x="374" y="161"/>
                    </a:lnTo>
                    <a:lnTo>
                      <a:pt x="504" y="129"/>
                    </a:lnTo>
                    <a:lnTo>
                      <a:pt x="584" y="242"/>
                    </a:lnTo>
                    <a:lnTo>
                      <a:pt x="488" y="274"/>
                    </a:lnTo>
                    <a:lnTo>
                      <a:pt x="601" y="467"/>
                    </a:lnTo>
                    <a:lnTo>
                      <a:pt x="875" y="613"/>
                    </a:lnTo>
                    <a:lnTo>
                      <a:pt x="762" y="758"/>
                    </a:lnTo>
                    <a:lnTo>
                      <a:pt x="859" y="968"/>
                    </a:lnTo>
                    <a:lnTo>
                      <a:pt x="1020" y="1065"/>
                    </a:lnTo>
                    <a:lnTo>
                      <a:pt x="972" y="1242"/>
                    </a:lnTo>
                    <a:lnTo>
                      <a:pt x="1133" y="1484"/>
                    </a:lnTo>
                    <a:lnTo>
                      <a:pt x="1230" y="1839"/>
                    </a:lnTo>
                    <a:lnTo>
                      <a:pt x="1133" y="1839"/>
                    </a:lnTo>
                    <a:lnTo>
                      <a:pt x="923" y="1694"/>
                    </a:lnTo>
                    <a:lnTo>
                      <a:pt x="166" y="1355"/>
                    </a:lnTo>
                    <a:lnTo>
                      <a:pt x="81" y="1217"/>
                    </a:lnTo>
                    <a:lnTo>
                      <a:pt x="214" y="1047"/>
                    </a:lnTo>
                    <a:lnTo>
                      <a:pt x="198" y="898"/>
                    </a:lnTo>
                    <a:lnTo>
                      <a:pt x="15" y="898"/>
                    </a:lnTo>
                    <a:lnTo>
                      <a:pt x="0" y="750"/>
                    </a:lnTo>
                    <a:lnTo>
                      <a:pt x="115" y="717"/>
                    </a:lnTo>
                    <a:lnTo>
                      <a:pt x="164" y="618"/>
                    </a:lnTo>
                    <a:lnTo>
                      <a:pt x="49" y="370"/>
                    </a:lnTo>
                    <a:lnTo>
                      <a:pt x="280" y="71"/>
                    </a:lnTo>
                    <a:lnTo>
                      <a:pt x="230" y="0"/>
                    </a:lnTo>
                    <a:close/>
                  </a:path>
                </a:pathLst>
              </a:custGeom>
              <a:solidFill>
                <a:schemeClr val="accent2"/>
              </a:solidFill>
              <a:ln w="0">
                <a:solidFill>
                  <a:srgbClr val="CCECFF"/>
                </a:solidFill>
                <a:round/>
                <a:headEnd/>
                <a:tailEnd/>
              </a:ln>
            </p:spPr>
            <p:txBody>
              <a:bodyPr/>
              <a:lstStyle/>
              <a:p>
                <a:endParaRPr lang="ru-RU"/>
              </a:p>
            </p:txBody>
          </p:sp>
          <p:sp>
            <p:nvSpPr>
              <p:cNvPr id="4269" name="Freeform 100"/>
              <p:cNvSpPr>
                <a:spLocks noChangeAspect="1"/>
              </p:cNvSpPr>
              <p:nvPr/>
            </p:nvSpPr>
            <p:spPr bwMode="auto">
              <a:xfrm>
                <a:off x="4729" y="2290"/>
                <a:ext cx="19" cy="23"/>
              </a:xfrm>
              <a:custGeom>
                <a:avLst/>
                <a:gdLst>
                  <a:gd name="T0" fmla="*/ 0 w 97"/>
                  <a:gd name="T1" fmla="*/ 0 h 113"/>
                  <a:gd name="T2" fmla="*/ 0 w 97"/>
                  <a:gd name="T3" fmla="*/ 0 h 113"/>
                  <a:gd name="T4" fmla="*/ 0 w 97"/>
                  <a:gd name="T5" fmla="*/ 0 h 113"/>
                  <a:gd name="T6" fmla="*/ 0 w 97"/>
                  <a:gd name="T7" fmla="*/ 0 h 113"/>
                  <a:gd name="T8" fmla="*/ 0 60000 65536"/>
                  <a:gd name="T9" fmla="*/ 0 60000 65536"/>
                  <a:gd name="T10" fmla="*/ 0 60000 65536"/>
                  <a:gd name="T11" fmla="*/ 0 60000 65536"/>
                  <a:gd name="T12" fmla="*/ 0 w 97"/>
                  <a:gd name="T13" fmla="*/ 0 h 113"/>
                  <a:gd name="T14" fmla="*/ 97 w 97"/>
                  <a:gd name="T15" fmla="*/ 113 h 113"/>
                </a:gdLst>
                <a:ahLst/>
                <a:cxnLst>
                  <a:cxn ang="T8">
                    <a:pos x="T0" y="T1"/>
                  </a:cxn>
                  <a:cxn ang="T9">
                    <a:pos x="T2" y="T3"/>
                  </a:cxn>
                  <a:cxn ang="T10">
                    <a:pos x="T4" y="T5"/>
                  </a:cxn>
                  <a:cxn ang="T11">
                    <a:pos x="T6" y="T7"/>
                  </a:cxn>
                </a:cxnLst>
                <a:rect l="T12" t="T13" r="T14" b="T15"/>
                <a:pathLst>
                  <a:path w="97" h="113">
                    <a:moveTo>
                      <a:pt x="0" y="0"/>
                    </a:moveTo>
                    <a:lnTo>
                      <a:pt x="39" y="113"/>
                    </a:lnTo>
                    <a:lnTo>
                      <a:pt x="97" y="10"/>
                    </a:lnTo>
                    <a:lnTo>
                      <a:pt x="0" y="0"/>
                    </a:lnTo>
                    <a:close/>
                  </a:path>
                </a:pathLst>
              </a:custGeom>
              <a:solidFill>
                <a:schemeClr val="accent2"/>
              </a:solidFill>
              <a:ln w="0">
                <a:solidFill>
                  <a:srgbClr val="CCECFF"/>
                </a:solidFill>
                <a:round/>
                <a:headEnd/>
                <a:tailEnd/>
              </a:ln>
            </p:spPr>
            <p:txBody>
              <a:bodyPr/>
              <a:lstStyle/>
              <a:p>
                <a:endParaRPr lang="ru-RU"/>
              </a:p>
            </p:txBody>
          </p:sp>
          <p:sp>
            <p:nvSpPr>
              <p:cNvPr id="4270" name="Freeform 101"/>
              <p:cNvSpPr>
                <a:spLocks noChangeAspect="1"/>
              </p:cNvSpPr>
              <p:nvPr/>
            </p:nvSpPr>
            <p:spPr bwMode="auto">
              <a:xfrm>
                <a:off x="4716" y="2229"/>
                <a:ext cx="19" cy="48"/>
              </a:xfrm>
              <a:custGeom>
                <a:avLst/>
                <a:gdLst>
                  <a:gd name="T0" fmla="*/ 0 w 96"/>
                  <a:gd name="T1" fmla="*/ 0 h 241"/>
                  <a:gd name="T2" fmla="*/ 0 w 96"/>
                  <a:gd name="T3" fmla="*/ 0 h 241"/>
                  <a:gd name="T4" fmla="*/ 0 w 96"/>
                  <a:gd name="T5" fmla="*/ 0 h 241"/>
                  <a:gd name="T6" fmla="*/ 0 w 96"/>
                  <a:gd name="T7" fmla="*/ 0 h 241"/>
                  <a:gd name="T8" fmla="*/ 0 60000 65536"/>
                  <a:gd name="T9" fmla="*/ 0 60000 65536"/>
                  <a:gd name="T10" fmla="*/ 0 60000 65536"/>
                  <a:gd name="T11" fmla="*/ 0 60000 65536"/>
                  <a:gd name="T12" fmla="*/ 0 w 96"/>
                  <a:gd name="T13" fmla="*/ 0 h 241"/>
                  <a:gd name="T14" fmla="*/ 96 w 96"/>
                  <a:gd name="T15" fmla="*/ 241 h 241"/>
                </a:gdLst>
                <a:ahLst/>
                <a:cxnLst>
                  <a:cxn ang="T8">
                    <a:pos x="T0" y="T1"/>
                  </a:cxn>
                  <a:cxn ang="T9">
                    <a:pos x="T2" y="T3"/>
                  </a:cxn>
                  <a:cxn ang="T10">
                    <a:pos x="T4" y="T5"/>
                  </a:cxn>
                  <a:cxn ang="T11">
                    <a:pos x="T6" y="T7"/>
                  </a:cxn>
                </a:cxnLst>
                <a:rect l="T12" t="T13" r="T14" b="T15"/>
                <a:pathLst>
                  <a:path w="96" h="241">
                    <a:moveTo>
                      <a:pt x="0" y="48"/>
                    </a:moveTo>
                    <a:lnTo>
                      <a:pt x="96" y="0"/>
                    </a:lnTo>
                    <a:lnTo>
                      <a:pt x="87" y="241"/>
                    </a:lnTo>
                    <a:lnTo>
                      <a:pt x="0" y="48"/>
                    </a:lnTo>
                    <a:close/>
                  </a:path>
                </a:pathLst>
              </a:custGeom>
              <a:solidFill>
                <a:schemeClr val="accent2"/>
              </a:solidFill>
              <a:ln w="0">
                <a:solidFill>
                  <a:srgbClr val="CCECFF"/>
                </a:solidFill>
                <a:round/>
                <a:headEnd/>
                <a:tailEnd/>
              </a:ln>
            </p:spPr>
            <p:txBody>
              <a:bodyPr/>
              <a:lstStyle/>
              <a:p>
                <a:endParaRPr lang="ru-RU"/>
              </a:p>
            </p:txBody>
          </p:sp>
          <p:sp>
            <p:nvSpPr>
              <p:cNvPr id="4271" name="Freeform 102"/>
              <p:cNvSpPr>
                <a:spLocks noChangeAspect="1"/>
              </p:cNvSpPr>
              <p:nvPr/>
            </p:nvSpPr>
            <p:spPr bwMode="auto">
              <a:xfrm>
                <a:off x="4699" y="2209"/>
                <a:ext cx="30" cy="20"/>
              </a:xfrm>
              <a:custGeom>
                <a:avLst/>
                <a:gdLst>
                  <a:gd name="T0" fmla="*/ 0 w 146"/>
                  <a:gd name="T1" fmla="*/ 0 h 98"/>
                  <a:gd name="T2" fmla="*/ 0 w 146"/>
                  <a:gd name="T3" fmla="*/ 0 h 98"/>
                  <a:gd name="T4" fmla="*/ 0 w 146"/>
                  <a:gd name="T5" fmla="*/ 0 h 98"/>
                  <a:gd name="T6" fmla="*/ 0 w 146"/>
                  <a:gd name="T7" fmla="*/ 0 h 98"/>
                  <a:gd name="T8" fmla="*/ 0 60000 65536"/>
                  <a:gd name="T9" fmla="*/ 0 60000 65536"/>
                  <a:gd name="T10" fmla="*/ 0 60000 65536"/>
                  <a:gd name="T11" fmla="*/ 0 60000 65536"/>
                  <a:gd name="T12" fmla="*/ 0 w 146"/>
                  <a:gd name="T13" fmla="*/ 0 h 98"/>
                  <a:gd name="T14" fmla="*/ 146 w 146"/>
                  <a:gd name="T15" fmla="*/ 98 h 98"/>
                </a:gdLst>
                <a:ahLst/>
                <a:cxnLst>
                  <a:cxn ang="T8">
                    <a:pos x="T0" y="T1"/>
                  </a:cxn>
                  <a:cxn ang="T9">
                    <a:pos x="T2" y="T3"/>
                  </a:cxn>
                  <a:cxn ang="T10">
                    <a:pos x="T4" y="T5"/>
                  </a:cxn>
                  <a:cxn ang="T11">
                    <a:pos x="T6" y="T7"/>
                  </a:cxn>
                </a:cxnLst>
                <a:rect l="T12" t="T13" r="T14" b="T15"/>
                <a:pathLst>
                  <a:path w="146" h="98">
                    <a:moveTo>
                      <a:pt x="66" y="98"/>
                    </a:moveTo>
                    <a:lnTo>
                      <a:pt x="146" y="33"/>
                    </a:lnTo>
                    <a:lnTo>
                      <a:pt x="0" y="0"/>
                    </a:lnTo>
                    <a:lnTo>
                      <a:pt x="66" y="98"/>
                    </a:lnTo>
                    <a:close/>
                  </a:path>
                </a:pathLst>
              </a:custGeom>
              <a:solidFill>
                <a:schemeClr val="accent2"/>
              </a:solidFill>
              <a:ln w="0">
                <a:solidFill>
                  <a:srgbClr val="CCECFF"/>
                </a:solidFill>
                <a:round/>
                <a:headEnd/>
                <a:tailEnd/>
              </a:ln>
            </p:spPr>
            <p:txBody>
              <a:bodyPr/>
              <a:lstStyle/>
              <a:p>
                <a:endParaRPr lang="ru-RU"/>
              </a:p>
            </p:txBody>
          </p:sp>
          <p:sp>
            <p:nvSpPr>
              <p:cNvPr id="4272" name="Freeform 103"/>
              <p:cNvSpPr>
                <a:spLocks noChangeAspect="1"/>
              </p:cNvSpPr>
              <p:nvPr/>
            </p:nvSpPr>
            <p:spPr bwMode="auto">
              <a:xfrm>
                <a:off x="4667" y="1812"/>
                <a:ext cx="42" cy="20"/>
              </a:xfrm>
              <a:custGeom>
                <a:avLst/>
                <a:gdLst>
                  <a:gd name="T0" fmla="*/ 0 w 210"/>
                  <a:gd name="T1" fmla="*/ 0 h 97"/>
                  <a:gd name="T2" fmla="*/ 0 w 210"/>
                  <a:gd name="T3" fmla="*/ 0 h 97"/>
                  <a:gd name="T4" fmla="*/ 0 w 210"/>
                  <a:gd name="T5" fmla="*/ 0 h 97"/>
                  <a:gd name="T6" fmla="*/ 0 w 210"/>
                  <a:gd name="T7" fmla="*/ 0 h 97"/>
                  <a:gd name="T8" fmla="*/ 0 w 210"/>
                  <a:gd name="T9" fmla="*/ 0 h 97"/>
                  <a:gd name="T10" fmla="*/ 0 60000 65536"/>
                  <a:gd name="T11" fmla="*/ 0 60000 65536"/>
                  <a:gd name="T12" fmla="*/ 0 60000 65536"/>
                  <a:gd name="T13" fmla="*/ 0 60000 65536"/>
                  <a:gd name="T14" fmla="*/ 0 60000 65536"/>
                  <a:gd name="T15" fmla="*/ 0 w 210"/>
                  <a:gd name="T16" fmla="*/ 0 h 97"/>
                  <a:gd name="T17" fmla="*/ 210 w 210"/>
                  <a:gd name="T18" fmla="*/ 97 h 97"/>
                </a:gdLst>
                <a:ahLst/>
                <a:cxnLst>
                  <a:cxn ang="T10">
                    <a:pos x="T0" y="T1"/>
                  </a:cxn>
                  <a:cxn ang="T11">
                    <a:pos x="T2" y="T3"/>
                  </a:cxn>
                  <a:cxn ang="T12">
                    <a:pos x="T4" y="T5"/>
                  </a:cxn>
                  <a:cxn ang="T13">
                    <a:pos x="T6" y="T7"/>
                  </a:cxn>
                  <a:cxn ang="T14">
                    <a:pos x="T8" y="T9"/>
                  </a:cxn>
                </a:cxnLst>
                <a:rect l="T15" t="T16" r="T17" b="T18"/>
                <a:pathLst>
                  <a:path w="210" h="97">
                    <a:moveTo>
                      <a:pt x="0" y="49"/>
                    </a:moveTo>
                    <a:lnTo>
                      <a:pt x="114" y="0"/>
                    </a:lnTo>
                    <a:lnTo>
                      <a:pt x="210" y="65"/>
                    </a:lnTo>
                    <a:lnTo>
                      <a:pt x="82" y="97"/>
                    </a:lnTo>
                    <a:lnTo>
                      <a:pt x="0" y="49"/>
                    </a:lnTo>
                    <a:close/>
                  </a:path>
                </a:pathLst>
              </a:custGeom>
              <a:solidFill>
                <a:schemeClr val="accent2"/>
              </a:solidFill>
              <a:ln w="0">
                <a:solidFill>
                  <a:srgbClr val="CCECFF"/>
                </a:solidFill>
                <a:round/>
                <a:headEnd/>
                <a:tailEnd/>
              </a:ln>
            </p:spPr>
            <p:txBody>
              <a:bodyPr/>
              <a:lstStyle/>
              <a:p>
                <a:endParaRPr lang="ru-RU"/>
              </a:p>
            </p:txBody>
          </p:sp>
          <p:sp>
            <p:nvSpPr>
              <p:cNvPr id="4273" name="Freeform 104"/>
              <p:cNvSpPr>
                <a:spLocks noChangeAspect="1"/>
              </p:cNvSpPr>
              <p:nvPr/>
            </p:nvSpPr>
            <p:spPr bwMode="auto">
              <a:xfrm>
                <a:off x="4464" y="1751"/>
                <a:ext cx="29" cy="61"/>
              </a:xfrm>
              <a:custGeom>
                <a:avLst/>
                <a:gdLst>
                  <a:gd name="T0" fmla="*/ 0 w 146"/>
                  <a:gd name="T1" fmla="*/ 0 h 306"/>
                  <a:gd name="T2" fmla="*/ 0 w 146"/>
                  <a:gd name="T3" fmla="*/ 0 h 306"/>
                  <a:gd name="T4" fmla="*/ 0 w 146"/>
                  <a:gd name="T5" fmla="*/ 0 h 306"/>
                  <a:gd name="T6" fmla="*/ 0 w 146"/>
                  <a:gd name="T7" fmla="*/ 0 h 306"/>
                  <a:gd name="T8" fmla="*/ 0 w 146"/>
                  <a:gd name="T9" fmla="*/ 0 h 306"/>
                  <a:gd name="T10" fmla="*/ 0 w 146"/>
                  <a:gd name="T11" fmla="*/ 0 h 306"/>
                  <a:gd name="T12" fmla="*/ 0 60000 65536"/>
                  <a:gd name="T13" fmla="*/ 0 60000 65536"/>
                  <a:gd name="T14" fmla="*/ 0 60000 65536"/>
                  <a:gd name="T15" fmla="*/ 0 60000 65536"/>
                  <a:gd name="T16" fmla="*/ 0 60000 65536"/>
                  <a:gd name="T17" fmla="*/ 0 60000 65536"/>
                  <a:gd name="T18" fmla="*/ 0 w 146"/>
                  <a:gd name="T19" fmla="*/ 0 h 306"/>
                  <a:gd name="T20" fmla="*/ 146 w 146"/>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46" h="306">
                    <a:moveTo>
                      <a:pt x="130" y="177"/>
                    </a:moveTo>
                    <a:lnTo>
                      <a:pt x="146" y="49"/>
                    </a:lnTo>
                    <a:lnTo>
                      <a:pt x="65" y="0"/>
                    </a:lnTo>
                    <a:lnTo>
                      <a:pt x="0" y="128"/>
                    </a:lnTo>
                    <a:lnTo>
                      <a:pt x="130" y="306"/>
                    </a:lnTo>
                    <a:lnTo>
                      <a:pt x="130" y="177"/>
                    </a:lnTo>
                    <a:close/>
                  </a:path>
                </a:pathLst>
              </a:custGeom>
              <a:solidFill>
                <a:schemeClr val="accent2"/>
              </a:solidFill>
              <a:ln w="0">
                <a:solidFill>
                  <a:srgbClr val="CCECFF"/>
                </a:solidFill>
                <a:round/>
                <a:headEnd/>
                <a:tailEnd/>
              </a:ln>
            </p:spPr>
            <p:txBody>
              <a:bodyPr/>
              <a:lstStyle/>
              <a:p>
                <a:endParaRPr lang="ru-RU"/>
              </a:p>
            </p:txBody>
          </p:sp>
        </p:grpSp>
        <p:grpSp>
          <p:nvGrpSpPr>
            <p:cNvPr id="4185" name="Group 105"/>
            <p:cNvGrpSpPr>
              <a:grpSpLocks noChangeAspect="1"/>
            </p:cNvGrpSpPr>
            <p:nvPr/>
          </p:nvGrpSpPr>
          <p:grpSpPr bwMode="auto">
            <a:xfrm>
              <a:off x="9199563" y="3590925"/>
              <a:ext cx="112712" cy="382588"/>
              <a:chOff x="4732" y="2529"/>
              <a:chExt cx="56" cy="218"/>
            </a:xfrm>
          </p:grpSpPr>
          <p:sp>
            <p:nvSpPr>
              <p:cNvPr id="4265" name="Freeform 106"/>
              <p:cNvSpPr>
                <a:spLocks noChangeAspect="1"/>
              </p:cNvSpPr>
              <p:nvPr/>
            </p:nvSpPr>
            <p:spPr bwMode="auto">
              <a:xfrm>
                <a:off x="4732" y="2700"/>
                <a:ext cx="19" cy="47"/>
              </a:xfrm>
              <a:custGeom>
                <a:avLst/>
                <a:gdLst>
                  <a:gd name="T0" fmla="*/ 0 w 96"/>
                  <a:gd name="T1" fmla="*/ 0 h 235"/>
                  <a:gd name="T2" fmla="*/ 0 w 96"/>
                  <a:gd name="T3" fmla="*/ 0 h 235"/>
                  <a:gd name="T4" fmla="*/ 0 w 96"/>
                  <a:gd name="T5" fmla="*/ 0 h 235"/>
                  <a:gd name="T6" fmla="*/ 0 w 96"/>
                  <a:gd name="T7" fmla="*/ 0 h 235"/>
                  <a:gd name="T8" fmla="*/ 0 w 96"/>
                  <a:gd name="T9" fmla="*/ 0 h 235"/>
                  <a:gd name="T10" fmla="*/ 0 w 96"/>
                  <a:gd name="T11" fmla="*/ 0 h 235"/>
                  <a:gd name="T12" fmla="*/ 0 w 96"/>
                  <a:gd name="T13" fmla="*/ 0 h 235"/>
                  <a:gd name="T14" fmla="*/ 0 60000 65536"/>
                  <a:gd name="T15" fmla="*/ 0 60000 65536"/>
                  <a:gd name="T16" fmla="*/ 0 60000 65536"/>
                  <a:gd name="T17" fmla="*/ 0 60000 65536"/>
                  <a:gd name="T18" fmla="*/ 0 60000 65536"/>
                  <a:gd name="T19" fmla="*/ 0 60000 65536"/>
                  <a:gd name="T20" fmla="*/ 0 60000 65536"/>
                  <a:gd name="T21" fmla="*/ 0 w 96"/>
                  <a:gd name="T22" fmla="*/ 0 h 235"/>
                  <a:gd name="T23" fmla="*/ 96 w 9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35">
                    <a:moveTo>
                      <a:pt x="64" y="235"/>
                    </a:moveTo>
                    <a:lnTo>
                      <a:pt x="96" y="107"/>
                    </a:lnTo>
                    <a:lnTo>
                      <a:pt x="70" y="0"/>
                    </a:lnTo>
                    <a:lnTo>
                      <a:pt x="0" y="33"/>
                    </a:lnTo>
                    <a:lnTo>
                      <a:pt x="6" y="122"/>
                    </a:lnTo>
                    <a:lnTo>
                      <a:pt x="22" y="220"/>
                    </a:lnTo>
                    <a:lnTo>
                      <a:pt x="64" y="235"/>
                    </a:lnTo>
                    <a:close/>
                  </a:path>
                </a:pathLst>
              </a:custGeom>
              <a:solidFill>
                <a:schemeClr val="accent2"/>
              </a:solidFill>
              <a:ln w="0">
                <a:solidFill>
                  <a:srgbClr val="CCECFF"/>
                </a:solidFill>
                <a:round/>
                <a:headEnd/>
                <a:tailEnd/>
              </a:ln>
            </p:spPr>
            <p:txBody>
              <a:bodyPr/>
              <a:lstStyle/>
              <a:p>
                <a:endParaRPr lang="ru-RU"/>
              </a:p>
            </p:txBody>
          </p:sp>
          <p:sp>
            <p:nvSpPr>
              <p:cNvPr id="4266" name="Freeform 107"/>
              <p:cNvSpPr>
                <a:spLocks noChangeAspect="1"/>
              </p:cNvSpPr>
              <p:nvPr/>
            </p:nvSpPr>
            <p:spPr bwMode="auto">
              <a:xfrm>
                <a:off x="4736" y="2602"/>
                <a:ext cx="33" cy="95"/>
              </a:xfrm>
              <a:custGeom>
                <a:avLst/>
                <a:gdLst>
                  <a:gd name="T0" fmla="*/ 0 w 161"/>
                  <a:gd name="T1" fmla="*/ 0 h 474"/>
                  <a:gd name="T2" fmla="*/ 0 w 161"/>
                  <a:gd name="T3" fmla="*/ 0 h 474"/>
                  <a:gd name="T4" fmla="*/ 0 w 161"/>
                  <a:gd name="T5" fmla="*/ 0 h 474"/>
                  <a:gd name="T6" fmla="*/ 0 w 161"/>
                  <a:gd name="T7" fmla="*/ 0 h 474"/>
                  <a:gd name="T8" fmla="*/ 0 w 161"/>
                  <a:gd name="T9" fmla="*/ 0 h 474"/>
                  <a:gd name="T10" fmla="*/ 0 w 161"/>
                  <a:gd name="T11" fmla="*/ 0 h 474"/>
                  <a:gd name="T12" fmla="*/ 0 w 161"/>
                  <a:gd name="T13" fmla="*/ 0 h 474"/>
                  <a:gd name="T14" fmla="*/ 0 w 161"/>
                  <a:gd name="T15" fmla="*/ 0 h 474"/>
                  <a:gd name="T16" fmla="*/ 0 w 161"/>
                  <a:gd name="T17" fmla="*/ 0 h 474"/>
                  <a:gd name="T18" fmla="*/ 0 w 161"/>
                  <a:gd name="T19" fmla="*/ 0 h 474"/>
                  <a:gd name="T20" fmla="*/ 0 w 161"/>
                  <a:gd name="T21" fmla="*/ 0 h 474"/>
                  <a:gd name="T22" fmla="*/ 0 w 161"/>
                  <a:gd name="T23" fmla="*/ 0 h 4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474"/>
                  <a:gd name="T38" fmla="*/ 161 w 161"/>
                  <a:gd name="T39" fmla="*/ 474 h 4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474">
                    <a:moveTo>
                      <a:pt x="90" y="103"/>
                    </a:moveTo>
                    <a:lnTo>
                      <a:pt x="122" y="0"/>
                    </a:lnTo>
                    <a:lnTo>
                      <a:pt x="145" y="0"/>
                    </a:lnTo>
                    <a:lnTo>
                      <a:pt x="161" y="129"/>
                    </a:lnTo>
                    <a:lnTo>
                      <a:pt x="129" y="199"/>
                    </a:lnTo>
                    <a:lnTo>
                      <a:pt x="139" y="387"/>
                    </a:lnTo>
                    <a:lnTo>
                      <a:pt x="90" y="474"/>
                    </a:lnTo>
                    <a:lnTo>
                      <a:pt x="65" y="322"/>
                    </a:lnTo>
                    <a:lnTo>
                      <a:pt x="10" y="226"/>
                    </a:lnTo>
                    <a:lnTo>
                      <a:pt x="0" y="129"/>
                    </a:lnTo>
                    <a:lnTo>
                      <a:pt x="65" y="80"/>
                    </a:lnTo>
                    <a:lnTo>
                      <a:pt x="90" y="103"/>
                    </a:lnTo>
                    <a:close/>
                  </a:path>
                </a:pathLst>
              </a:custGeom>
              <a:solidFill>
                <a:schemeClr val="accent2"/>
              </a:solidFill>
              <a:ln w="0">
                <a:solidFill>
                  <a:srgbClr val="CCECFF"/>
                </a:solidFill>
                <a:round/>
                <a:headEnd/>
                <a:tailEnd/>
              </a:ln>
            </p:spPr>
            <p:txBody>
              <a:bodyPr/>
              <a:lstStyle/>
              <a:p>
                <a:endParaRPr lang="ru-RU"/>
              </a:p>
            </p:txBody>
          </p:sp>
          <p:sp>
            <p:nvSpPr>
              <p:cNvPr id="4267" name="Freeform 108"/>
              <p:cNvSpPr>
                <a:spLocks noChangeAspect="1"/>
              </p:cNvSpPr>
              <p:nvPr/>
            </p:nvSpPr>
            <p:spPr bwMode="auto">
              <a:xfrm>
                <a:off x="4767" y="2529"/>
                <a:ext cx="21" cy="47"/>
              </a:xfrm>
              <a:custGeom>
                <a:avLst/>
                <a:gdLst>
                  <a:gd name="T0" fmla="*/ 0 w 104"/>
                  <a:gd name="T1" fmla="*/ 0 h 235"/>
                  <a:gd name="T2" fmla="*/ 0 w 104"/>
                  <a:gd name="T3" fmla="*/ 0 h 235"/>
                  <a:gd name="T4" fmla="*/ 0 w 104"/>
                  <a:gd name="T5" fmla="*/ 0 h 235"/>
                  <a:gd name="T6" fmla="*/ 0 w 104"/>
                  <a:gd name="T7" fmla="*/ 0 h 235"/>
                  <a:gd name="T8" fmla="*/ 0 w 104"/>
                  <a:gd name="T9" fmla="*/ 0 h 235"/>
                  <a:gd name="T10" fmla="*/ 0 w 104"/>
                  <a:gd name="T11" fmla="*/ 0 h 235"/>
                  <a:gd name="T12" fmla="*/ 0 60000 65536"/>
                  <a:gd name="T13" fmla="*/ 0 60000 65536"/>
                  <a:gd name="T14" fmla="*/ 0 60000 65536"/>
                  <a:gd name="T15" fmla="*/ 0 60000 65536"/>
                  <a:gd name="T16" fmla="*/ 0 60000 65536"/>
                  <a:gd name="T17" fmla="*/ 0 60000 65536"/>
                  <a:gd name="T18" fmla="*/ 0 w 104"/>
                  <a:gd name="T19" fmla="*/ 0 h 235"/>
                  <a:gd name="T20" fmla="*/ 104 w 104"/>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04" h="235">
                    <a:moveTo>
                      <a:pt x="7" y="203"/>
                    </a:moveTo>
                    <a:lnTo>
                      <a:pt x="66" y="235"/>
                    </a:lnTo>
                    <a:lnTo>
                      <a:pt x="104" y="146"/>
                    </a:lnTo>
                    <a:lnTo>
                      <a:pt x="49" y="0"/>
                    </a:lnTo>
                    <a:lnTo>
                      <a:pt x="0" y="32"/>
                    </a:lnTo>
                    <a:lnTo>
                      <a:pt x="7" y="203"/>
                    </a:lnTo>
                    <a:close/>
                  </a:path>
                </a:pathLst>
              </a:custGeom>
              <a:solidFill>
                <a:schemeClr val="accent2"/>
              </a:solidFill>
              <a:ln w="0">
                <a:solidFill>
                  <a:srgbClr val="CCECFF"/>
                </a:solidFill>
                <a:round/>
                <a:headEnd/>
                <a:tailEnd/>
              </a:ln>
            </p:spPr>
            <p:txBody>
              <a:bodyPr/>
              <a:lstStyle/>
              <a:p>
                <a:endParaRPr lang="ru-RU"/>
              </a:p>
            </p:txBody>
          </p:sp>
        </p:grpSp>
        <p:grpSp>
          <p:nvGrpSpPr>
            <p:cNvPr id="4186" name="Group 109"/>
            <p:cNvGrpSpPr>
              <a:grpSpLocks noChangeAspect="1"/>
            </p:cNvGrpSpPr>
            <p:nvPr/>
          </p:nvGrpSpPr>
          <p:grpSpPr bwMode="auto">
            <a:xfrm>
              <a:off x="7445375" y="1557338"/>
              <a:ext cx="712788" cy="1741487"/>
              <a:chOff x="3983" y="1148"/>
              <a:chExt cx="358" cy="993"/>
            </a:xfrm>
          </p:grpSpPr>
          <p:sp>
            <p:nvSpPr>
              <p:cNvPr id="4263" name="Freeform 110"/>
              <p:cNvSpPr>
                <a:spLocks noChangeAspect="1"/>
              </p:cNvSpPr>
              <p:nvPr/>
            </p:nvSpPr>
            <p:spPr bwMode="auto">
              <a:xfrm>
                <a:off x="3983" y="1649"/>
                <a:ext cx="358" cy="492"/>
              </a:xfrm>
              <a:custGeom>
                <a:avLst/>
                <a:gdLst>
                  <a:gd name="T0" fmla="*/ 0 w 1790"/>
                  <a:gd name="T1" fmla="*/ 0 h 2462"/>
                  <a:gd name="T2" fmla="*/ 0 w 1790"/>
                  <a:gd name="T3" fmla="*/ 0 h 2462"/>
                  <a:gd name="T4" fmla="*/ 0 w 1790"/>
                  <a:gd name="T5" fmla="*/ 0 h 2462"/>
                  <a:gd name="T6" fmla="*/ 0 w 1790"/>
                  <a:gd name="T7" fmla="*/ 0 h 2462"/>
                  <a:gd name="T8" fmla="*/ 0 w 1790"/>
                  <a:gd name="T9" fmla="*/ 0 h 2462"/>
                  <a:gd name="T10" fmla="*/ 0 w 1790"/>
                  <a:gd name="T11" fmla="*/ 0 h 2462"/>
                  <a:gd name="T12" fmla="*/ 0 w 1790"/>
                  <a:gd name="T13" fmla="*/ 0 h 2462"/>
                  <a:gd name="T14" fmla="*/ 0 w 1790"/>
                  <a:gd name="T15" fmla="*/ 0 h 2462"/>
                  <a:gd name="T16" fmla="*/ 0 w 1790"/>
                  <a:gd name="T17" fmla="*/ 0 h 2462"/>
                  <a:gd name="T18" fmla="*/ 0 w 1790"/>
                  <a:gd name="T19" fmla="*/ 0 h 2462"/>
                  <a:gd name="T20" fmla="*/ 0 w 1790"/>
                  <a:gd name="T21" fmla="*/ 0 h 2462"/>
                  <a:gd name="T22" fmla="*/ 0 w 1790"/>
                  <a:gd name="T23" fmla="*/ 0 h 2462"/>
                  <a:gd name="T24" fmla="*/ 0 w 1790"/>
                  <a:gd name="T25" fmla="*/ 0 h 2462"/>
                  <a:gd name="T26" fmla="*/ 0 w 1790"/>
                  <a:gd name="T27" fmla="*/ 0 h 2462"/>
                  <a:gd name="T28" fmla="*/ 0 w 1790"/>
                  <a:gd name="T29" fmla="*/ 0 h 2462"/>
                  <a:gd name="T30" fmla="*/ 0 w 1790"/>
                  <a:gd name="T31" fmla="*/ 0 h 2462"/>
                  <a:gd name="T32" fmla="*/ 0 w 1790"/>
                  <a:gd name="T33" fmla="*/ 0 h 2462"/>
                  <a:gd name="T34" fmla="*/ 0 w 1790"/>
                  <a:gd name="T35" fmla="*/ 0 h 2462"/>
                  <a:gd name="T36" fmla="*/ 0 w 1790"/>
                  <a:gd name="T37" fmla="*/ 0 h 2462"/>
                  <a:gd name="T38" fmla="*/ 0 w 1790"/>
                  <a:gd name="T39" fmla="*/ 0 h 2462"/>
                  <a:gd name="T40" fmla="*/ 0 w 1790"/>
                  <a:gd name="T41" fmla="*/ 0 h 2462"/>
                  <a:gd name="T42" fmla="*/ 0 w 1790"/>
                  <a:gd name="T43" fmla="*/ 0 h 2462"/>
                  <a:gd name="T44" fmla="*/ 0 w 1790"/>
                  <a:gd name="T45" fmla="*/ 0 h 2462"/>
                  <a:gd name="T46" fmla="*/ 0 w 1790"/>
                  <a:gd name="T47" fmla="*/ 0 h 2462"/>
                  <a:gd name="T48" fmla="*/ 0 w 1790"/>
                  <a:gd name="T49" fmla="*/ 0 h 2462"/>
                  <a:gd name="T50" fmla="*/ 0 w 1790"/>
                  <a:gd name="T51" fmla="*/ 0 h 2462"/>
                  <a:gd name="T52" fmla="*/ 0 w 1790"/>
                  <a:gd name="T53" fmla="*/ 0 h 2462"/>
                  <a:gd name="T54" fmla="*/ 0 w 1790"/>
                  <a:gd name="T55" fmla="*/ 0 h 2462"/>
                  <a:gd name="T56" fmla="*/ 0 w 1790"/>
                  <a:gd name="T57" fmla="*/ 0 h 2462"/>
                  <a:gd name="T58" fmla="*/ 0 w 1790"/>
                  <a:gd name="T59" fmla="*/ 0 h 2462"/>
                  <a:gd name="T60" fmla="*/ 0 w 1790"/>
                  <a:gd name="T61" fmla="*/ 0 h 2462"/>
                  <a:gd name="T62" fmla="*/ 0 w 1790"/>
                  <a:gd name="T63" fmla="*/ 0 h 2462"/>
                  <a:gd name="T64" fmla="*/ 0 w 1790"/>
                  <a:gd name="T65" fmla="*/ 0 h 2462"/>
                  <a:gd name="T66" fmla="*/ 0 w 1790"/>
                  <a:gd name="T67" fmla="*/ 0 h 2462"/>
                  <a:gd name="T68" fmla="*/ 0 w 1790"/>
                  <a:gd name="T69" fmla="*/ 0 h 2462"/>
                  <a:gd name="T70" fmla="*/ 0 w 1790"/>
                  <a:gd name="T71" fmla="*/ 0 h 2462"/>
                  <a:gd name="T72" fmla="*/ 0 w 1790"/>
                  <a:gd name="T73" fmla="*/ 0 h 2462"/>
                  <a:gd name="T74" fmla="*/ 0 w 1790"/>
                  <a:gd name="T75" fmla="*/ 0 h 2462"/>
                  <a:gd name="T76" fmla="*/ 0 w 1790"/>
                  <a:gd name="T77" fmla="*/ 0 h 2462"/>
                  <a:gd name="T78" fmla="*/ 0 w 1790"/>
                  <a:gd name="T79" fmla="*/ 0 h 2462"/>
                  <a:gd name="T80" fmla="*/ 0 w 1790"/>
                  <a:gd name="T81" fmla="*/ 0 h 2462"/>
                  <a:gd name="T82" fmla="*/ 0 w 1790"/>
                  <a:gd name="T83" fmla="*/ 0 h 2462"/>
                  <a:gd name="T84" fmla="*/ 0 w 1790"/>
                  <a:gd name="T85" fmla="*/ 0 h 2462"/>
                  <a:gd name="T86" fmla="*/ 0 w 1790"/>
                  <a:gd name="T87" fmla="*/ 0 h 2462"/>
                  <a:gd name="T88" fmla="*/ 0 w 1790"/>
                  <a:gd name="T89" fmla="*/ 0 h 2462"/>
                  <a:gd name="T90" fmla="*/ 0 w 1790"/>
                  <a:gd name="T91" fmla="*/ 0 h 2462"/>
                  <a:gd name="T92" fmla="*/ 0 w 1790"/>
                  <a:gd name="T93" fmla="*/ 0 h 2462"/>
                  <a:gd name="T94" fmla="*/ 0 w 1790"/>
                  <a:gd name="T95" fmla="*/ 0 h 2462"/>
                  <a:gd name="T96" fmla="*/ 0 w 1790"/>
                  <a:gd name="T97" fmla="*/ 0 h 2462"/>
                  <a:gd name="T98" fmla="*/ 0 w 1790"/>
                  <a:gd name="T99" fmla="*/ 0 h 24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
                  <a:gd name="T151" fmla="*/ 0 h 2462"/>
                  <a:gd name="T152" fmla="*/ 1790 w 1790"/>
                  <a:gd name="T153" fmla="*/ 2462 h 24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 h="2462">
                    <a:moveTo>
                      <a:pt x="1065" y="0"/>
                    </a:moveTo>
                    <a:lnTo>
                      <a:pt x="1167" y="29"/>
                    </a:lnTo>
                    <a:lnTo>
                      <a:pt x="1184" y="109"/>
                    </a:lnTo>
                    <a:lnTo>
                      <a:pt x="1265" y="126"/>
                    </a:lnTo>
                    <a:lnTo>
                      <a:pt x="1355" y="232"/>
                    </a:lnTo>
                    <a:lnTo>
                      <a:pt x="1451" y="313"/>
                    </a:lnTo>
                    <a:lnTo>
                      <a:pt x="1565" y="303"/>
                    </a:lnTo>
                    <a:lnTo>
                      <a:pt x="1726" y="448"/>
                    </a:lnTo>
                    <a:lnTo>
                      <a:pt x="1790" y="836"/>
                    </a:lnTo>
                    <a:lnTo>
                      <a:pt x="1661" y="819"/>
                    </a:lnTo>
                    <a:lnTo>
                      <a:pt x="1517" y="626"/>
                    </a:lnTo>
                    <a:lnTo>
                      <a:pt x="1517" y="755"/>
                    </a:lnTo>
                    <a:lnTo>
                      <a:pt x="1339" y="948"/>
                    </a:lnTo>
                    <a:lnTo>
                      <a:pt x="1404" y="1239"/>
                    </a:lnTo>
                    <a:lnTo>
                      <a:pt x="1532" y="1594"/>
                    </a:lnTo>
                    <a:lnTo>
                      <a:pt x="1710" y="1642"/>
                    </a:lnTo>
                    <a:lnTo>
                      <a:pt x="1661" y="1755"/>
                    </a:lnTo>
                    <a:lnTo>
                      <a:pt x="1549" y="1788"/>
                    </a:lnTo>
                    <a:lnTo>
                      <a:pt x="1597" y="1949"/>
                    </a:lnTo>
                    <a:lnTo>
                      <a:pt x="1419" y="2110"/>
                    </a:lnTo>
                    <a:lnTo>
                      <a:pt x="1436" y="1932"/>
                    </a:lnTo>
                    <a:lnTo>
                      <a:pt x="1258" y="2029"/>
                    </a:lnTo>
                    <a:lnTo>
                      <a:pt x="1114" y="2207"/>
                    </a:lnTo>
                    <a:lnTo>
                      <a:pt x="1194" y="2303"/>
                    </a:lnTo>
                    <a:lnTo>
                      <a:pt x="1065" y="2336"/>
                    </a:lnTo>
                    <a:lnTo>
                      <a:pt x="968" y="2462"/>
                    </a:lnTo>
                    <a:lnTo>
                      <a:pt x="952" y="2352"/>
                    </a:lnTo>
                    <a:lnTo>
                      <a:pt x="775" y="2336"/>
                    </a:lnTo>
                    <a:lnTo>
                      <a:pt x="662" y="2417"/>
                    </a:lnTo>
                    <a:lnTo>
                      <a:pt x="629" y="2159"/>
                    </a:lnTo>
                    <a:lnTo>
                      <a:pt x="420" y="2029"/>
                    </a:lnTo>
                    <a:lnTo>
                      <a:pt x="268" y="2161"/>
                    </a:lnTo>
                    <a:lnTo>
                      <a:pt x="242" y="2046"/>
                    </a:lnTo>
                    <a:lnTo>
                      <a:pt x="16" y="1755"/>
                    </a:lnTo>
                    <a:lnTo>
                      <a:pt x="0" y="1626"/>
                    </a:lnTo>
                    <a:lnTo>
                      <a:pt x="145" y="1497"/>
                    </a:lnTo>
                    <a:lnTo>
                      <a:pt x="65" y="1368"/>
                    </a:lnTo>
                    <a:lnTo>
                      <a:pt x="242" y="1255"/>
                    </a:lnTo>
                    <a:lnTo>
                      <a:pt x="338" y="1239"/>
                    </a:lnTo>
                    <a:lnTo>
                      <a:pt x="436" y="980"/>
                    </a:lnTo>
                    <a:lnTo>
                      <a:pt x="323" y="916"/>
                    </a:lnTo>
                    <a:lnTo>
                      <a:pt x="338" y="787"/>
                    </a:lnTo>
                    <a:lnTo>
                      <a:pt x="242" y="723"/>
                    </a:lnTo>
                    <a:lnTo>
                      <a:pt x="226" y="529"/>
                    </a:lnTo>
                    <a:lnTo>
                      <a:pt x="371" y="352"/>
                    </a:lnTo>
                    <a:lnTo>
                      <a:pt x="404" y="155"/>
                    </a:lnTo>
                    <a:lnTo>
                      <a:pt x="626" y="216"/>
                    </a:lnTo>
                    <a:lnTo>
                      <a:pt x="739" y="158"/>
                    </a:lnTo>
                    <a:lnTo>
                      <a:pt x="974" y="94"/>
                    </a:lnTo>
                    <a:lnTo>
                      <a:pt x="1065" y="0"/>
                    </a:lnTo>
                    <a:close/>
                  </a:path>
                </a:pathLst>
              </a:custGeom>
              <a:solidFill>
                <a:schemeClr val="accent2"/>
              </a:solidFill>
              <a:ln w="0">
                <a:solidFill>
                  <a:srgbClr val="CCECFF"/>
                </a:solidFill>
                <a:round/>
                <a:headEnd/>
                <a:tailEnd/>
              </a:ln>
            </p:spPr>
            <p:txBody>
              <a:bodyPr/>
              <a:lstStyle/>
              <a:p>
                <a:endParaRPr lang="ru-RU"/>
              </a:p>
            </p:txBody>
          </p:sp>
          <p:sp>
            <p:nvSpPr>
              <p:cNvPr id="4264" name="Freeform 111"/>
              <p:cNvSpPr>
                <a:spLocks noChangeAspect="1"/>
              </p:cNvSpPr>
              <p:nvPr/>
            </p:nvSpPr>
            <p:spPr bwMode="auto">
              <a:xfrm>
                <a:off x="3994" y="1148"/>
                <a:ext cx="40" cy="76"/>
              </a:xfrm>
              <a:custGeom>
                <a:avLst/>
                <a:gdLst>
                  <a:gd name="T0" fmla="*/ 0 w 199"/>
                  <a:gd name="T1" fmla="*/ 0 h 381"/>
                  <a:gd name="T2" fmla="*/ 0 w 199"/>
                  <a:gd name="T3" fmla="*/ 0 h 381"/>
                  <a:gd name="T4" fmla="*/ 0 w 199"/>
                  <a:gd name="T5" fmla="*/ 0 h 381"/>
                  <a:gd name="T6" fmla="*/ 0 w 199"/>
                  <a:gd name="T7" fmla="*/ 0 h 381"/>
                  <a:gd name="T8" fmla="*/ 0 w 199"/>
                  <a:gd name="T9" fmla="*/ 0 h 381"/>
                  <a:gd name="T10" fmla="*/ 0 w 199"/>
                  <a:gd name="T11" fmla="*/ 0 h 381"/>
                  <a:gd name="T12" fmla="*/ 0 w 199"/>
                  <a:gd name="T13" fmla="*/ 0 h 381"/>
                  <a:gd name="T14" fmla="*/ 0 60000 65536"/>
                  <a:gd name="T15" fmla="*/ 0 60000 65536"/>
                  <a:gd name="T16" fmla="*/ 0 60000 65536"/>
                  <a:gd name="T17" fmla="*/ 0 60000 65536"/>
                  <a:gd name="T18" fmla="*/ 0 60000 65536"/>
                  <a:gd name="T19" fmla="*/ 0 60000 65536"/>
                  <a:gd name="T20" fmla="*/ 0 60000 65536"/>
                  <a:gd name="T21" fmla="*/ 0 w 199"/>
                  <a:gd name="T22" fmla="*/ 0 h 381"/>
                  <a:gd name="T23" fmla="*/ 199 w 19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381">
                    <a:moveTo>
                      <a:pt x="199" y="97"/>
                    </a:moveTo>
                    <a:lnTo>
                      <a:pt x="155" y="235"/>
                    </a:lnTo>
                    <a:lnTo>
                      <a:pt x="167" y="371"/>
                    </a:lnTo>
                    <a:lnTo>
                      <a:pt x="122" y="381"/>
                    </a:lnTo>
                    <a:lnTo>
                      <a:pt x="0" y="145"/>
                    </a:lnTo>
                    <a:lnTo>
                      <a:pt x="129" y="0"/>
                    </a:lnTo>
                    <a:lnTo>
                      <a:pt x="199" y="97"/>
                    </a:lnTo>
                    <a:close/>
                  </a:path>
                </a:pathLst>
              </a:custGeom>
              <a:solidFill>
                <a:schemeClr val="accent2"/>
              </a:solidFill>
              <a:ln w="0">
                <a:solidFill>
                  <a:srgbClr val="CCECFF"/>
                </a:solidFill>
                <a:round/>
                <a:headEnd/>
                <a:tailEnd/>
              </a:ln>
            </p:spPr>
            <p:txBody>
              <a:bodyPr/>
              <a:lstStyle/>
              <a:p>
                <a:endParaRPr lang="ru-RU"/>
              </a:p>
            </p:txBody>
          </p:sp>
        </p:grpSp>
        <p:grpSp>
          <p:nvGrpSpPr>
            <p:cNvPr id="4187" name="Group 112"/>
            <p:cNvGrpSpPr>
              <a:grpSpLocks noChangeAspect="1"/>
            </p:cNvGrpSpPr>
            <p:nvPr/>
          </p:nvGrpSpPr>
          <p:grpSpPr bwMode="auto">
            <a:xfrm>
              <a:off x="6000750" y="1914525"/>
              <a:ext cx="1909763" cy="2051050"/>
              <a:chOff x="3112" y="1506"/>
              <a:chExt cx="959" cy="1170"/>
            </a:xfrm>
          </p:grpSpPr>
          <p:sp>
            <p:nvSpPr>
              <p:cNvPr id="4259" name="Freeform 113"/>
              <p:cNvSpPr>
                <a:spLocks noChangeAspect="1"/>
              </p:cNvSpPr>
              <p:nvPr/>
            </p:nvSpPr>
            <p:spPr bwMode="auto">
              <a:xfrm>
                <a:off x="3112" y="1522"/>
                <a:ext cx="959" cy="1154"/>
              </a:xfrm>
              <a:custGeom>
                <a:avLst/>
                <a:gdLst>
                  <a:gd name="T0" fmla="*/ 0 w 4794"/>
                  <a:gd name="T1" fmla="*/ 0 h 5770"/>
                  <a:gd name="T2" fmla="*/ 0 w 4794"/>
                  <a:gd name="T3" fmla="*/ 0 h 5770"/>
                  <a:gd name="T4" fmla="*/ 0 w 4794"/>
                  <a:gd name="T5" fmla="*/ 0 h 5770"/>
                  <a:gd name="T6" fmla="*/ 0 w 4794"/>
                  <a:gd name="T7" fmla="*/ 0 h 5770"/>
                  <a:gd name="T8" fmla="*/ 0 w 4794"/>
                  <a:gd name="T9" fmla="*/ 0 h 5770"/>
                  <a:gd name="T10" fmla="*/ 0 w 4794"/>
                  <a:gd name="T11" fmla="*/ 0 h 5770"/>
                  <a:gd name="T12" fmla="*/ 0 w 4794"/>
                  <a:gd name="T13" fmla="*/ 0 h 5770"/>
                  <a:gd name="T14" fmla="*/ 0 w 4794"/>
                  <a:gd name="T15" fmla="*/ 0 h 5770"/>
                  <a:gd name="T16" fmla="*/ 0 w 4794"/>
                  <a:gd name="T17" fmla="*/ 0 h 5770"/>
                  <a:gd name="T18" fmla="*/ 0 w 4794"/>
                  <a:gd name="T19" fmla="*/ 0 h 5770"/>
                  <a:gd name="T20" fmla="*/ 0 w 4794"/>
                  <a:gd name="T21" fmla="*/ 0 h 5770"/>
                  <a:gd name="T22" fmla="*/ 0 w 4794"/>
                  <a:gd name="T23" fmla="*/ 0 h 5770"/>
                  <a:gd name="T24" fmla="*/ 0 w 4794"/>
                  <a:gd name="T25" fmla="*/ 0 h 5770"/>
                  <a:gd name="T26" fmla="*/ 0 w 4794"/>
                  <a:gd name="T27" fmla="*/ 0 h 5770"/>
                  <a:gd name="T28" fmla="*/ 0 w 4794"/>
                  <a:gd name="T29" fmla="*/ 0 h 5770"/>
                  <a:gd name="T30" fmla="*/ 0 w 4794"/>
                  <a:gd name="T31" fmla="*/ 0 h 5770"/>
                  <a:gd name="T32" fmla="*/ 0 w 4794"/>
                  <a:gd name="T33" fmla="*/ 0 h 5770"/>
                  <a:gd name="T34" fmla="*/ 0 w 4794"/>
                  <a:gd name="T35" fmla="*/ 0 h 5770"/>
                  <a:gd name="T36" fmla="*/ 0 w 4794"/>
                  <a:gd name="T37" fmla="*/ 0 h 5770"/>
                  <a:gd name="T38" fmla="*/ 0 w 4794"/>
                  <a:gd name="T39" fmla="*/ 0 h 5770"/>
                  <a:gd name="T40" fmla="*/ 0 w 4794"/>
                  <a:gd name="T41" fmla="*/ 0 h 5770"/>
                  <a:gd name="T42" fmla="*/ 0 w 4794"/>
                  <a:gd name="T43" fmla="*/ 0 h 5770"/>
                  <a:gd name="T44" fmla="*/ 0 w 4794"/>
                  <a:gd name="T45" fmla="*/ 0 h 5770"/>
                  <a:gd name="T46" fmla="*/ 0 w 4794"/>
                  <a:gd name="T47" fmla="*/ 0 h 5770"/>
                  <a:gd name="T48" fmla="*/ 0 w 4794"/>
                  <a:gd name="T49" fmla="*/ 0 h 5770"/>
                  <a:gd name="T50" fmla="*/ 0 w 4794"/>
                  <a:gd name="T51" fmla="*/ 0 h 5770"/>
                  <a:gd name="T52" fmla="*/ 0 w 4794"/>
                  <a:gd name="T53" fmla="*/ 0 h 5770"/>
                  <a:gd name="T54" fmla="*/ 0 w 4794"/>
                  <a:gd name="T55" fmla="*/ 0 h 5770"/>
                  <a:gd name="T56" fmla="*/ 0 w 4794"/>
                  <a:gd name="T57" fmla="*/ 0 h 5770"/>
                  <a:gd name="T58" fmla="*/ 0 w 4794"/>
                  <a:gd name="T59" fmla="*/ 0 h 5770"/>
                  <a:gd name="T60" fmla="*/ 0 w 4794"/>
                  <a:gd name="T61" fmla="*/ 0 h 5770"/>
                  <a:gd name="T62" fmla="*/ 0 w 4794"/>
                  <a:gd name="T63" fmla="*/ 0 h 5770"/>
                  <a:gd name="T64" fmla="*/ 0 w 4794"/>
                  <a:gd name="T65" fmla="*/ 0 h 5770"/>
                  <a:gd name="T66" fmla="*/ 0 w 4794"/>
                  <a:gd name="T67" fmla="*/ 0 h 5770"/>
                  <a:gd name="T68" fmla="*/ 0 w 4794"/>
                  <a:gd name="T69" fmla="*/ 0 h 5770"/>
                  <a:gd name="T70" fmla="*/ 0 w 4794"/>
                  <a:gd name="T71" fmla="*/ 0 h 5770"/>
                  <a:gd name="T72" fmla="*/ 0 w 4794"/>
                  <a:gd name="T73" fmla="*/ 0 h 5770"/>
                  <a:gd name="T74" fmla="*/ 0 w 4794"/>
                  <a:gd name="T75" fmla="*/ 0 h 5770"/>
                  <a:gd name="T76" fmla="*/ 0 w 4794"/>
                  <a:gd name="T77" fmla="*/ 0 h 5770"/>
                  <a:gd name="T78" fmla="*/ 0 w 4794"/>
                  <a:gd name="T79" fmla="*/ 0 h 5770"/>
                  <a:gd name="T80" fmla="*/ 0 w 4794"/>
                  <a:gd name="T81" fmla="*/ 0 h 5770"/>
                  <a:gd name="T82" fmla="*/ 0 w 4794"/>
                  <a:gd name="T83" fmla="*/ 0 h 5770"/>
                  <a:gd name="T84" fmla="*/ 0 w 4794"/>
                  <a:gd name="T85" fmla="*/ 0 h 5770"/>
                  <a:gd name="T86" fmla="*/ 0 w 4794"/>
                  <a:gd name="T87" fmla="*/ 0 h 5770"/>
                  <a:gd name="T88" fmla="*/ 0 w 4794"/>
                  <a:gd name="T89" fmla="*/ 0 h 5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94"/>
                  <a:gd name="T136" fmla="*/ 0 h 5770"/>
                  <a:gd name="T137" fmla="*/ 4794 w 4794"/>
                  <a:gd name="T138" fmla="*/ 5770 h 5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94" h="5770">
                    <a:moveTo>
                      <a:pt x="1083" y="1743"/>
                    </a:moveTo>
                    <a:lnTo>
                      <a:pt x="1019" y="1566"/>
                    </a:lnTo>
                    <a:lnTo>
                      <a:pt x="1019" y="1405"/>
                    </a:lnTo>
                    <a:lnTo>
                      <a:pt x="1197" y="1437"/>
                    </a:lnTo>
                    <a:lnTo>
                      <a:pt x="1310" y="1388"/>
                    </a:lnTo>
                    <a:lnTo>
                      <a:pt x="1503" y="1405"/>
                    </a:lnTo>
                    <a:lnTo>
                      <a:pt x="1407" y="1646"/>
                    </a:lnTo>
                    <a:lnTo>
                      <a:pt x="1617" y="1727"/>
                    </a:lnTo>
                    <a:lnTo>
                      <a:pt x="1988" y="1904"/>
                    </a:lnTo>
                    <a:lnTo>
                      <a:pt x="1955" y="1598"/>
                    </a:lnTo>
                    <a:lnTo>
                      <a:pt x="2149" y="1566"/>
                    </a:lnTo>
                    <a:lnTo>
                      <a:pt x="2196" y="1452"/>
                    </a:lnTo>
                    <a:lnTo>
                      <a:pt x="2503" y="1242"/>
                    </a:lnTo>
                    <a:lnTo>
                      <a:pt x="2277" y="1081"/>
                    </a:lnTo>
                    <a:lnTo>
                      <a:pt x="2342" y="920"/>
                    </a:lnTo>
                    <a:lnTo>
                      <a:pt x="2616" y="710"/>
                    </a:lnTo>
                    <a:lnTo>
                      <a:pt x="2729" y="759"/>
                    </a:lnTo>
                    <a:lnTo>
                      <a:pt x="2794" y="613"/>
                    </a:lnTo>
                    <a:lnTo>
                      <a:pt x="3019" y="485"/>
                    </a:lnTo>
                    <a:lnTo>
                      <a:pt x="3036" y="613"/>
                    </a:lnTo>
                    <a:lnTo>
                      <a:pt x="3165" y="613"/>
                    </a:lnTo>
                    <a:lnTo>
                      <a:pt x="3229" y="532"/>
                    </a:lnTo>
                    <a:lnTo>
                      <a:pt x="3536" y="532"/>
                    </a:lnTo>
                    <a:lnTo>
                      <a:pt x="3536" y="307"/>
                    </a:lnTo>
                    <a:lnTo>
                      <a:pt x="3810" y="49"/>
                    </a:lnTo>
                    <a:lnTo>
                      <a:pt x="4019" y="161"/>
                    </a:lnTo>
                    <a:lnTo>
                      <a:pt x="4132" y="129"/>
                    </a:lnTo>
                    <a:lnTo>
                      <a:pt x="4293" y="146"/>
                    </a:lnTo>
                    <a:lnTo>
                      <a:pt x="4268" y="0"/>
                    </a:lnTo>
                    <a:lnTo>
                      <a:pt x="4374" y="42"/>
                    </a:lnTo>
                    <a:lnTo>
                      <a:pt x="4526" y="172"/>
                    </a:lnTo>
                    <a:lnTo>
                      <a:pt x="4397" y="445"/>
                    </a:lnTo>
                    <a:lnTo>
                      <a:pt x="4348" y="543"/>
                    </a:lnTo>
                    <a:lnTo>
                      <a:pt x="4455" y="710"/>
                    </a:lnTo>
                    <a:lnTo>
                      <a:pt x="4622" y="710"/>
                    </a:lnTo>
                    <a:lnTo>
                      <a:pt x="4664" y="695"/>
                    </a:lnTo>
                    <a:lnTo>
                      <a:pt x="4762" y="788"/>
                    </a:lnTo>
                    <a:lnTo>
                      <a:pt x="4729" y="985"/>
                    </a:lnTo>
                    <a:lnTo>
                      <a:pt x="4584" y="1162"/>
                    </a:lnTo>
                    <a:lnTo>
                      <a:pt x="4600" y="1356"/>
                    </a:lnTo>
                    <a:lnTo>
                      <a:pt x="4696" y="1420"/>
                    </a:lnTo>
                    <a:lnTo>
                      <a:pt x="4681" y="1549"/>
                    </a:lnTo>
                    <a:lnTo>
                      <a:pt x="4794" y="1613"/>
                    </a:lnTo>
                    <a:lnTo>
                      <a:pt x="4696" y="1872"/>
                    </a:lnTo>
                    <a:lnTo>
                      <a:pt x="4600" y="1888"/>
                    </a:lnTo>
                    <a:lnTo>
                      <a:pt x="4423" y="2001"/>
                    </a:lnTo>
                    <a:lnTo>
                      <a:pt x="4503" y="2130"/>
                    </a:lnTo>
                    <a:lnTo>
                      <a:pt x="4358" y="2259"/>
                    </a:lnTo>
                    <a:lnTo>
                      <a:pt x="4374" y="2388"/>
                    </a:lnTo>
                    <a:lnTo>
                      <a:pt x="4600" y="2679"/>
                    </a:lnTo>
                    <a:lnTo>
                      <a:pt x="4626" y="2794"/>
                    </a:lnTo>
                    <a:lnTo>
                      <a:pt x="4649" y="2904"/>
                    </a:lnTo>
                    <a:lnTo>
                      <a:pt x="4471" y="2953"/>
                    </a:lnTo>
                    <a:lnTo>
                      <a:pt x="4342" y="3050"/>
                    </a:lnTo>
                    <a:lnTo>
                      <a:pt x="4181" y="3001"/>
                    </a:lnTo>
                    <a:lnTo>
                      <a:pt x="4164" y="3163"/>
                    </a:lnTo>
                    <a:lnTo>
                      <a:pt x="4278" y="3275"/>
                    </a:lnTo>
                    <a:lnTo>
                      <a:pt x="4229" y="3501"/>
                    </a:lnTo>
                    <a:lnTo>
                      <a:pt x="4407" y="3824"/>
                    </a:lnTo>
                    <a:lnTo>
                      <a:pt x="4293" y="4050"/>
                    </a:lnTo>
                    <a:lnTo>
                      <a:pt x="4181" y="4050"/>
                    </a:lnTo>
                    <a:lnTo>
                      <a:pt x="4197" y="4195"/>
                    </a:lnTo>
                    <a:lnTo>
                      <a:pt x="3922" y="4309"/>
                    </a:lnTo>
                    <a:lnTo>
                      <a:pt x="4003" y="4598"/>
                    </a:lnTo>
                    <a:lnTo>
                      <a:pt x="3954" y="4712"/>
                    </a:lnTo>
                    <a:lnTo>
                      <a:pt x="4068" y="4792"/>
                    </a:lnTo>
                    <a:lnTo>
                      <a:pt x="4068" y="4970"/>
                    </a:lnTo>
                    <a:lnTo>
                      <a:pt x="4181" y="4970"/>
                    </a:lnTo>
                    <a:lnTo>
                      <a:pt x="4149" y="5147"/>
                    </a:lnTo>
                    <a:lnTo>
                      <a:pt x="4219" y="5292"/>
                    </a:lnTo>
                    <a:lnTo>
                      <a:pt x="4049" y="5392"/>
                    </a:lnTo>
                    <a:lnTo>
                      <a:pt x="3997" y="5543"/>
                    </a:lnTo>
                    <a:lnTo>
                      <a:pt x="3888" y="5543"/>
                    </a:lnTo>
                    <a:lnTo>
                      <a:pt x="3700" y="5651"/>
                    </a:lnTo>
                    <a:lnTo>
                      <a:pt x="3636" y="5715"/>
                    </a:lnTo>
                    <a:lnTo>
                      <a:pt x="3500" y="5699"/>
                    </a:lnTo>
                    <a:lnTo>
                      <a:pt x="3384" y="5753"/>
                    </a:lnTo>
                    <a:lnTo>
                      <a:pt x="3242" y="5673"/>
                    </a:lnTo>
                    <a:lnTo>
                      <a:pt x="3112" y="5738"/>
                    </a:lnTo>
                    <a:lnTo>
                      <a:pt x="2984" y="5699"/>
                    </a:lnTo>
                    <a:lnTo>
                      <a:pt x="2900" y="5770"/>
                    </a:lnTo>
                    <a:lnTo>
                      <a:pt x="2803" y="5706"/>
                    </a:lnTo>
                    <a:lnTo>
                      <a:pt x="2639" y="5770"/>
                    </a:lnTo>
                    <a:lnTo>
                      <a:pt x="2523" y="5673"/>
                    </a:lnTo>
                    <a:lnTo>
                      <a:pt x="2416" y="5608"/>
                    </a:lnTo>
                    <a:lnTo>
                      <a:pt x="2384" y="5528"/>
                    </a:lnTo>
                    <a:lnTo>
                      <a:pt x="2264" y="5350"/>
                    </a:lnTo>
                    <a:lnTo>
                      <a:pt x="2232" y="5248"/>
                    </a:lnTo>
                    <a:lnTo>
                      <a:pt x="2152" y="5214"/>
                    </a:lnTo>
                    <a:lnTo>
                      <a:pt x="2054" y="5327"/>
                    </a:lnTo>
                    <a:lnTo>
                      <a:pt x="1965" y="5205"/>
                    </a:lnTo>
                    <a:lnTo>
                      <a:pt x="1803" y="5108"/>
                    </a:lnTo>
                    <a:lnTo>
                      <a:pt x="1651" y="5269"/>
                    </a:lnTo>
                    <a:lnTo>
                      <a:pt x="1609" y="5479"/>
                    </a:lnTo>
                    <a:lnTo>
                      <a:pt x="1475" y="5651"/>
                    </a:lnTo>
                    <a:lnTo>
                      <a:pt x="1420" y="5537"/>
                    </a:lnTo>
                    <a:lnTo>
                      <a:pt x="1394" y="5608"/>
                    </a:lnTo>
                    <a:lnTo>
                      <a:pt x="1193" y="5673"/>
                    </a:lnTo>
                    <a:lnTo>
                      <a:pt x="1168" y="5731"/>
                    </a:lnTo>
                    <a:lnTo>
                      <a:pt x="1064" y="5731"/>
                    </a:lnTo>
                    <a:lnTo>
                      <a:pt x="1032" y="5576"/>
                    </a:lnTo>
                    <a:lnTo>
                      <a:pt x="1071" y="5231"/>
                    </a:lnTo>
                    <a:lnTo>
                      <a:pt x="926" y="5134"/>
                    </a:lnTo>
                    <a:lnTo>
                      <a:pt x="877" y="5028"/>
                    </a:lnTo>
                    <a:lnTo>
                      <a:pt x="919" y="4937"/>
                    </a:lnTo>
                    <a:lnTo>
                      <a:pt x="807" y="4898"/>
                    </a:lnTo>
                    <a:lnTo>
                      <a:pt x="797" y="4744"/>
                    </a:lnTo>
                    <a:lnTo>
                      <a:pt x="652" y="4608"/>
                    </a:lnTo>
                    <a:lnTo>
                      <a:pt x="610" y="4530"/>
                    </a:lnTo>
                    <a:lnTo>
                      <a:pt x="570" y="4453"/>
                    </a:lnTo>
                    <a:lnTo>
                      <a:pt x="307" y="4453"/>
                    </a:lnTo>
                    <a:lnTo>
                      <a:pt x="258" y="4286"/>
                    </a:lnTo>
                    <a:lnTo>
                      <a:pt x="322" y="4140"/>
                    </a:lnTo>
                    <a:lnTo>
                      <a:pt x="216" y="4034"/>
                    </a:lnTo>
                    <a:lnTo>
                      <a:pt x="184" y="3866"/>
                    </a:lnTo>
                    <a:lnTo>
                      <a:pt x="112" y="3828"/>
                    </a:lnTo>
                    <a:lnTo>
                      <a:pt x="216" y="3679"/>
                    </a:lnTo>
                    <a:lnTo>
                      <a:pt x="161" y="3569"/>
                    </a:lnTo>
                    <a:lnTo>
                      <a:pt x="167" y="3440"/>
                    </a:lnTo>
                    <a:lnTo>
                      <a:pt x="97" y="3279"/>
                    </a:lnTo>
                    <a:lnTo>
                      <a:pt x="0" y="3163"/>
                    </a:lnTo>
                    <a:lnTo>
                      <a:pt x="145" y="3010"/>
                    </a:lnTo>
                    <a:lnTo>
                      <a:pt x="275" y="2995"/>
                    </a:lnTo>
                    <a:lnTo>
                      <a:pt x="275" y="2794"/>
                    </a:lnTo>
                    <a:lnTo>
                      <a:pt x="451" y="2550"/>
                    </a:lnTo>
                    <a:lnTo>
                      <a:pt x="371" y="2431"/>
                    </a:lnTo>
                    <a:lnTo>
                      <a:pt x="362" y="2317"/>
                    </a:lnTo>
                    <a:lnTo>
                      <a:pt x="194" y="2188"/>
                    </a:lnTo>
                    <a:lnTo>
                      <a:pt x="135" y="1995"/>
                    </a:lnTo>
                    <a:lnTo>
                      <a:pt x="167" y="1823"/>
                    </a:lnTo>
                    <a:lnTo>
                      <a:pt x="184" y="1872"/>
                    </a:lnTo>
                    <a:lnTo>
                      <a:pt x="264" y="1762"/>
                    </a:lnTo>
                    <a:lnTo>
                      <a:pt x="345" y="1859"/>
                    </a:lnTo>
                    <a:lnTo>
                      <a:pt x="684" y="1678"/>
                    </a:lnTo>
                    <a:lnTo>
                      <a:pt x="716" y="1795"/>
                    </a:lnTo>
                    <a:lnTo>
                      <a:pt x="1083" y="1743"/>
                    </a:lnTo>
                    <a:close/>
                  </a:path>
                </a:pathLst>
              </a:custGeom>
              <a:solidFill>
                <a:schemeClr val="accent2"/>
              </a:solidFill>
              <a:ln w="0">
                <a:solidFill>
                  <a:srgbClr val="CCECFF"/>
                </a:solidFill>
                <a:round/>
                <a:headEnd/>
                <a:tailEnd/>
              </a:ln>
            </p:spPr>
            <p:txBody>
              <a:bodyPr/>
              <a:lstStyle/>
              <a:p>
                <a:endParaRPr lang="ru-RU"/>
              </a:p>
            </p:txBody>
          </p:sp>
          <p:sp>
            <p:nvSpPr>
              <p:cNvPr id="4260" name="Freeform 114"/>
              <p:cNvSpPr>
                <a:spLocks noChangeAspect="1"/>
              </p:cNvSpPr>
              <p:nvPr/>
            </p:nvSpPr>
            <p:spPr bwMode="auto">
              <a:xfrm>
                <a:off x="3547" y="1648"/>
                <a:ext cx="47" cy="42"/>
              </a:xfrm>
              <a:custGeom>
                <a:avLst/>
                <a:gdLst>
                  <a:gd name="T0" fmla="*/ 0 w 233"/>
                  <a:gd name="T1" fmla="*/ 0 h 209"/>
                  <a:gd name="T2" fmla="*/ 0 w 233"/>
                  <a:gd name="T3" fmla="*/ 0 h 209"/>
                  <a:gd name="T4" fmla="*/ 0 w 233"/>
                  <a:gd name="T5" fmla="*/ 0 h 209"/>
                  <a:gd name="T6" fmla="*/ 0 w 233"/>
                  <a:gd name="T7" fmla="*/ 0 h 209"/>
                  <a:gd name="T8" fmla="*/ 0 w 233"/>
                  <a:gd name="T9" fmla="*/ 0 h 209"/>
                  <a:gd name="T10" fmla="*/ 0 60000 65536"/>
                  <a:gd name="T11" fmla="*/ 0 60000 65536"/>
                  <a:gd name="T12" fmla="*/ 0 60000 65536"/>
                  <a:gd name="T13" fmla="*/ 0 60000 65536"/>
                  <a:gd name="T14" fmla="*/ 0 60000 65536"/>
                  <a:gd name="T15" fmla="*/ 0 w 233"/>
                  <a:gd name="T16" fmla="*/ 0 h 209"/>
                  <a:gd name="T17" fmla="*/ 233 w 233"/>
                  <a:gd name="T18" fmla="*/ 209 h 209"/>
                </a:gdLst>
                <a:ahLst/>
                <a:cxnLst>
                  <a:cxn ang="T10">
                    <a:pos x="T0" y="T1"/>
                  </a:cxn>
                  <a:cxn ang="T11">
                    <a:pos x="T2" y="T3"/>
                  </a:cxn>
                  <a:cxn ang="T12">
                    <a:pos x="T4" y="T5"/>
                  </a:cxn>
                  <a:cxn ang="T13">
                    <a:pos x="T6" y="T7"/>
                  </a:cxn>
                  <a:cxn ang="T14">
                    <a:pos x="T8" y="T9"/>
                  </a:cxn>
                </a:cxnLst>
                <a:rect l="T15" t="T16" r="T17" b="T18"/>
                <a:pathLst>
                  <a:path w="233" h="209">
                    <a:moveTo>
                      <a:pt x="0" y="209"/>
                    </a:moveTo>
                    <a:lnTo>
                      <a:pt x="233" y="74"/>
                    </a:lnTo>
                    <a:lnTo>
                      <a:pt x="184" y="0"/>
                    </a:lnTo>
                    <a:lnTo>
                      <a:pt x="7" y="0"/>
                    </a:lnTo>
                    <a:lnTo>
                      <a:pt x="0" y="209"/>
                    </a:lnTo>
                    <a:close/>
                  </a:path>
                </a:pathLst>
              </a:custGeom>
              <a:solidFill>
                <a:schemeClr val="accent2"/>
              </a:solidFill>
              <a:ln w="0">
                <a:solidFill>
                  <a:srgbClr val="CCECFF"/>
                </a:solidFill>
                <a:round/>
                <a:headEnd/>
                <a:tailEnd/>
              </a:ln>
            </p:spPr>
            <p:txBody>
              <a:bodyPr/>
              <a:lstStyle/>
              <a:p>
                <a:endParaRPr lang="ru-RU"/>
              </a:p>
            </p:txBody>
          </p:sp>
          <p:sp>
            <p:nvSpPr>
              <p:cNvPr id="4261" name="Freeform 115"/>
              <p:cNvSpPr>
                <a:spLocks noChangeAspect="1"/>
              </p:cNvSpPr>
              <p:nvPr/>
            </p:nvSpPr>
            <p:spPr bwMode="auto">
              <a:xfrm>
                <a:off x="3426" y="1551"/>
                <a:ext cx="102" cy="99"/>
              </a:xfrm>
              <a:custGeom>
                <a:avLst/>
                <a:gdLst>
                  <a:gd name="T0" fmla="*/ 0 w 510"/>
                  <a:gd name="T1" fmla="*/ 0 h 494"/>
                  <a:gd name="T2" fmla="*/ 0 w 510"/>
                  <a:gd name="T3" fmla="*/ 0 h 494"/>
                  <a:gd name="T4" fmla="*/ 0 w 510"/>
                  <a:gd name="T5" fmla="*/ 0 h 494"/>
                  <a:gd name="T6" fmla="*/ 0 w 510"/>
                  <a:gd name="T7" fmla="*/ 0 h 494"/>
                  <a:gd name="T8" fmla="*/ 0 w 510"/>
                  <a:gd name="T9" fmla="*/ 0 h 494"/>
                  <a:gd name="T10" fmla="*/ 0 w 510"/>
                  <a:gd name="T11" fmla="*/ 0 h 494"/>
                  <a:gd name="T12" fmla="*/ 0 w 510"/>
                  <a:gd name="T13" fmla="*/ 0 h 494"/>
                  <a:gd name="T14" fmla="*/ 0 w 510"/>
                  <a:gd name="T15" fmla="*/ 0 h 494"/>
                  <a:gd name="T16" fmla="*/ 0 w 510"/>
                  <a:gd name="T17" fmla="*/ 0 h 494"/>
                  <a:gd name="T18" fmla="*/ 0 w 510"/>
                  <a:gd name="T19" fmla="*/ 0 h 494"/>
                  <a:gd name="T20" fmla="*/ 0 w 510"/>
                  <a:gd name="T21" fmla="*/ 0 h 4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0"/>
                  <a:gd name="T34" fmla="*/ 0 h 494"/>
                  <a:gd name="T35" fmla="*/ 510 w 510"/>
                  <a:gd name="T36" fmla="*/ 494 h 4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0" h="494">
                    <a:moveTo>
                      <a:pt x="0" y="274"/>
                    </a:moveTo>
                    <a:lnTo>
                      <a:pt x="6" y="364"/>
                    </a:lnTo>
                    <a:lnTo>
                      <a:pt x="188" y="494"/>
                    </a:lnTo>
                    <a:lnTo>
                      <a:pt x="284" y="494"/>
                    </a:lnTo>
                    <a:lnTo>
                      <a:pt x="510" y="203"/>
                    </a:lnTo>
                    <a:lnTo>
                      <a:pt x="510" y="0"/>
                    </a:lnTo>
                    <a:lnTo>
                      <a:pt x="188" y="9"/>
                    </a:lnTo>
                    <a:lnTo>
                      <a:pt x="155" y="96"/>
                    </a:lnTo>
                    <a:lnTo>
                      <a:pt x="177" y="170"/>
                    </a:lnTo>
                    <a:lnTo>
                      <a:pt x="80" y="155"/>
                    </a:lnTo>
                    <a:lnTo>
                      <a:pt x="0" y="274"/>
                    </a:lnTo>
                    <a:close/>
                  </a:path>
                </a:pathLst>
              </a:custGeom>
              <a:solidFill>
                <a:schemeClr val="accent2"/>
              </a:solidFill>
              <a:ln w="0">
                <a:solidFill>
                  <a:srgbClr val="CCECFF"/>
                </a:solidFill>
                <a:round/>
                <a:headEnd/>
                <a:tailEnd/>
              </a:ln>
            </p:spPr>
            <p:txBody>
              <a:bodyPr/>
              <a:lstStyle/>
              <a:p>
                <a:endParaRPr lang="ru-RU"/>
              </a:p>
            </p:txBody>
          </p:sp>
          <p:sp>
            <p:nvSpPr>
              <p:cNvPr id="4262" name="Freeform 116"/>
              <p:cNvSpPr>
                <a:spLocks noChangeAspect="1"/>
              </p:cNvSpPr>
              <p:nvPr/>
            </p:nvSpPr>
            <p:spPr bwMode="auto">
              <a:xfrm>
                <a:off x="3534" y="1506"/>
                <a:ext cx="73" cy="44"/>
              </a:xfrm>
              <a:custGeom>
                <a:avLst/>
                <a:gdLst>
                  <a:gd name="T0" fmla="*/ 0 w 361"/>
                  <a:gd name="T1" fmla="*/ 0 h 219"/>
                  <a:gd name="T2" fmla="*/ 0 w 361"/>
                  <a:gd name="T3" fmla="*/ 0 h 219"/>
                  <a:gd name="T4" fmla="*/ 0 w 361"/>
                  <a:gd name="T5" fmla="*/ 0 h 219"/>
                  <a:gd name="T6" fmla="*/ 0 w 361"/>
                  <a:gd name="T7" fmla="*/ 0 h 219"/>
                  <a:gd name="T8" fmla="*/ 0 w 361"/>
                  <a:gd name="T9" fmla="*/ 0 h 219"/>
                  <a:gd name="T10" fmla="*/ 0 w 361"/>
                  <a:gd name="T11" fmla="*/ 0 h 219"/>
                  <a:gd name="T12" fmla="*/ 0 w 361"/>
                  <a:gd name="T13" fmla="*/ 0 h 219"/>
                  <a:gd name="T14" fmla="*/ 0 60000 65536"/>
                  <a:gd name="T15" fmla="*/ 0 60000 65536"/>
                  <a:gd name="T16" fmla="*/ 0 60000 65536"/>
                  <a:gd name="T17" fmla="*/ 0 60000 65536"/>
                  <a:gd name="T18" fmla="*/ 0 60000 65536"/>
                  <a:gd name="T19" fmla="*/ 0 60000 65536"/>
                  <a:gd name="T20" fmla="*/ 0 60000 65536"/>
                  <a:gd name="T21" fmla="*/ 0 w 361"/>
                  <a:gd name="T22" fmla="*/ 0 h 219"/>
                  <a:gd name="T23" fmla="*/ 361 w 361"/>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219">
                    <a:moveTo>
                      <a:pt x="0" y="112"/>
                    </a:moveTo>
                    <a:lnTo>
                      <a:pt x="129" y="97"/>
                    </a:lnTo>
                    <a:lnTo>
                      <a:pt x="265" y="0"/>
                    </a:lnTo>
                    <a:lnTo>
                      <a:pt x="361" y="58"/>
                    </a:lnTo>
                    <a:lnTo>
                      <a:pt x="183" y="219"/>
                    </a:lnTo>
                    <a:lnTo>
                      <a:pt x="55" y="219"/>
                    </a:lnTo>
                    <a:lnTo>
                      <a:pt x="0" y="112"/>
                    </a:lnTo>
                    <a:close/>
                  </a:path>
                </a:pathLst>
              </a:custGeom>
              <a:solidFill>
                <a:schemeClr val="accent2"/>
              </a:solidFill>
              <a:ln w="0">
                <a:solidFill>
                  <a:srgbClr val="CCECFF"/>
                </a:solidFill>
                <a:round/>
                <a:headEnd/>
                <a:tailEnd/>
              </a:ln>
            </p:spPr>
            <p:txBody>
              <a:bodyPr/>
              <a:lstStyle/>
              <a:p>
                <a:endParaRPr lang="ru-RU"/>
              </a:p>
            </p:txBody>
          </p:sp>
        </p:grpSp>
        <p:grpSp>
          <p:nvGrpSpPr>
            <p:cNvPr id="4188" name="Group 117"/>
            <p:cNvGrpSpPr>
              <a:grpSpLocks noChangeAspect="1"/>
            </p:cNvGrpSpPr>
            <p:nvPr/>
          </p:nvGrpSpPr>
          <p:grpSpPr bwMode="auto">
            <a:xfrm>
              <a:off x="5399088" y="1773238"/>
              <a:ext cx="322262" cy="344487"/>
              <a:chOff x="2825" y="1492"/>
              <a:chExt cx="162" cy="197"/>
            </a:xfrm>
          </p:grpSpPr>
          <p:sp>
            <p:nvSpPr>
              <p:cNvPr id="4256" name="Freeform 118"/>
              <p:cNvSpPr>
                <a:spLocks noChangeAspect="1"/>
              </p:cNvSpPr>
              <p:nvPr/>
            </p:nvSpPr>
            <p:spPr bwMode="auto">
              <a:xfrm>
                <a:off x="2923" y="1600"/>
                <a:ext cx="64" cy="89"/>
              </a:xfrm>
              <a:custGeom>
                <a:avLst/>
                <a:gdLst>
                  <a:gd name="T0" fmla="*/ 0 w 324"/>
                  <a:gd name="T1" fmla="*/ 0 h 445"/>
                  <a:gd name="T2" fmla="*/ 0 w 324"/>
                  <a:gd name="T3" fmla="*/ 0 h 445"/>
                  <a:gd name="T4" fmla="*/ 0 w 324"/>
                  <a:gd name="T5" fmla="*/ 0 h 445"/>
                  <a:gd name="T6" fmla="*/ 0 w 324"/>
                  <a:gd name="T7" fmla="*/ 0 h 445"/>
                  <a:gd name="T8" fmla="*/ 0 w 324"/>
                  <a:gd name="T9" fmla="*/ 0 h 445"/>
                  <a:gd name="T10" fmla="*/ 0 w 324"/>
                  <a:gd name="T11" fmla="*/ 0 h 445"/>
                  <a:gd name="T12" fmla="*/ 0 w 324"/>
                  <a:gd name="T13" fmla="*/ 0 h 445"/>
                  <a:gd name="T14" fmla="*/ 0 60000 65536"/>
                  <a:gd name="T15" fmla="*/ 0 60000 65536"/>
                  <a:gd name="T16" fmla="*/ 0 60000 65536"/>
                  <a:gd name="T17" fmla="*/ 0 60000 65536"/>
                  <a:gd name="T18" fmla="*/ 0 60000 65536"/>
                  <a:gd name="T19" fmla="*/ 0 60000 65536"/>
                  <a:gd name="T20" fmla="*/ 0 60000 65536"/>
                  <a:gd name="T21" fmla="*/ 0 w 324"/>
                  <a:gd name="T22" fmla="*/ 0 h 445"/>
                  <a:gd name="T23" fmla="*/ 324 w 324"/>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445">
                    <a:moveTo>
                      <a:pt x="0" y="74"/>
                    </a:moveTo>
                    <a:lnTo>
                      <a:pt x="123" y="0"/>
                    </a:lnTo>
                    <a:lnTo>
                      <a:pt x="129" y="129"/>
                    </a:lnTo>
                    <a:lnTo>
                      <a:pt x="210" y="80"/>
                    </a:lnTo>
                    <a:lnTo>
                      <a:pt x="324" y="235"/>
                    </a:lnTo>
                    <a:lnTo>
                      <a:pt x="0" y="445"/>
                    </a:lnTo>
                    <a:lnTo>
                      <a:pt x="0" y="74"/>
                    </a:lnTo>
                    <a:close/>
                  </a:path>
                </a:pathLst>
              </a:custGeom>
              <a:solidFill>
                <a:schemeClr val="accent2"/>
              </a:solidFill>
              <a:ln w="0">
                <a:solidFill>
                  <a:srgbClr val="CCECFF"/>
                </a:solidFill>
                <a:round/>
                <a:headEnd/>
                <a:tailEnd/>
              </a:ln>
            </p:spPr>
            <p:txBody>
              <a:bodyPr/>
              <a:lstStyle/>
              <a:p>
                <a:endParaRPr lang="ru-RU"/>
              </a:p>
            </p:txBody>
          </p:sp>
          <p:sp>
            <p:nvSpPr>
              <p:cNvPr id="4257" name="Freeform 119"/>
              <p:cNvSpPr>
                <a:spLocks noChangeAspect="1"/>
              </p:cNvSpPr>
              <p:nvPr/>
            </p:nvSpPr>
            <p:spPr bwMode="auto">
              <a:xfrm>
                <a:off x="2845" y="1569"/>
                <a:ext cx="60" cy="76"/>
              </a:xfrm>
              <a:custGeom>
                <a:avLst/>
                <a:gdLst>
                  <a:gd name="T0" fmla="*/ 0 w 299"/>
                  <a:gd name="T1" fmla="*/ 0 h 377"/>
                  <a:gd name="T2" fmla="*/ 0 w 299"/>
                  <a:gd name="T3" fmla="*/ 0 h 377"/>
                  <a:gd name="T4" fmla="*/ 0 w 299"/>
                  <a:gd name="T5" fmla="*/ 0 h 377"/>
                  <a:gd name="T6" fmla="*/ 0 w 299"/>
                  <a:gd name="T7" fmla="*/ 0 h 377"/>
                  <a:gd name="T8" fmla="*/ 0 w 299"/>
                  <a:gd name="T9" fmla="*/ 0 h 377"/>
                  <a:gd name="T10" fmla="*/ 0 w 299"/>
                  <a:gd name="T11" fmla="*/ 0 h 377"/>
                  <a:gd name="T12" fmla="*/ 0 w 299"/>
                  <a:gd name="T13" fmla="*/ 0 h 377"/>
                  <a:gd name="T14" fmla="*/ 0 w 299"/>
                  <a:gd name="T15" fmla="*/ 0 h 377"/>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377"/>
                  <a:gd name="T26" fmla="*/ 299 w 299"/>
                  <a:gd name="T27" fmla="*/ 377 h 3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377">
                    <a:moveTo>
                      <a:pt x="0" y="200"/>
                    </a:moveTo>
                    <a:lnTo>
                      <a:pt x="32" y="88"/>
                    </a:lnTo>
                    <a:lnTo>
                      <a:pt x="171" y="0"/>
                    </a:lnTo>
                    <a:lnTo>
                      <a:pt x="176" y="97"/>
                    </a:lnTo>
                    <a:lnTo>
                      <a:pt x="284" y="23"/>
                    </a:lnTo>
                    <a:lnTo>
                      <a:pt x="299" y="241"/>
                    </a:lnTo>
                    <a:lnTo>
                      <a:pt x="284" y="377"/>
                    </a:lnTo>
                    <a:lnTo>
                      <a:pt x="0" y="200"/>
                    </a:lnTo>
                    <a:close/>
                  </a:path>
                </a:pathLst>
              </a:custGeom>
              <a:solidFill>
                <a:schemeClr val="accent2"/>
              </a:solidFill>
              <a:ln w="0">
                <a:solidFill>
                  <a:srgbClr val="CCECFF"/>
                </a:solidFill>
                <a:round/>
                <a:headEnd/>
                <a:tailEnd/>
              </a:ln>
            </p:spPr>
            <p:txBody>
              <a:bodyPr/>
              <a:lstStyle/>
              <a:p>
                <a:endParaRPr lang="ru-RU"/>
              </a:p>
            </p:txBody>
          </p:sp>
          <p:sp>
            <p:nvSpPr>
              <p:cNvPr id="4258" name="Freeform 120"/>
              <p:cNvSpPr>
                <a:spLocks noChangeAspect="1"/>
              </p:cNvSpPr>
              <p:nvPr/>
            </p:nvSpPr>
            <p:spPr bwMode="auto">
              <a:xfrm>
                <a:off x="2825" y="1492"/>
                <a:ext cx="53" cy="80"/>
              </a:xfrm>
              <a:custGeom>
                <a:avLst/>
                <a:gdLst>
                  <a:gd name="T0" fmla="*/ 0 w 265"/>
                  <a:gd name="T1" fmla="*/ 0 h 403"/>
                  <a:gd name="T2" fmla="*/ 0 w 265"/>
                  <a:gd name="T3" fmla="*/ 0 h 403"/>
                  <a:gd name="T4" fmla="*/ 0 w 265"/>
                  <a:gd name="T5" fmla="*/ 0 h 403"/>
                  <a:gd name="T6" fmla="*/ 0 w 265"/>
                  <a:gd name="T7" fmla="*/ 0 h 403"/>
                  <a:gd name="T8" fmla="*/ 0 w 265"/>
                  <a:gd name="T9" fmla="*/ 0 h 403"/>
                  <a:gd name="T10" fmla="*/ 0 w 265"/>
                  <a:gd name="T11" fmla="*/ 0 h 403"/>
                  <a:gd name="T12" fmla="*/ 0 w 265"/>
                  <a:gd name="T13" fmla="*/ 0 h 403"/>
                  <a:gd name="T14" fmla="*/ 0 60000 65536"/>
                  <a:gd name="T15" fmla="*/ 0 60000 65536"/>
                  <a:gd name="T16" fmla="*/ 0 60000 65536"/>
                  <a:gd name="T17" fmla="*/ 0 60000 65536"/>
                  <a:gd name="T18" fmla="*/ 0 60000 65536"/>
                  <a:gd name="T19" fmla="*/ 0 60000 65536"/>
                  <a:gd name="T20" fmla="*/ 0 60000 65536"/>
                  <a:gd name="T21" fmla="*/ 0 w 265"/>
                  <a:gd name="T22" fmla="*/ 0 h 403"/>
                  <a:gd name="T23" fmla="*/ 265 w 265"/>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403">
                    <a:moveTo>
                      <a:pt x="0" y="344"/>
                    </a:moveTo>
                    <a:lnTo>
                      <a:pt x="87" y="403"/>
                    </a:lnTo>
                    <a:lnTo>
                      <a:pt x="265" y="306"/>
                    </a:lnTo>
                    <a:lnTo>
                      <a:pt x="265" y="119"/>
                    </a:lnTo>
                    <a:lnTo>
                      <a:pt x="161" y="0"/>
                    </a:lnTo>
                    <a:lnTo>
                      <a:pt x="23" y="103"/>
                    </a:lnTo>
                    <a:lnTo>
                      <a:pt x="0" y="344"/>
                    </a:lnTo>
                    <a:close/>
                  </a:path>
                </a:pathLst>
              </a:custGeom>
              <a:solidFill>
                <a:schemeClr val="accent2"/>
              </a:solidFill>
              <a:ln w="0">
                <a:solidFill>
                  <a:srgbClr val="CCECFF"/>
                </a:solidFill>
                <a:round/>
                <a:headEnd/>
                <a:tailEnd/>
              </a:ln>
            </p:spPr>
            <p:txBody>
              <a:bodyPr/>
              <a:lstStyle/>
              <a:p>
                <a:endParaRPr lang="ru-RU"/>
              </a:p>
            </p:txBody>
          </p:sp>
        </p:grpSp>
        <p:sp>
          <p:nvSpPr>
            <p:cNvPr id="4189" name="Oval 121"/>
            <p:cNvSpPr>
              <a:spLocks noChangeAspect="1" noChangeArrowheads="1"/>
            </p:cNvSpPr>
            <p:nvPr/>
          </p:nvSpPr>
          <p:spPr bwMode="auto">
            <a:xfrm>
              <a:off x="2447925" y="3235325"/>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0" name="Oval 122"/>
            <p:cNvSpPr>
              <a:spLocks noChangeAspect="1" noChangeArrowheads="1"/>
            </p:cNvSpPr>
            <p:nvPr/>
          </p:nvSpPr>
          <p:spPr bwMode="auto">
            <a:xfrm>
              <a:off x="2489200" y="2708275"/>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1" name="Oval 123"/>
            <p:cNvSpPr>
              <a:spLocks noChangeAspect="1" noChangeArrowheads="1"/>
            </p:cNvSpPr>
            <p:nvPr/>
          </p:nvSpPr>
          <p:spPr bwMode="auto">
            <a:xfrm>
              <a:off x="8432800" y="4510088"/>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2" name="Oval 124"/>
            <p:cNvSpPr>
              <a:spLocks noChangeAspect="1" noChangeArrowheads="1"/>
            </p:cNvSpPr>
            <p:nvPr/>
          </p:nvSpPr>
          <p:spPr bwMode="auto">
            <a:xfrm>
              <a:off x="6165850" y="4395788"/>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3" name="Oval 125"/>
            <p:cNvSpPr>
              <a:spLocks noChangeAspect="1" noChangeArrowheads="1"/>
            </p:cNvSpPr>
            <p:nvPr/>
          </p:nvSpPr>
          <p:spPr bwMode="auto">
            <a:xfrm>
              <a:off x="5484813" y="424021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4" name="Oval 126"/>
            <p:cNvSpPr>
              <a:spLocks noChangeAspect="1" noChangeArrowheads="1"/>
            </p:cNvSpPr>
            <p:nvPr/>
          </p:nvSpPr>
          <p:spPr bwMode="auto">
            <a:xfrm>
              <a:off x="4948238" y="4057650"/>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5" name="Oval 127"/>
            <p:cNvSpPr>
              <a:spLocks noChangeAspect="1" noChangeArrowheads="1"/>
            </p:cNvSpPr>
            <p:nvPr/>
          </p:nvSpPr>
          <p:spPr bwMode="auto">
            <a:xfrm>
              <a:off x="4672013" y="4167188"/>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6" name="Oval 128"/>
            <p:cNvSpPr>
              <a:spLocks noChangeAspect="1" noChangeArrowheads="1"/>
            </p:cNvSpPr>
            <p:nvPr/>
          </p:nvSpPr>
          <p:spPr bwMode="auto">
            <a:xfrm>
              <a:off x="4232275" y="495776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7" name="Oval 129"/>
            <p:cNvSpPr>
              <a:spLocks noChangeAspect="1" noChangeArrowheads="1"/>
            </p:cNvSpPr>
            <p:nvPr/>
          </p:nvSpPr>
          <p:spPr bwMode="auto">
            <a:xfrm>
              <a:off x="2732088" y="3265488"/>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8" name="Oval 130"/>
            <p:cNvSpPr>
              <a:spLocks noChangeAspect="1" noChangeArrowheads="1"/>
            </p:cNvSpPr>
            <p:nvPr/>
          </p:nvSpPr>
          <p:spPr bwMode="auto">
            <a:xfrm>
              <a:off x="2192338" y="2781300"/>
              <a:ext cx="106362"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199" name="Oval 131"/>
            <p:cNvSpPr>
              <a:spLocks noChangeAspect="1" noChangeArrowheads="1"/>
            </p:cNvSpPr>
            <p:nvPr/>
          </p:nvSpPr>
          <p:spPr bwMode="auto">
            <a:xfrm>
              <a:off x="2381250" y="2822575"/>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0" name="Oval 132"/>
            <p:cNvSpPr>
              <a:spLocks noChangeAspect="1" noChangeArrowheads="1"/>
            </p:cNvSpPr>
            <p:nvPr/>
          </p:nvSpPr>
          <p:spPr bwMode="auto">
            <a:xfrm>
              <a:off x="1665288" y="26082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1" name="Oval 133"/>
            <p:cNvSpPr>
              <a:spLocks noChangeAspect="1" noChangeArrowheads="1"/>
            </p:cNvSpPr>
            <p:nvPr/>
          </p:nvSpPr>
          <p:spPr bwMode="auto">
            <a:xfrm>
              <a:off x="2598738" y="3829050"/>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2" name="Oval 134"/>
            <p:cNvSpPr>
              <a:spLocks noChangeAspect="1" noChangeArrowheads="1"/>
            </p:cNvSpPr>
            <p:nvPr/>
          </p:nvSpPr>
          <p:spPr bwMode="auto">
            <a:xfrm>
              <a:off x="1968500" y="3887788"/>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3" name="Oval 135"/>
            <p:cNvSpPr>
              <a:spLocks noChangeAspect="1" noChangeArrowheads="1"/>
            </p:cNvSpPr>
            <p:nvPr/>
          </p:nvSpPr>
          <p:spPr bwMode="auto">
            <a:xfrm>
              <a:off x="2228850" y="3624263"/>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4" name="Oval 136"/>
            <p:cNvSpPr>
              <a:spLocks noChangeAspect="1" noChangeArrowheads="1"/>
            </p:cNvSpPr>
            <p:nvPr/>
          </p:nvSpPr>
          <p:spPr bwMode="auto">
            <a:xfrm>
              <a:off x="2309813" y="3340100"/>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5" name="Oval 137"/>
            <p:cNvSpPr>
              <a:spLocks noChangeAspect="1" noChangeArrowheads="1"/>
            </p:cNvSpPr>
            <p:nvPr/>
          </p:nvSpPr>
          <p:spPr bwMode="auto">
            <a:xfrm>
              <a:off x="2598738" y="3327400"/>
              <a:ext cx="100012"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6" name="Oval 138"/>
            <p:cNvSpPr>
              <a:spLocks noChangeAspect="1" noChangeArrowheads="1"/>
            </p:cNvSpPr>
            <p:nvPr/>
          </p:nvSpPr>
          <p:spPr bwMode="auto">
            <a:xfrm>
              <a:off x="2651125" y="3165475"/>
              <a:ext cx="101600"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7" name="Oval 139"/>
            <p:cNvSpPr>
              <a:spLocks noChangeAspect="1" noChangeArrowheads="1"/>
            </p:cNvSpPr>
            <p:nvPr/>
          </p:nvSpPr>
          <p:spPr bwMode="auto">
            <a:xfrm>
              <a:off x="2773363" y="3457575"/>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8" name="Oval 140"/>
            <p:cNvSpPr>
              <a:spLocks noChangeAspect="1" noChangeArrowheads="1"/>
            </p:cNvSpPr>
            <p:nvPr/>
          </p:nvSpPr>
          <p:spPr bwMode="auto">
            <a:xfrm>
              <a:off x="2492375" y="3424238"/>
              <a:ext cx="103188" cy="90487"/>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09" name="Oval 141"/>
            <p:cNvSpPr>
              <a:spLocks noChangeAspect="1" noChangeArrowheads="1"/>
            </p:cNvSpPr>
            <p:nvPr/>
          </p:nvSpPr>
          <p:spPr bwMode="auto">
            <a:xfrm>
              <a:off x="2112963" y="3287713"/>
              <a:ext cx="104775"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0" name="Oval 142"/>
            <p:cNvSpPr>
              <a:spLocks noChangeAspect="1" noChangeArrowheads="1"/>
            </p:cNvSpPr>
            <p:nvPr/>
          </p:nvSpPr>
          <p:spPr bwMode="auto">
            <a:xfrm>
              <a:off x="2162175" y="311626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1" name="Oval 143"/>
            <p:cNvSpPr>
              <a:spLocks noChangeAspect="1" noChangeArrowheads="1"/>
            </p:cNvSpPr>
            <p:nvPr/>
          </p:nvSpPr>
          <p:spPr bwMode="auto">
            <a:xfrm>
              <a:off x="3255963" y="3644900"/>
              <a:ext cx="103187" cy="90488"/>
            </a:xfrm>
            <a:prstGeom prst="ellipse">
              <a:avLst/>
            </a:prstGeom>
            <a:solidFill>
              <a:srgbClr val="FF6600"/>
            </a:solidFill>
            <a:ln w="9525">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2" name="Oval 144"/>
            <p:cNvSpPr>
              <a:spLocks noChangeAspect="1" noChangeArrowheads="1"/>
            </p:cNvSpPr>
            <p:nvPr/>
          </p:nvSpPr>
          <p:spPr bwMode="auto">
            <a:xfrm>
              <a:off x="4932363" y="44624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3" name="Oval 145"/>
            <p:cNvSpPr>
              <a:spLocks noChangeAspect="1" noChangeArrowheads="1"/>
            </p:cNvSpPr>
            <p:nvPr/>
          </p:nvSpPr>
          <p:spPr bwMode="auto">
            <a:xfrm>
              <a:off x="6764338" y="44116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4" name="Oval 146"/>
            <p:cNvSpPr>
              <a:spLocks noChangeAspect="1" noChangeArrowheads="1"/>
            </p:cNvSpPr>
            <p:nvPr/>
          </p:nvSpPr>
          <p:spPr bwMode="auto">
            <a:xfrm>
              <a:off x="5338763" y="4424363"/>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15" name="Oval 147"/>
            <p:cNvSpPr>
              <a:spLocks noChangeAspect="1" noChangeArrowheads="1"/>
            </p:cNvSpPr>
            <p:nvPr/>
          </p:nvSpPr>
          <p:spPr bwMode="auto">
            <a:xfrm>
              <a:off x="5086350" y="4244975"/>
              <a:ext cx="106363"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20" name="Oval 152"/>
            <p:cNvSpPr>
              <a:spLocks noChangeAspect="1" noChangeArrowheads="1"/>
            </p:cNvSpPr>
            <p:nvPr/>
          </p:nvSpPr>
          <p:spPr bwMode="auto">
            <a:xfrm>
              <a:off x="1762125" y="3406775"/>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21" name="Oval 155"/>
            <p:cNvSpPr>
              <a:spLocks noChangeAspect="1" noChangeArrowheads="1"/>
            </p:cNvSpPr>
            <p:nvPr/>
          </p:nvSpPr>
          <p:spPr bwMode="auto">
            <a:xfrm>
              <a:off x="6535738" y="4429125"/>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22" name="Oval 156"/>
            <p:cNvSpPr>
              <a:spLocks noChangeAspect="1" noChangeArrowheads="1"/>
            </p:cNvSpPr>
            <p:nvPr/>
          </p:nvSpPr>
          <p:spPr bwMode="auto">
            <a:xfrm>
              <a:off x="2820988" y="3057525"/>
              <a:ext cx="103187"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33" name="AutoShape 168"/>
            <p:cNvSpPr>
              <a:spLocks noChangeArrowheads="1"/>
            </p:cNvSpPr>
            <p:nvPr/>
          </p:nvSpPr>
          <p:spPr bwMode="auto">
            <a:xfrm>
              <a:off x="3127375" y="4498975"/>
              <a:ext cx="1089025" cy="215900"/>
            </a:xfrm>
            <a:prstGeom prst="roundRect">
              <a:avLst>
                <a:gd name="adj" fmla="val 16667"/>
              </a:avLst>
            </a:prstGeom>
            <a:solidFill>
              <a:srgbClr val="339375"/>
            </a:solidFill>
            <a:ln>
              <a:noFill/>
            </a:ln>
            <a:extLs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ru-RU" altLang="ru-RU" sz="1200" b="1">
                  <a:solidFill>
                    <a:schemeClr val="bg1"/>
                  </a:solidFill>
                  <a:latin typeface="Myriad Pro" pitchFamily="34" charset="0"/>
                </a:rPr>
                <a:t>Казахстан</a:t>
              </a:r>
              <a:endParaRPr lang="en-US" altLang="ru-RU" sz="1200" b="1">
                <a:solidFill>
                  <a:schemeClr val="bg1"/>
                </a:solidFill>
                <a:latin typeface="Myriad Pro" pitchFamily="34" charset="0"/>
              </a:endParaRPr>
            </a:p>
          </p:txBody>
        </p:sp>
        <p:sp>
          <p:nvSpPr>
            <p:cNvPr id="4234" name="Freeform 170"/>
            <p:cNvSpPr>
              <a:spLocks noChangeAspect="1"/>
            </p:cNvSpPr>
            <p:nvPr/>
          </p:nvSpPr>
          <p:spPr bwMode="auto">
            <a:xfrm>
              <a:off x="7712075" y="2936875"/>
              <a:ext cx="1074738" cy="1530350"/>
            </a:xfrm>
            <a:custGeom>
              <a:avLst/>
              <a:gdLst>
                <a:gd name="T0" fmla="*/ 2147483647 w 2695"/>
                <a:gd name="T1" fmla="*/ 2147483647 h 4363"/>
                <a:gd name="T2" fmla="*/ 2147483647 w 2695"/>
                <a:gd name="T3" fmla="*/ 2147483647 h 4363"/>
                <a:gd name="T4" fmla="*/ 2147483647 w 2695"/>
                <a:gd name="T5" fmla="*/ 2147483647 h 4363"/>
                <a:gd name="T6" fmla="*/ 2147483647 w 2695"/>
                <a:gd name="T7" fmla="*/ 2147483647 h 4363"/>
                <a:gd name="T8" fmla="*/ 2147483647 w 2695"/>
                <a:gd name="T9" fmla="*/ 2147483647 h 4363"/>
                <a:gd name="T10" fmla="*/ 2147483647 w 2695"/>
                <a:gd name="T11" fmla="*/ 2147483647 h 4363"/>
                <a:gd name="T12" fmla="*/ 2147483647 w 2695"/>
                <a:gd name="T13" fmla="*/ 2147483647 h 4363"/>
                <a:gd name="T14" fmla="*/ 2147483647 w 2695"/>
                <a:gd name="T15" fmla="*/ 2147483647 h 4363"/>
                <a:gd name="T16" fmla="*/ 2147483647 w 2695"/>
                <a:gd name="T17" fmla="*/ 2147483647 h 4363"/>
                <a:gd name="T18" fmla="*/ 2147483647 w 2695"/>
                <a:gd name="T19" fmla="*/ 2147483647 h 4363"/>
                <a:gd name="T20" fmla="*/ 2147483647 w 2695"/>
                <a:gd name="T21" fmla="*/ 2147483647 h 4363"/>
                <a:gd name="T22" fmla="*/ 2147483647 w 2695"/>
                <a:gd name="T23" fmla="*/ 2147483647 h 4363"/>
                <a:gd name="T24" fmla="*/ 2147483647 w 2695"/>
                <a:gd name="T25" fmla="*/ 2147483647 h 4363"/>
                <a:gd name="T26" fmla="*/ 2147483647 w 2695"/>
                <a:gd name="T27" fmla="*/ 2147483647 h 4363"/>
                <a:gd name="T28" fmla="*/ 2147483647 w 2695"/>
                <a:gd name="T29" fmla="*/ 2147483647 h 4363"/>
                <a:gd name="T30" fmla="*/ 2147483647 w 2695"/>
                <a:gd name="T31" fmla="*/ 2147483647 h 4363"/>
                <a:gd name="T32" fmla="*/ 2147483647 w 2695"/>
                <a:gd name="T33" fmla="*/ 2147483647 h 4363"/>
                <a:gd name="T34" fmla="*/ 2147483647 w 2695"/>
                <a:gd name="T35" fmla="*/ 2147483647 h 4363"/>
                <a:gd name="T36" fmla="*/ 2147483647 w 2695"/>
                <a:gd name="T37" fmla="*/ 2147483647 h 4363"/>
                <a:gd name="T38" fmla="*/ 2147483647 w 2695"/>
                <a:gd name="T39" fmla="*/ 2147483647 h 4363"/>
                <a:gd name="T40" fmla="*/ 2147483647 w 2695"/>
                <a:gd name="T41" fmla="*/ 2147483647 h 4363"/>
                <a:gd name="T42" fmla="*/ 2147483647 w 2695"/>
                <a:gd name="T43" fmla="*/ 2147483647 h 4363"/>
                <a:gd name="T44" fmla="*/ 2147483647 w 2695"/>
                <a:gd name="T45" fmla="*/ 2147483647 h 4363"/>
                <a:gd name="T46" fmla="*/ 2147483647 w 2695"/>
                <a:gd name="T47" fmla="*/ 2147483647 h 4363"/>
                <a:gd name="T48" fmla="*/ 2147483647 w 2695"/>
                <a:gd name="T49" fmla="*/ 0 h 4363"/>
                <a:gd name="T50" fmla="*/ 2147483647 w 2695"/>
                <a:gd name="T51" fmla="*/ 2147483647 h 4363"/>
                <a:gd name="T52" fmla="*/ 2147483647 w 2695"/>
                <a:gd name="T53" fmla="*/ 2147483647 h 4363"/>
                <a:gd name="T54" fmla="*/ 2147483647 w 2695"/>
                <a:gd name="T55" fmla="*/ 2147483647 h 4363"/>
                <a:gd name="T56" fmla="*/ 2147483647 w 2695"/>
                <a:gd name="T57" fmla="*/ 2147483647 h 4363"/>
                <a:gd name="T58" fmla="*/ 2147483647 w 2695"/>
                <a:gd name="T59" fmla="*/ 2147483647 h 4363"/>
                <a:gd name="T60" fmla="*/ 2147483647 w 2695"/>
                <a:gd name="T61" fmla="*/ 2147483647 h 4363"/>
                <a:gd name="T62" fmla="*/ 2147483647 w 2695"/>
                <a:gd name="T63" fmla="*/ 2147483647 h 4363"/>
                <a:gd name="T64" fmla="*/ 2147483647 w 2695"/>
                <a:gd name="T65" fmla="*/ 2147483647 h 4363"/>
                <a:gd name="T66" fmla="*/ 2147483647 w 2695"/>
                <a:gd name="T67" fmla="*/ 2147483647 h 4363"/>
                <a:gd name="T68" fmla="*/ 2147483647 w 2695"/>
                <a:gd name="T69" fmla="*/ 2147483647 h 4363"/>
                <a:gd name="T70" fmla="*/ 2147483647 w 2695"/>
                <a:gd name="T71" fmla="*/ 2147483647 h 4363"/>
                <a:gd name="T72" fmla="*/ 2147483647 w 2695"/>
                <a:gd name="T73" fmla="*/ 2147483647 h 4363"/>
                <a:gd name="T74" fmla="*/ 2147483647 w 2695"/>
                <a:gd name="T75" fmla="*/ 2147483647 h 4363"/>
                <a:gd name="T76" fmla="*/ 2147483647 w 2695"/>
                <a:gd name="T77" fmla="*/ 2147483647 h 4363"/>
                <a:gd name="T78" fmla="*/ 2147483647 w 2695"/>
                <a:gd name="T79" fmla="*/ 2147483647 h 4363"/>
                <a:gd name="T80" fmla="*/ 2147483647 w 2695"/>
                <a:gd name="T81" fmla="*/ 2147483647 h 4363"/>
                <a:gd name="T82" fmla="*/ 2147483647 w 2695"/>
                <a:gd name="T83" fmla="*/ 2147483647 h 4363"/>
                <a:gd name="T84" fmla="*/ 2147483647 w 2695"/>
                <a:gd name="T85" fmla="*/ 2147483647 h 4363"/>
                <a:gd name="T86" fmla="*/ 2147483647 w 2695"/>
                <a:gd name="T87" fmla="*/ 2147483647 h 4363"/>
                <a:gd name="T88" fmla="*/ 2147483647 w 2695"/>
                <a:gd name="T89" fmla="*/ 2147483647 h 4363"/>
                <a:gd name="T90" fmla="*/ 2147483647 w 2695"/>
                <a:gd name="T91" fmla="*/ 2147483647 h 43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95"/>
                <a:gd name="T139" fmla="*/ 0 h 4363"/>
                <a:gd name="T140" fmla="*/ 2695 w 2695"/>
                <a:gd name="T141" fmla="*/ 4363 h 43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95" h="4363">
                  <a:moveTo>
                    <a:pt x="1959" y="3983"/>
                  </a:moveTo>
                  <a:lnTo>
                    <a:pt x="1904" y="3905"/>
                  </a:lnTo>
                  <a:lnTo>
                    <a:pt x="1711" y="4066"/>
                  </a:lnTo>
                  <a:lnTo>
                    <a:pt x="1694" y="4195"/>
                  </a:lnTo>
                  <a:lnTo>
                    <a:pt x="1469" y="4363"/>
                  </a:lnTo>
                  <a:lnTo>
                    <a:pt x="1213" y="4166"/>
                  </a:lnTo>
                  <a:lnTo>
                    <a:pt x="1272" y="4011"/>
                  </a:lnTo>
                  <a:lnTo>
                    <a:pt x="1181" y="3786"/>
                  </a:lnTo>
                  <a:lnTo>
                    <a:pt x="988" y="3763"/>
                  </a:lnTo>
                  <a:lnTo>
                    <a:pt x="988" y="3536"/>
                  </a:lnTo>
                  <a:lnTo>
                    <a:pt x="946" y="3489"/>
                  </a:lnTo>
                  <a:lnTo>
                    <a:pt x="1062" y="3398"/>
                  </a:lnTo>
                  <a:lnTo>
                    <a:pt x="1062" y="3262"/>
                  </a:lnTo>
                  <a:lnTo>
                    <a:pt x="1149" y="3205"/>
                  </a:lnTo>
                  <a:lnTo>
                    <a:pt x="1085" y="3091"/>
                  </a:lnTo>
                  <a:lnTo>
                    <a:pt x="1236" y="3053"/>
                  </a:lnTo>
                  <a:lnTo>
                    <a:pt x="1223" y="2891"/>
                  </a:lnTo>
                  <a:lnTo>
                    <a:pt x="1101" y="2753"/>
                  </a:lnTo>
                  <a:lnTo>
                    <a:pt x="1094" y="2866"/>
                  </a:lnTo>
                  <a:lnTo>
                    <a:pt x="946" y="2866"/>
                  </a:lnTo>
                  <a:lnTo>
                    <a:pt x="901" y="3037"/>
                  </a:lnTo>
                  <a:lnTo>
                    <a:pt x="772" y="3133"/>
                  </a:lnTo>
                  <a:lnTo>
                    <a:pt x="617" y="3027"/>
                  </a:lnTo>
                  <a:lnTo>
                    <a:pt x="520" y="3085"/>
                  </a:lnTo>
                  <a:lnTo>
                    <a:pt x="462" y="2972"/>
                  </a:lnTo>
                  <a:lnTo>
                    <a:pt x="513" y="2908"/>
                  </a:lnTo>
                  <a:lnTo>
                    <a:pt x="494" y="2811"/>
                  </a:lnTo>
                  <a:lnTo>
                    <a:pt x="591" y="2591"/>
                  </a:lnTo>
                  <a:lnTo>
                    <a:pt x="462" y="2543"/>
                  </a:lnTo>
                  <a:lnTo>
                    <a:pt x="297" y="2630"/>
                  </a:lnTo>
                  <a:lnTo>
                    <a:pt x="227" y="2485"/>
                  </a:lnTo>
                  <a:lnTo>
                    <a:pt x="259" y="2308"/>
                  </a:lnTo>
                  <a:lnTo>
                    <a:pt x="146" y="2308"/>
                  </a:lnTo>
                  <a:lnTo>
                    <a:pt x="146" y="2130"/>
                  </a:lnTo>
                  <a:lnTo>
                    <a:pt x="32" y="2050"/>
                  </a:lnTo>
                  <a:lnTo>
                    <a:pt x="81" y="1936"/>
                  </a:lnTo>
                  <a:lnTo>
                    <a:pt x="0" y="1647"/>
                  </a:lnTo>
                  <a:lnTo>
                    <a:pt x="275" y="1533"/>
                  </a:lnTo>
                  <a:lnTo>
                    <a:pt x="259" y="1388"/>
                  </a:lnTo>
                  <a:lnTo>
                    <a:pt x="371" y="1388"/>
                  </a:lnTo>
                  <a:lnTo>
                    <a:pt x="485" y="1162"/>
                  </a:lnTo>
                  <a:lnTo>
                    <a:pt x="307" y="839"/>
                  </a:lnTo>
                  <a:lnTo>
                    <a:pt x="356" y="613"/>
                  </a:lnTo>
                  <a:lnTo>
                    <a:pt x="242" y="501"/>
                  </a:lnTo>
                  <a:lnTo>
                    <a:pt x="259" y="339"/>
                  </a:lnTo>
                  <a:lnTo>
                    <a:pt x="420" y="388"/>
                  </a:lnTo>
                  <a:lnTo>
                    <a:pt x="549" y="291"/>
                  </a:lnTo>
                  <a:lnTo>
                    <a:pt x="727" y="242"/>
                  </a:lnTo>
                  <a:lnTo>
                    <a:pt x="704" y="132"/>
                  </a:lnTo>
                  <a:lnTo>
                    <a:pt x="856" y="0"/>
                  </a:lnTo>
                  <a:lnTo>
                    <a:pt x="1065" y="130"/>
                  </a:lnTo>
                  <a:lnTo>
                    <a:pt x="1098" y="388"/>
                  </a:lnTo>
                  <a:lnTo>
                    <a:pt x="1211" y="307"/>
                  </a:lnTo>
                  <a:lnTo>
                    <a:pt x="1388" y="323"/>
                  </a:lnTo>
                  <a:lnTo>
                    <a:pt x="1404" y="433"/>
                  </a:lnTo>
                  <a:lnTo>
                    <a:pt x="1372" y="468"/>
                  </a:lnTo>
                  <a:lnTo>
                    <a:pt x="1355" y="566"/>
                  </a:lnTo>
                  <a:lnTo>
                    <a:pt x="1275" y="566"/>
                  </a:lnTo>
                  <a:lnTo>
                    <a:pt x="1017" y="888"/>
                  </a:lnTo>
                  <a:lnTo>
                    <a:pt x="1017" y="1275"/>
                  </a:lnTo>
                  <a:lnTo>
                    <a:pt x="1081" y="1420"/>
                  </a:lnTo>
                  <a:lnTo>
                    <a:pt x="1017" y="2018"/>
                  </a:lnTo>
                  <a:lnTo>
                    <a:pt x="904" y="2421"/>
                  </a:lnTo>
                  <a:lnTo>
                    <a:pt x="1113" y="2421"/>
                  </a:lnTo>
                  <a:lnTo>
                    <a:pt x="1211" y="2340"/>
                  </a:lnTo>
                  <a:lnTo>
                    <a:pt x="1259" y="2518"/>
                  </a:lnTo>
                  <a:lnTo>
                    <a:pt x="1372" y="2485"/>
                  </a:lnTo>
                  <a:lnTo>
                    <a:pt x="1308" y="2356"/>
                  </a:lnTo>
                  <a:lnTo>
                    <a:pt x="1501" y="2436"/>
                  </a:lnTo>
                  <a:lnTo>
                    <a:pt x="1501" y="2291"/>
                  </a:lnTo>
                  <a:lnTo>
                    <a:pt x="1436" y="2211"/>
                  </a:lnTo>
                  <a:lnTo>
                    <a:pt x="1630" y="2082"/>
                  </a:lnTo>
                  <a:lnTo>
                    <a:pt x="1968" y="2194"/>
                  </a:lnTo>
                  <a:lnTo>
                    <a:pt x="2211" y="2485"/>
                  </a:lnTo>
                  <a:lnTo>
                    <a:pt x="2194" y="2614"/>
                  </a:lnTo>
                  <a:lnTo>
                    <a:pt x="2565" y="3131"/>
                  </a:lnTo>
                  <a:lnTo>
                    <a:pt x="2695" y="3307"/>
                  </a:lnTo>
                  <a:lnTo>
                    <a:pt x="2663" y="3624"/>
                  </a:lnTo>
                  <a:lnTo>
                    <a:pt x="2565" y="3614"/>
                  </a:lnTo>
                  <a:lnTo>
                    <a:pt x="2459" y="3485"/>
                  </a:lnTo>
                  <a:lnTo>
                    <a:pt x="2339" y="3576"/>
                  </a:lnTo>
                  <a:lnTo>
                    <a:pt x="2404" y="3656"/>
                  </a:lnTo>
                  <a:lnTo>
                    <a:pt x="2517" y="3695"/>
                  </a:lnTo>
                  <a:lnTo>
                    <a:pt x="2523" y="3775"/>
                  </a:lnTo>
                  <a:lnTo>
                    <a:pt x="2426" y="3856"/>
                  </a:lnTo>
                  <a:lnTo>
                    <a:pt x="2459" y="3985"/>
                  </a:lnTo>
                  <a:lnTo>
                    <a:pt x="2249" y="4108"/>
                  </a:lnTo>
                  <a:lnTo>
                    <a:pt x="2120" y="4125"/>
                  </a:lnTo>
                  <a:lnTo>
                    <a:pt x="2137" y="4276"/>
                  </a:lnTo>
                  <a:lnTo>
                    <a:pt x="2042" y="4279"/>
                  </a:lnTo>
                  <a:lnTo>
                    <a:pt x="1968" y="4131"/>
                  </a:lnTo>
                  <a:lnTo>
                    <a:pt x="2017" y="4066"/>
                  </a:lnTo>
                  <a:lnTo>
                    <a:pt x="1959" y="3983"/>
                  </a:lnTo>
                  <a:close/>
                </a:path>
              </a:pathLst>
            </a:custGeom>
            <a:solidFill>
              <a:schemeClr val="accent2"/>
            </a:solidFill>
            <a:ln w="0">
              <a:solidFill>
                <a:srgbClr val="CCECFF"/>
              </a:solidFill>
              <a:round/>
              <a:headEnd/>
              <a:tailEnd/>
            </a:ln>
          </p:spPr>
          <p:txBody>
            <a:bodyPr/>
            <a:lstStyle/>
            <a:p>
              <a:endParaRPr lang="ru-RU"/>
            </a:p>
          </p:txBody>
        </p:sp>
        <p:sp>
          <p:nvSpPr>
            <p:cNvPr id="4235" name="Oval 171"/>
            <p:cNvSpPr>
              <a:spLocks noChangeAspect="1" noChangeArrowheads="1"/>
            </p:cNvSpPr>
            <p:nvPr/>
          </p:nvSpPr>
          <p:spPr bwMode="auto">
            <a:xfrm>
              <a:off x="8229600" y="3943350"/>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36" name="Oval 172"/>
            <p:cNvSpPr>
              <a:spLocks noChangeAspect="1" noChangeArrowheads="1"/>
            </p:cNvSpPr>
            <p:nvPr/>
          </p:nvSpPr>
          <p:spPr bwMode="auto">
            <a:xfrm>
              <a:off x="3978275" y="3913188"/>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37" name="Oval 173"/>
            <p:cNvSpPr>
              <a:spLocks noChangeAspect="1" noChangeArrowheads="1"/>
            </p:cNvSpPr>
            <p:nvPr/>
          </p:nvSpPr>
          <p:spPr bwMode="auto">
            <a:xfrm>
              <a:off x="3681413" y="3797300"/>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38" name="Oval 174"/>
            <p:cNvSpPr>
              <a:spLocks noChangeAspect="1" noChangeArrowheads="1"/>
            </p:cNvSpPr>
            <p:nvPr/>
          </p:nvSpPr>
          <p:spPr bwMode="auto">
            <a:xfrm>
              <a:off x="3611563" y="3957638"/>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39" name="Oval 175"/>
            <p:cNvSpPr>
              <a:spLocks noChangeAspect="1" noChangeArrowheads="1"/>
            </p:cNvSpPr>
            <p:nvPr/>
          </p:nvSpPr>
          <p:spPr bwMode="auto">
            <a:xfrm>
              <a:off x="3276600" y="3860800"/>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0" name="Oval 176"/>
            <p:cNvSpPr>
              <a:spLocks noChangeAspect="1" noChangeArrowheads="1"/>
            </p:cNvSpPr>
            <p:nvPr/>
          </p:nvSpPr>
          <p:spPr bwMode="auto">
            <a:xfrm>
              <a:off x="3467100" y="363061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1" name="Oval 177"/>
            <p:cNvSpPr>
              <a:spLocks noChangeAspect="1" noChangeArrowheads="1"/>
            </p:cNvSpPr>
            <p:nvPr/>
          </p:nvSpPr>
          <p:spPr bwMode="auto">
            <a:xfrm>
              <a:off x="3178175" y="3446463"/>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2" name="Oval 178"/>
            <p:cNvSpPr>
              <a:spLocks noChangeAspect="1" noChangeArrowheads="1"/>
            </p:cNvSpPr>
            <p:nvPr/>
          </p:nvSpPr>
          <p:spPr bwMode="auto">
            <a:xfrm>
              <a:off x="2076450" y="3575050"/>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3" name="Oval 179"/>
            <p:cNvSpPr>
              <a:spLocks noChangeAspect="1" noChangeArrowheads="1"/>
            </p:cNvSpPr>
            <p:nvPr/>
          </p:nvSpPr>
          <p:spPr bwMode="auto">
            <a:xfrm>
              <a:off x="1787525" y="3979863"/>
              <a:ext cx="103188"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4" name="Oval 180"/>
            <p:cNvSpPr>
              <a:spLocks noChangeAspect="1" noChangeArrowheads="1"/>
            </p:cNvSpPr>
            <p:nvPr/>
          </p:nvSpPr>
          <p:spPr bwMode="auto">
            <a:xfrm>
              <a:off x="2319338" y="3905250"/>
              <a:ext cx="103187"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5" name="Oval 181"/>
            <p:cNvSpPr>
              <a:spLocks noChangeAspect="1" noChangeArrowheads="1"/>
            </p:cNvSpPr>
            <p:nvPr/>
          </p:nvSpPr>
          <p:spPr bwMode="auto">
            <a:xfrm>
              <a:off x="2922588" y="3865563"/>
              <a:ext cx="103187" cy="92075"/>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6" name="Oval 182"/>
            <p:cNvSpPr>
              <a:spLocks noChangeAspect="1" noChangeArrowheads="1"/>
            </p:cNvSpPr>
            <p:nvPr/>
          </p:nvSpPr>
          <p:spPr bwMode="auto">
            <a:xfrm>
              <a:off x="2435225" y="3594100"/>
              <a:ext cx="103188" cy="90488"/>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7" name="Oval 183"/>
            <p:cNvSpPr>
              <a:spLocks noChangeAspect="1" noChangeArrowheads="1"/>
            </p:cNvSpPr>
            <p:nvPr/>
          </p:nvSpPr>
          <p:spPr bwMode="auto">
            <a:xfrm>
              <a:off x="7651750" y="4029075"/>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48" name="Oval 185"/>
            <p:cNvSpPr>
              <a:spLocks noChangeAspect="1" noChangeArrowheads="1"/>
            </p:cNvSpPr>
            <p:nvPr/>
          </p:nvSpPr>
          <p:spPr bwMode="auto">
            <a:xfrm>
              <a:off x="3089275" y="4092575"/>
              <a:ext cx="103188" cy="88900"/>
            </a:xfrm>
            <a:prstGeom prst="ellipse">
              <a:avLst/>
            </a:prstGeom>
            <a:solidFill>
              <a:srgbClr val="FF6600"/>
            </a:solidFill>
            <a:ln w="9525" algn="ctr">
              <a:solidFill>
                <a:srgbClr val="FF99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ru-RU" sz="2400"/>
            </a:p>
          </p:txBody>
        </p:sp>
        <p:sp>
          <p:nvSpPr>
            <p:cNvPr id="4250" name="Freeform 75"/>
            <p:cNvSpPr>
              <a:spLocks noChangeAspect="1"/>
            </p:cNvSpPr>
            <p:nvPr/>
          </p:nvSpPr>
          <p:spPr bwMode="auto">
            <a:xfrm>
              <a:off x="8215313" y="2057400"/>
              <a:ext cx="676275" cy="1073150"/>
            </a:xfrm>
            <a:custGeom>
              <a:avLst/>
              <a:gdLst>
                <a:gd name="T0" fmla="*/ 2147483647 w 1696"/>
                <a:gd name="T1" fmla="*/ 2147483647 h 3060"/>
                <a:gd name="T2" fmla="*/ 2147483647 w 1696"/>
                <a:gd name="T3" fmla="*/ 2147483647 h 3060"/>
                <a:gd name="T4" fmla="*/ 2147483647 w 1696"/>
                <a:gd name="T5" fmla="*/ 2147483647 h 3060"/>
                <a:gd name="T6" fmla="*/ 2147483647 w 1696"/>
                <a:gd name="T7" fmla="*/ 2147483647 h 3060"/>
                <a:gd name="T8" fmla="*/ 2147483647 w 1696"/>
                <a:gd name="T9" fmla="*/ 2147483647 h 3060"/>
                <a:gd name="T10" fmla="*/ 2147483647 w 1696"/>
                <a:gd name="T11" fmla="*/ 2147483647 h 3060"/>
                <a:gd name="T12" fmla="*/ 2147483647 w 1696"/>
                <a:gd name="T13" fmla="*/ 2147483647 h 3060"/>
                <a:gd name="T14" fmla="*/ 2147483647 w 1696"/>
                <a:gd name="T15" fmla="*/ 2147483647 h 3060"/>
                <a:gd name="T16" fmla="*/ 2147483647 w 1696"/>
                <a:gd name="T17" fmla="*/ 2147483647 h 3060"/>
                <a:gd name="T18" fmla="*/ 2147483647 w 1696"/>
                <a:gd name="T19" fmla="*/ 2147483647 h 3060"/>
                <a:gd name="T20" fmla="*/ 2147483647 w 1696"/>
                <a:gd name="T21" fmla="*/ 2147483647 h 3060"/>
                <a:gd name="T22" fmla="*/ 2147483647 w 1696"/>
                <a:gd name="T23" fmla="*/ 2147483647 h 3060"/>
                <a:gd name="T24" fmla="*/ 2147483647 w 1696"/>
                <a:gd name="T25" fmla="*/ 2147483647 h 3060"/>
                <a:gd name="T26" fmla="*/ 2147483647 w 1696"/>
                <a:gd name="T27" fmla="*/ 2147483647 h 3060"/>
                <a:gd name="T28" fmla="*/ 2147483647 w 1696"/>
                <a:gd name="T29" fmla="*/ 2147483647 h 3060"/>
                <a:gd name="T30" fmla="*/ 2147483647 w 1696"/>
                <a:gd name="T31" fmla="*/ 2147483647 h 3060"/>
                <a:gd name="T32" fmla="*/ 2147483647 w 1696"/>
                <a:gd name="T33" fmla="*/ 2147483647 h 3060"/>
                <a:gd name="T34" fmla="*/ 0 w 1696"/>
                <a:gd name="T35" fmla="*/ 2147483647 h 3060"/>
                <a:gd name="T36" fmla="*/ 2147483647 w 1696"/>
                <a:gd name="T37" fmla="*/ 2147483647 h 3060"/>
                <a:gd name="T38" fmla="*/ 2147483647 w 1696"/>
                <a:gd name="T39" fmla="*/ 2147483647 h 3060"/>
                <a:gd name="T40" fmla="*/ 2147483647 w 1696"/>
                <a:gd name="T41" fmla="*/ 2147483647 h 3060"/>
                <a:gd name="T42" fmla="*/ 2147483647 w 1696"/>
                <a:gd name="T43" fmla="*/ 2147483647 h 3060"/>
                <a:gd name="T44" fmla="*/ 2147483647 w 1696"/>
                <a:gd name="T45" fmla="*/ 2147483647 h 3060"/>
                <a:gd name="T46" fmla="*/ 2147483647 w 1696"/>
                <a:gd name="T47" fmla="*/ 2147483647 h 3060"/>
                <a:gd name="T48" fmla="*/ 2147483647 w 1696"/>
                <a:gd name="T49" fmla="*/ 2147483647 h 3060"/>
                <a:gd name="T50" fmla="*/ 2147483647 w 1696"/>
                <a:gd name="T51" fmla="*/ 2147483647 h 3060"/>
                <a:gd name="T52" fmla="*/ 2147483647 w 1696"/>
                <a:gd name="T53" fmla="*/ 2147483647 h 3060"/>
                <a:gd name="T54" fmla="*/ 2147483647 w 1696"/>
                <a:gd name="T55" fmla="*/ 0 h 3060"/>
                <a:gd name="T56" fmla="*/ 2147483647 w 1696"/>
                <a:gd name="T57" fmla="*/ 2147483647 h 3060"/>
                <a:gd name="T58" fmla="*/ 2147483647 w 1696"/>
                <a:gd name="T59" fmla="*/ 2147483647 h 3060"/>
                <a:gd name="T60" fmla="*/ 2147483647 w 1696"/>
                <a:gd name="T61" fmla="*/ 2147483647 h 3060"/>
                <a:gd name="T62" fmla="*/ 2147483647 w 1696"/>
                <a:gd name="T63" fmla="*/ 2147483647 h 3060"/>
                <a:gd name="T64" fmla="*/ 2147483647 w 1696"/>
                <a:gd name="T65" fmla="*/ 2147483647 h 3060"/>
                <a:gd name="T66" fmla="*/ 2147483647 w 1696"/>
                <a:gd name="T67" fmla="*/ 2147483647 h 3060"/>
                <a:gd name="T68" fmla="*/ 2147483647 w 1696"/>
                <a:gd name="T69" fmla="*/ 2147483647 h 3060"/>
                <a:gd name="T70" fmla="*/ 2147483647 w 1696"/>
                <a:gd name="T71" fmla="*/ 2147483647 h 3060"/>
                <a:gd name="T72" fmla="*/ 2147483647 w 1696"/>
                <a:gd name="T73" fmla="*/ 2147483647 h 3060"/>
                <a:gd name="T74" fmla="*/ 2147483647 w 1696"/>
                <a:gd name="T75" fmla="*/ 2147483647 h 3060"/>
                <a:gd name="T76" fmla="*/ 2147483647 w 1696"/>
                <a:gd name="T77" fmla="*/ 2147483647 h 3060"/>
                <a:gd name="T78" fmla="*/ 2147483647 w 1696"/>
                <a:gd name="T79" fmla="*/ 2147483647 h 3060"/>
                <a:gd name="T80" fmla="*/ 2147483647 w 1696"/>
                <a:gd name="T81" fmla="*/ 2147483647 h 3060"/>
                <a:gd name="T82" fmla="*/ 2147483647 w 1696"/>
                <a:gd name="T83" fmla="*/ 2147483647 h 3060"/>
                <a:gd name="T84" fmla="*/ 2147483647 w 1696"/>
                <a:gd name="T85" fmla="*/ 2147483647 h 3060"/>
                <a:gd name="T86" fmla="*/ 2147483647 w 1696"/>
                <a:gd name="T87" fmla="*/ 2147483647 h 3060"/>
                <a:gd name="T88" fmla="*/ 2147483647 w 1696"/>
                <a:gd name="T89" fmla="*/ 2147483647 h 3060"/>
                <a:gd name="T90" fmla="*/ 2147483647 w 1696"/>
                <a:gd name="T91" fmla="*/ 2147483647 h 3060"/>
                <a:gd name="T92" fmla="*/ 2147483647 w 1696"/>
                <a:gd name="T93" fmla="*/ 2147483647 h 30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6"/>
                <a:gd name="T142" fmla="*/ 0 h 3060"/>
                <a:gd name="T143" fmla="*/ 1696 w 1696"/>
                <a:gd name="T144" fmla="*/ 3060 h 30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6" h="3060">
                  <a:moveTo>
                    <a:pt x="1497" y="3060"/>
                  </a:moveTo>
                  <a:lnTo>
                    <a:pt x="1307" y="2779"/>
                  </a:lnTo>
                  <a:lnTo>
                    <a:pt x="1194" y="2666"/>
                  </a:lnTo>
                  <a:lnTo>
                    <a:pt x="1211" y="2343"/>
                  </a:lnTo>
                  <a:lnTo>
                    <a:pt x="1016" y="1795"/>
                  </a:lnTo>
                  <a:lnTo>
                    <a:pt x="984" y="1407"/>
                  </a:lnTo>
                  <a:lnTo>
                    <a:pt x="694" y="1182"/>
                  </a:lnTo>
                  <a:lnTo>
                    <a:pt x="662" y="1036"/>
                  </a:lnTo>
                  <a:lnTo>
                    <a:pt x="516" y="1085"/>
                  </a:lnTo>
                  <a:lnTo>
                    <a:pt x="533" y="1246"/>
                  </a:lnTo>
                  <a:lnTo>
                    <a:pt x="549" y="1262"/>
                  </a:lnTo>
                  <a:lnTo>
                    <a:pt x="435" y="1272"/>
                  </a:lnTo>
                  <a:lnTo>
                    <a:pt x="339" y="1191"/>
                  </a:lnTo>
                  <a:lnTo>
                    <a:pt x="249" y="1085"/>
                  </a:lnTo>
                  <a:lnTo>
                    <a:pt x="168" y="1068"/>
                  </a:lnTo>
                  <a:lnTo>
                    <a:pt x="151" y="988"/>
                  </a:lnTo>
                  <a:lnTo>
                    <a:pt x="49" y="959"/>
                  </a:lnTo>
                  <a:lnTo>
                    <a:pt x="0" y="858"/>
                  </a:lnTo>
                  <a:lnTo>
                    <a:pt x="104" y="794"/>
                  </a:lnTo>
                  <a:lnTo>
                    <a:pt x="151" y="691"/>
                  </a:lnTo>
                  <a:lnTo>
                    <a:pt x="378" y="519"/>
                  </a:lnTo>
                  <a:lnTo>
                    <a:pt x="475" y="440"/>
                  </a:lnTo>
                  <a:lnTo>
                    <a:pt x="652" y="400"/>
                  </a:lnTo>
                  <a:lnTo>
                    <a:pt x="717" y="585"/>
                  </a:lnTo>
                  <a:lnTo>
                    <a:pt x="855" y="498"/>
                  </a:lnTo>
                  <a:lnTo>
                    <a:pt x="1007" y="481"/>
                  </a:lnTo>
                  <a:lnTo>
                    <a:pt x="1135" y="78"/>
                  </a:lnTo>
                  <a:lnTo>
                    <a:pt x="1294" y="0"/>
                  </a:lnTo>
                  <a:lnTo>
                    <a:pt x="1500" y="601"/>
                  </a:lnTo>
                  <a:lnTo>
                    <a:pt x="1582" y="729"/>
                  </a:lnTo>
                  <a:lnTo>
                    <a:pt x="1339" y="811"/>
                  </a:lnTo>
                  <a:lnTo>
                    <a:pt x="1275" y="1053"/>
                  </a:lnTo>
                  <a:lnTo>
                    <a:pt x="1339" y="1197"/>
                  </a:lnTo>
                  <a:lnTo>
                    <a:pt x="1226" y="1229"/>
                  </a:lnTo>
                  <a:lnTo>
                    <a:pt x="1323" y="1392"/>
                  </a:lnTo>
                  <a:lnTo>
                    <a:pt x="1211" y="1504"/>
                  </a:lnTo>
                  <a:lnTo>
                    <a:pt x="1533" y="1956"/>
                  </a:lnTo>
                  <a:lnTo>
                    <a:pt x="1646" y="1843"/>
                  </a:lnTo>
                  <a:lnTo>
                    <a:pt x="1696" y="1914"/>
                  </a:lnTo>
                  <a:lnTo>
                    <a:pt x="1465" y="2213"/>
                  </a:lnTo>
                  <a:lnTo>
                    <a:pt x="1580" y="2461"/>
                  </a:lnTo>
                  <a:lnTo>
                    <a:pt x="1531" y="2560"/>
                  </a:lnTo>
                  <a:lnTo>
                    <a:pt x="1416" y="2593"/>
                  </a:lnTo>
                  <a:lnTo>
                    <a:pt x="1431" y="2741"/>
                  </a:lnTo>
                  <a:lnTo>
                    <a:pt x="1614" y="2741"/>
                  </a:lnTo>
                  <a:lnTo>
                    <a:pt x="1630" y="2890"/>
                  </a:lnTo>
                  <a:lnTo>
                    <a:pt x="1497" y="3060"/>
                  </a:lnTo>
                  <a:close/>
                </a:path>
              </a:pathLst>
            </a:custGeom>
            <a:solidFill>
              <a:schemeClr val="accent2"/>
            </a:solidFill>
            <a:ln w="0">
              <a:solidFill>
                <a:srgbClr val="CCECFF"/>
              </a:solidFill>
              <a:round/>
              <a:headEnd/>
              <a:tailEnd/>
            </a:ln>
          </p:spPr>
          <p:txBody>
            <a:bodyPr/>
            <a:lstStyle/>
            <a:p>
              <a:endParaRPr lang="ru-RU"/>
            </a:p>
          </p:txBody>
        </p:sp>
        <p:sp>
          <p:nvSpPr>
            <p:cNvPr id="4252" name="AutoShape 168"/>
            <p:cNvSpPr>
              <a:spLocks noChangeArrowheads="1"/>
            </p:cNvSpPr>
            <p:nvPr/>
          </p:nvSpPr>
          <p:spPr bwMode="auto">
            <a:xfrm>
              <a:off x="704850" y="3573463"/>
              <a:ext cx="1089025" cy="215900"/>
            </a:xfrm>
            <a:prstGeom prst="roundRect">
              <a:avLst>
                <a:gd name="adj" fmla="val 16667"/>
              </a:avLst>
            </a:prstGeom>
            <a:solidFill>
              <a:srgbClr val="339375"/>
            </a:solidFill>
            <a:ln>
              <a:noFill/>
            </a:ln>
            <a:extLs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ru-RU" altLang="ru-RU" sz="1200" b="1">
                  <a:solidFill>
                    <a:schemeClr val="bg1"/>
                  </a:solidFill>
                  <a:latin typeface="Myriad Pro" pitchFamily="34" charset="0"/>
                </a:rPr>
                <a:t>Украина</a:t>
              </a:r>
              <a:endParaRPr lang="en-US" altLang="ru-RU" sz="1200" b="1">
                <a:solidFill>
                  <a:schemeClr val="bg1"/>
                </a:solidFill>
                <a:latin typeface="Myriad Pro" pitchFamily="34" charset="0"/>
              </a:endParaRPr>
            </a:p>
          </p:txBody>
        </p:sp>
      </p:grpSp>
      <p:sp>
        <p:nvSpPr>
          <p:cNvPr id="4255" name="Прямоугольник 189"/>
          <p:cNvSpPr>
            <a:spLocks noChangeArrowheads="1"/>
          </p:cNvSpPr>
          <p:nvPr/>
        </p:nvSpPr>
        <p:spPr bwMode="auto">
          <a:xfrm>
            <a:off x="103981" y="980728"/>
            <a:ext cx="9632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33400" eaLnBrk="1" hangingPunct="1">
              <a:lnSpc>
                <a:spcPct val="150000"/>
              </a:lnSpc>
              <a:spcAft>
                <a:spcPts val="0"/>
              </a:spcAft>
              <a:buClr>
                <a:srgbClr val="8E8E8E"/>
              </a:buClr>
              <a:buFont typeface="Wingdings" pitchFamily="2" charset="2"/>
              <a:buBlip>
                <a:blip r:embed="rId3"/>
              </a:buBlip>
            </a:pPr>
            <a:r>
              <a:rPr lang="ru-RU" sz="1600" dirty="0" smtClean="0">
                <a:solidFill>
                  <a:srgbClr val="002394"/>
                </a:solidFill>
                <a:latin typeface="+mn-lt"/>
              </a:rPr>
              <a:t>Универсальный банк </a:t>
            </a:r>
            <a:r>
              <a:rPr lang="ru-RU" sz="1600" dirty="0">
                <a:solidFill>
                  <a:srgbClr val="002394"/>
                </a:solidFill>
                <a:latin typeface="+mn-lt"/>
              </a:rPr>
              <a:t>с государственным участием, чья история насчитывает уже более 20 лет</a:t>
            </a:r>
          </a:p>
          <a:p>
            <a:pPr defTabSz="533400" eaLnBrk="1" hangingPunct="1">
              <a:lnSpc>
                <a:spcPct val="150000"/>
              </a:lnSpc>
              <a:spcAft>
                <a:spcPts val="0"/>
              </a:spcAft>
              <a:buClr>
                <a:srgbClr val="8E8E8E"/>
              </a:buClr>
              <a:buFont typeface="Wingdings" pitchFamily="2" charset="2"/>
              <a:buBlip>
                <a:blip r:embed="rId3"/>
              </a:buBlip>
            </a:pPr>
            <a:r>
              <a:rPr lang="ru-RU" altLang="ru-RU" sz="1600" dirty="0" smtClean="0">
                <a:solidFill>
                  <a:srgbClr val="002394"/>
                </a:solidFill>
                <a:latin typeface="+mn-lt"/>
              </a:rPr>
              <a:t>Входит в ТОП-10 крупнейших банков России</a:t>
            </a:r>
          </a:p>
          <a:p>
            <a:pPr defTabSz="533400" eaLnBrk="1" hangingPunct="1">
              <a:lnSpc>
                <a:spcPct val="150000"/>
              </a:lnSpc>
              <a:spcAft>
                <a:spcPts val="0"/>
              </a:spcAft>
              <a:buClr>
                <a:srgbClr val="8E8E8E"/>
              </a:buClr>
              <a:buFont typeface="Wingdings" pitchFamily="2" charset="2"/>
              <a:buBlip>
                <a:blip r:embed="rId3"/>
              </a:buBlip>
            </a:pPr>
            <a:r>
              <a:rPr lang="ru-RU" sz="1600" dirty="0" smtClean="0">
                <a:solidFill>
                  <a:srgbClr val="002394"/>
                </a:solidFill>
                <a:latin typeface="+mn-lt"/>
              </a:rPr>
              <a:t>Является </a:t>
            </a:r>
            <a:r>
              <a:rPr lang="ru-RU" sz="1600" dirty="0">
                <a:solidFill>
                  <a:srgbClr val="002394"/>
                </a:solidFill>
                <a:latin typeface="+mn-lt"/>
              </a:rPr>
              <a:t>одним из 11 системно значимых финансовых институтов* </a:t>
            </a:r>
            <a:endParaRPr lang="ru-RU" altLang="ru-RU" sz="1600" dirty="0">
              <a:solidFill>
                <a:srgbClr val="002394"/>
              </a:solidFill>
              <a:latin typeface="+mn-lt"/>
            </a:endParaRPr>
          </a:p>
        </p:txBody>
      </p:sp>
      <p:sp>
        <p:nvSpPr>
          <p:cNvPr id="190" name="Text Box 5"/>
          <p:cNvSpPr txBox="1">
            <a:spLocks noChangeArrowheads="1"/>
          </p:cNvSpPr>
          <p:nvPr/>
        </p:nvSpPr>
        <p:spPr bwMode="auto">
          <a:xfrm>
            <a:off x="358774" y="6470375"/>
            <a:ext cx="6696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i="1" dirty="0">
                <a:solidFill>
                  <a:srgbClr val="AAAAAA"/>
                </a:solidFill>
                <a:latin typeface="+mn-lt"/>
                <a:cs typeface="Arial" panose="020B0604020202020204" pitchFamily="34" charset="0"/>
              </a:rPr>
              <a:t>* </a:t>
            </a:r>
            <a:r>
              <a:rPr lang="ru-RU" altLang="ru-RU" sz="1400" i="1" dirty="0" smtClean="0">
                <a:solidFill>
                  <a:srgbClr val="AAAAAA"/>
                </a:solidFill>
                <a:latin typeface="+mn-lt"/>
                <a:cs typeface="Arial" panose="020B0604020202020204" pitchFamily="34" charset="0"/>
              </a:rPr>
              <a:t> </a:t>
            </a:r>
            <a:r>
              <a:rPr lang="ru-RU" sz="1400" dirty="0" smtClean="0">
                <a:solidFill>
                  <a:srgbClr val="AAAAAA"/>
                </a:solidFill>
                <a:latin typeface="+mn-lt"/>
              </a:rPr>
              <a:t>Признан Центральным </a:t>
            </a:r>
            <a:r>
              <a:rPr lang="ru-RU" sz="1400" dirty="0">
                <a:solidFill>
                  <a:srgbClr val="AAAAAA"/>
                </a:solidFill>
                <a:latin typeface="+mn-lt"/>
              </a:rPr>
              <a:t>Банком России</a:t>
            </a:r>
            <a:endParaRPr lang="ru-RU" altLang="ru-RU" sz="1400" i="1" dirty="0">
              <a:solidFill>
                <a:srgbClr val="AAAAAA"/>
              </a:solidFill>
              <a:latin typeface="+mn-lt"/>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НАШИ ПРЕИМУЩЕСТВА</a:t>
            </a:r>
            <a:endParaRPr lang="ru-RU" altLang="ru-RU" sz="3200" b="1" dirty="0">
              <a:solidFill>
                <a:schemeClr val="bg1"/>
              </a:solidFill>
              <a:latin typeface="+mj-lt"/>
            </a:endParaRPr>
          </a:p>
        </p:txBody>
      </p:sp>
      <p:sp>
        <p:nvSpPr>
          <p:cNvPr id="6" name="Rectangle 6"/>
          <p:cNvSpPr>
            <a:spLocks noChangeArrowheads="1"/>
          </p:cNvSpPr>
          <p:nvPr/>
        </p:nvSpPr>
        <p:spPr bwMode="auto">
          <a:xfrm>
            <a:off x="329405" y="1163935"/>
            <a:ext cx="9407526" cy="5001369"/>
          </a:xfrm>
          <a:prstGeom prst="rect">
            <a:avLst/>
          </a:prstGeom>
          <a:noFill/>
          <a:ln w="9525">
            <a:noFill/>
            <a:miter lim="800000"/>
            <a:headEnd/>
            <a:tailEnd/>
          </a:ln>
        </p:spPr>
        <p:txBody>
          <a:bodyPr wrap="square">
            <a:spAutoFit/>
          </a:bodyPr>
          <a:lstStyle/>
          <a:p>
            <a:pPr>
              <a:defRPr/>
            </a:pPr>
            <a:r>
              <a:rPr lang="ru-RU" sz="3000" b="1" dirty="0" smtClean="0">
                <a:solidFill>
                  <a:srgbClr val="FF7B21"/>
                </a:solidFill>
                <a:latin typeface="+mj-lt"/>
                <a:cs typeface="Arial" pitchFamily="34" charset="0"/>
              </a:rPr>
              <a:t>Преимущества факторинга с Промсвязьбанк:</a:t>
            </a:r>
          </a:p>
          <a:p>
            <a:pPr>
              <a:defRPr/>
            </a:pPr>
            <a:endParaRPr lang="ru-RU" sz="900" b="1" dirty="0" smtClean="0">
              <a:solidFill>
                <a:srgbClr val="002395"/>
              </a:solidFill>
              <a:latin typeface="+mj-lt"/>
              <a:cs typeface="Arial" pitchFamily="34" charset="0"/>
            </a:endParaRPr>
          </a:p>
          <a:p>
            <a:pPr marL="971550" lvl="1" indent="-514350">
              <a:buFont typeface="+mj-lt"/>
              <a:buAutoNum type="arabicPeriod"/>
              <a:defRPr/>
            </a:pPr>
            <a:r>
              <a:rPr lang="ru-RU" sz="2000" dirty="0" smtClean="0">
                <a:solidFill>
                  <a:srgbClr val="002395"/>
                </a:solidFill>
                <a:latin typeface="+mj-lt"/>
                <a:cs typeface="Arial" pitchFamily="34" charset="0"/>
              </a:rPr>
              <a:t>16 </a:t>
            </a:r>
            <a:r>
              <a:rPr lang="ru-RU" sz="2000" dirty="0">
                <a:solidFill>
                  <a:srgbClr val="002395"/>
                </a:solidFill>
                <a:latin typeface="+mj-lt"/>
                <a:cs typeface="Arial" pitchFamily="34" charset="0"/>
              </a:rPr>
              <a:t>лет работы на рынке факторинга</a:t>
            </a:r>
          </a:p>
          <a:p>
            <a:pPr marL="971550" lvl="1" indent="-514350">
              <a:buFont typeface="+mj-lt"/>
              <a:buAutoNum type="arabicPeriod"/>
              <a:defRPr/>
            </a:pPr>
            <a:r>
              <a:rPr lang="ru-RU" sz="2000" dirty="0" smtClean="0">
                <a:solidFill>
                  <a:srgbClr val="002395"/>
                </a:solidFill>
                <a:latin typeface="+mj-lt"/>
                <a:cs typeface="Arial" pitchFamily="34" charset="0"/>
              </a:rPr>
              <a:t>55 </a:t>
            </a:r>
            <a:r>
              <a:rPr lang="ru-RU" sz="2000" dirty="0">
                <a:solidFill>
                  <a:srgbClr val="002395"/>
                </a:solidFill>
                <a:latin typeface="+mj-lt"/>
                <a:cs typeface="Arial" pitchFamily="34" charset="0"/>
              </a:rPr>
              <a:t>филиалов в </a:t>
            </a:r>
            <a:r>
              <a:rPr lang="ru-RU" sz="2000" dirty="0" smtClean="0">
                <a:solidFill>
                  <a:srgbClr val="002395"/>
                </a:solidFill>
                <a:latin typeface="+mj-lt"/>
                <a:cs typeface="Arial" pitchFamily="34" charset="0"/>
              </a:rPr>
              <a:t>России – самая развитая региональная сеть</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a:solidFill>
                  <a:srgbClr val="002395"/>
                </a:solidFill>
                <a:latin typeface="+mj-lt"/>
                <a:cs typeface="Arial" pitchFamily="34" charset="0"/>
              </a:rPr>
              <a:t>Конкурентная процентная ставка и прозрачные тарифы</a:t>
            </a:r>
          </a:p>
          <a:p>
            <a:pPr marL="971550" lvl="1" indent="-514350">
              <a:buFont typeface="+mj-lt"/>
              <a:buAutoNum type="arabicPeriod"/>
              <a:defRPr/>
            </a:pPr>
            <a:r>
              <a:rPr lang="ru-RU" sz="2000" dirty="0">
                <a:solidFill>
                  <a:srgbClr val="002395"/>
                </a:solidFill>
                <a:latin typeface="+mj-lt"/>
                <a:cs typeface="Arial" pitchFamily="34" charset="0"/>
              </a:rPr>
              <a:t>Лимит от 1 000 000 руб</a:t>
            </a:r>
            <a:r>
              <a:rPr lang="ru-RU" sz="2000" dirty="0" smtClean="0">
                <a:solidFill>
                  <a:srgbClr val="002395"/>
                </a:solidFill>
                <a:latin typeface="+mj-lt"/>
                <a:cs typeface="Arial" pitchFamily="34" charset="0"/>
              </a:rPr>
              <a:t>. на поставщика </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err="1">
                <a:solidFill>
                  <a:srgbClr val="002395"/>
                </a:solidFill>
                <a:latin typeface="+mj-lt"/>
                <a:cs typeface="Arial" pitchFamily="34" charset="0"/>
              </a:rPr>
              <a:t>Беззалоговое</a:t>
            </a:r>
            <a:r>
              <a:rPr lang="ru-RU" sz="2000" dirty="0">
                <a:solidFill>
                  <a:srgbClr val="002395"/>
                </a:solidFill>
                <a:latin typeface="+mj-lt"/>
                <a:cs typeface="Arial" pitchFamily="34" charset="0"/>
              </a:rPr>
              <a:t> </a:t>
            </a:r>
            <a:r>
              <a:rPr lang="ru-RU" sz="2000" dirty="0" smtClean="0">
                <a:solidFill>
                  <a:srgbClr val="002395"/>
                </a:solidFill>
                <a:latin typeface="+mj-lt"/>
                <a:cs typeface="Arial" pitchFamily="34" charset="0"/>
              </a:rPr>
              <a:t>финансирование</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a:solidFill>
                  <a:srgbClr val="002395"/>
                </a:solidFill>
                <a:latin typeface="+mj-lt"/>
                <a:cs typeface="Arial" pitchFamily="34" charset="0"/>
              </a:rPr>
              <a:t>Расчеты «день в день»: погашение финансирования в день оплаты </a:t>
            </a:r>
            <a:r>
              <a:rPr lang="ru-RU" sz="2000" dirty="0" smtClean="0">
                <a:solidFill>
                  <a:srgbClr val="002395"/>
                </a:solidFill>
                <a:latin typeface="+mj-lt"/>
                <a:cs typeface="Arial" pitchFamily="34" charset="0"/>
              </a:rPr>
              <a:t>покупателем </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a:solidFill>
                  <a:srgbClr val="002395"/>
                </a:solidFill>
                <a:latin typeface="+mj-lt"/>
                <a:cs typeface="Arial" pitchFamily="34" charset="0"/>
              </a:rPr>
              <a:t>Ускоренный анализ сделок по упрощенной схеме (7 </a:t>
            </a:r>
            <a:r>
              <a:rPr lang="ru-RU" sz="2000" dirty="0" smtClean="0">
                <a:solidFill>
                  <a:srgbClr val="002395"/>
                </a:solidFill>
                <a:latin typeface="+mj-lt"/>
                <a:cs typeface="Arial" pitchFamily="34" charset="0"/>
              </a:rPr>
              <a:t>документов)</a:t>
            </a:r>
          </a:p>
          <a:p>
            <a:pPr marL="971550" lvl="1" indent="-514350">
              <a:buFont typeface="+mj-lt"/>
              <a:buAutoNum type="arabicPeriod"/>
              <a:defRPr/>
            </a:pPr>
            <a:r>
              <a:rPr lang="ru-RU" sz="2000" dirty="0">
                <a:solidFill>
                  <a:srgbClr val="002395"/>
                </a:solidFill>
                <a:latin typeface="+mj-lt"/>
                <a:cs typeface="Arial" pitchFamily="34" charset="0"/>
              </a:rPr>
              <a:t>Установление лимитов на новых покупателей без истории работы</a:t>
            </a:r>
          </a:p>
          <a:p>
            <a:pPr marL="971550" lvl="1" indent="-514350">
              <a:buFont typeface="+mj-lt"/>
              <a:buAutoNum type="arabicPeriod"/>
              <a:defRPr/>
            </a:pPr>
            <a:r>
              <a:rPr lang="ru-RU" sz="2000" dirty="0">
                <a:solidFill>
                  <a:srgbClr val="002395"/>
                </a:solidFill>
                <a:latin typeface="+mj-lt"/>
                <a:cs typeface="Arial" pitchFamily="34" charset="0"/>
              </a:rPr>
              <a:t>Дебитор – российская компания с выручкой от 500 млн. рублей в год </a:t>
            </a:r>
          </a:p>
          <a:p>
            <a:pPr marL="971550" lvl="1" indent="-514350">
              <a:buFont typeface="+mj-lt"/>
              <a:buAutoNum type="arabicPeriod"/>
              <a:defRPr/>
            </a:pPr>
            <a:r>
              <a:rPr lang="ru-RU" sz="2000" dirty="0" smtClean="0">
                <a:solidFill>
                  <a:srgbClr val="002395"/>
                </a:solidFill>
                <a:latin typeface="+mj-lt"/>
                <a:cs typeface="Arial" pitchFamily="34" charset="0"/>
              </a:rPr>
              <a:t>Возможность рефинансирования текущей задолженности</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a:solidFill>
                  <a:srgbClr val="002395"/>
                </a:solidFill>
                <a:latin typeface="+mj-lt"/>
                <a:cs typeface="Arial" pitchFamily="34" charset="0"/>
              </a:rPr>
              <a:t>Удобное расчетное обслуживание </a:t>
            </a:r>
            <a:r>
              <a:rPr lang="en-US" sz="2000" dirty="0" err="1">
                <a:solidFill>
                  <a:srgbClr val="002395"/>
                </a:solidFill>
                <a:latin typeface="+mj-lt"/>
                <a:cs typeface="Arial" pitchFamily="34" charset="0"/>
              </a:rPr>
              <a:t>psb</a:t>
            </a:r>
            <a:r>
              <a:rPr lang="ru-RU" sz="2000" dirty="0">
                <a:solidFill>
                  <a:srgbClr val="002395"/>
                </a:solidFill>
                <a:latin typeface="+mj-lt"/>
                <a:cs typeface="Arial" pitchFamily="34" charset="0"/>
              </a:rPr>
              <a:t>-</a:t>
            </a:r>
            <a:r>
              <a:rPr lang="en-US" sz="2000" dirty="0">
                <a:solidFill>
                  <a:srgbClr val="002395"/>
                </a:solidFill>
                <a:latin typeface="+mj-lt"/>
                <a:cs typeface="Arial" pitchFamily="34" charset="0"/>
              </a:rPr>
              <a:t>online</a:t>
            </a:r>
            <a:endParaRPr lang="ru-RU" sz="2000" dirty="0">
              <a:solidFill>
                <a:srgbClr val="002395"/>
              </a:solidFill>
              <a:latin typeface="+mj-lt"/>
              <a:cs typeface="Arial" pitchFamily="34" charset="0"/>
            </a:endParaRPr>
          </a:p>
          <a:p>
            <a:pPr marL="971550" lvl="1" indent="-514350">
              <a:buFont typeface="+mj-lt"/>
              <a:buAutoNum type="arabicPeriod"/>
              <a:defRPr/>
            </a:pPr>
            <a:r>
              <a:rPr lang="ru-RU" sz="2000" dirty="0" smtClean="0">
                <a:solidFill>
                  <a:srgbClr val="002395"/>
                </a:solidFill>
                <a:latin typeface="+mj-lt"/>
                <a:cs typeface="Arial" pitchFamily="34" charset="0"/>
              </a:rPr>
              <a:t>Финансирование </a:t>
            </a:r>
            <a:r>
              <a:rPr lang="ru-RU" sz="2000" dirty="0">
                <a:solidFill>
                  <a:srgbClr val="002395"/>
                </a:solidFill>
                <a:latin typeface="+mj-lt"/>
                <a:cs typeface="Arial" pitchFamily="34" charset="0"/>
              </a:rPr>
              <a:t>без предоставления оригиналов (</a:t>
            </a:r>
            <a:r>
              <a:rPr lang="ru-RU" sz="2000" dirty="0" smtClean="0">
                <a:solidFill>
                  <a:srgbClr val="002395"/>
                </a:solidFill>
                <a:latin typeface="+mj-lt"/>
                <a:cs typeface="Arial" pitchFamily="34" charset="0"/>
              </a:rPr>
              <a:t>ЭДО)</a:t>
            </a:r>
          </a:p>
          <a:p>
            <a:pPr marL="971550" lvl="1" indent="-514350">
              <a:buFont typeface="+mj-lt"/>
              <a:buAutoNum type="arabicPeriod"/>
              <a:defRPr/>
            </a:pPr>
            <a:r>
              <a:rPr lang="ru-RU" sz="2000" dirty="0" smtClean="0">
                <a:solidFill>
                  <a:srgbClr val="002395"/>
                </a:solidFill>
                <a:latin typeface="+mj-lt"/>
                <a:cs typeface="Arial" pitchFamily="34" charset="0"/>
              </a:rPr>
              <a:t>Персональный </a:t>
            </a:r>
            <a:r>
              <a:rPr lang="ru-RU" sz="2000" dirty="0">
                <a:solidFill>
                  <a:srgbClr val="002395"/>
                </a:solidFill>
                <a:latin typeface="+mj-lt"/>
                <a:cs typeface="Arial" pitchFamily="34" charset="0"/>
              </a:rPr>
              <a:t>менеджер по факторингу </a:t>
            </a:r>
          </a:p>
        </p:txBody>
      </p:sp>
    </p:spTree>
    <p:extLst>
      <p:ext uri="{BB962C8B-B14F-4D97-AF65-F5344CB8AC3E}">
        <p14:creationId xmlns:p14="http://schemas.microsoft.com/office/powerpoint/2010/main" val="36166982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990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ПОЧЕМУ ФАКТОРНИГ С ПСБ?</a:t>
            </a:r>
            <a:endParaRPr lang="ru-RU" altLang="ru-RU" sz="3200" b="1" dirty="0">
              <a:solidFill>
                <a:schemeClr val="bg1"/>
              </a:solidFill>
              <a:latin typeface="+mj-lt"/>
            </a:endParaRPr>
          </a:p>
        </p:txBody>
      </p:sp>
      <p:sp>
        <p:nvSpPr>
          <p:cNvPr id="7" name="Rectangle 6"/>
          <p:cNvSpPr>
            <a:spLocks noChangeArrowheads="1"/>
          </p:cNvSpPr>
          <p:nvPr/>
        </p:nvSpPr>
        <p:spPr bwMode="auto">
          <a:xfrm>
            <a:off x="344487" y="1196752"/>
            <a:ext cx="8555832" cy="553998"/>
          </a:xfrm>
          <a:prstGeom prst="rect">
            <a:avLst/>
          </a:prstGeom>
          <a:noFill/>
          <a:ln w="9525">
            <a:noFill/>
            <a:miter lim="800000"/>
            <a:headEnd/>
            <a:tailEnd/>
          </a:ln>
        </p:spPr>
        <p:txBody>
          <a:bodyPr wrap="square">
            <a:spAutoFit/>
          </a:bodyPr>
          <a:lstStyle/>
          <a:p>
            <a:pPr>
              <a:defRPr/>
            </a:pPr>
            <a:r>
              <a:rPr lang="ru-RU" sz="3000" b="1" dirty="0" smtClean="0">
                <a:solidFill>
                  <a:srgbClr val="002395"/>
                </a:solidFill>
                <a:latin typeface="+mj-lt"/>
                <a:cs typeface="Arial" pitchFamily="34" charset="0"/>
              </a:rPr>
              <a:t>Финансовые </a:t>
            </a:r>
            <a:r>
              <a:rPr lang="ru-RU" sz="2800" b="1" dirty="0" smtClean="0">
                <a:solidFill>
                  <a:srgbClr val="002395"/>
                </a:solidFill>
                <a:latin typeface="+mj-lt"/>
                <a:cs typeface="Arial" pitchFamily="34" charset="0"/>
              </a:rPr>
              <a:t>результаты</a:t>
            </a:r>
            <a:r>
              <a:rPr lang="ru-RU" sz="3000" b="1" dirty="0" smtClean="0">
                <a:solidFill>
                  <a:srgbClr val="002395"/>
                </a:solidFill>
                <a:latin typeface="+mj-lt"/>
                <a:cs typeface="Arial" pitchFamily="34" charset="0"/>
              </a:rPr>
              <a:t>, руб. </a:t>
            </a:r>
            <a:endParaRPr lang="ru-RU" sz="3000" b="1" dirty="0">
              <a:solidFill>
                <a:srgbClr val="002395"/>
              </a:solidFill>
              <a:latin typeface="+mj-lt"/>
              <a:cs typeface="Arial" pitchFamily="34" charset="0"/>
            </a:endParaRPr>
          </a:p>
        </p:txBody>
      </p:sp>
      <p:grpSp>
        <p:nvGrpSpPr>
          <p:cNvPr id="8" name="Группа 7"/>
          <p:cNvGrpSpPr/>
          <p:nvPr/>
        </p:nvGrpSpPr>
        <p:grpSpPr>
          <a:xfrm>
            <a:off x="488504" y="1617768"/>
            <a:ext cx="7599381" cy="2553378"/>
            <a:chOff x="387893" y="1163654"/>
            <a:chExt cx="7599381" cy="2553378"/>
          </a:xfrm>
        </p:grpSpPr>
        <p:sp>
          <p:nvSpPr>
            <p:cNvPr id="9" name="Стрелка вправо 8"/>
            <p:cNvSpPr/>
            <p:nvPr/>
          </p:nvSpPr>
          <p:spPr>
            <a:xfrm>
              <a:off x="387893" y="1163654"/>
              <a:ext cx="7599381" cy="2553378"/>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13562" y="1822761"/>
              <a:ext cx="1937173" cy="1246198"/>
              <a:chOff x="3405" y="322189"/>
              <a:chExt cx="1702555" cy="1024047"/>
            </a:xfrm>
          </p:grpSpPr>
          <p:sp>
            <p:nvSpPr>
              <p:cNvPr id="17" name="Скругленный прямоугольник 16"/>
              <p:cNvSpPr/>
              <p:nvPr/>
            </p:nvSpPr>
            <p:spPr>
              <a:xfrm>
                <a:off x="3405" y="322189"/>
                <a:ext cx="1702555" cy="1024047"/>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18" name="Скругленный прямоугольник 4"/>
              <p:cNvSpPr/>
              <p:nvPr/>
            </p:nvSpPr>
            <p:spPr>
              <a:xfrm>
                <a:off x="46198" y="418729"/>
                <a:ext cx="1523459" cy="791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ts val="0"/>
                  </a:spcAft>
                </a:pPr>
                <a:endParaRPr lang="ru-RU" sz="1400" dirty="0" smtClean="0"/>
              </a:p>
              <a:p>
                <a:pPr algn="ctr" defTabSz="533400">
                  <a:lnSpc>
                    <a:spcPct val="90000"/>
                  </a:lnSpc>
                  <a:spcAft>
                    <a:spcPts val="0"/>
                  </a:spcAft>
                </a:pPr>
                <a:r>
                  <a:rPr lang="ru-RU" sz="1600" b="1" dirty="0" smtClean="0"/>
                  <a:t>125 МЛРД.  </a:t>
                </a:r>
                <a:endParaRPr lang="ru-RU" sz="1400" dirty="0"/>
              </a:p>
              <a:p>
                <a:pPr lvl="0" algn="ctr" defTabSz="533400">
                  <a:lnSpc>
                    <a:spcPct val="90000"/>
                  </a:lnSpc>
                  <a:spcBef>
                    <a:spcPct val="0"/>
                  </a:spcBef>
                  <a:spcAft>
                    <a:spcPts val="0"/>
                  </a:spcAft>
                </a:pPr>
                <a:r>
                  <a:rPr lang="ru-RU" sz="1400" b="0" kern="1200" dirty="0" smtClean="0"/>
                  <a:t>ВЫПЛАЧЕННОЕ ФИНАНСИРОВАНИЯ</a:t>
                </a:r>
              </a:p>
              <a:p>
                <a:pPr lvl="0" algn="ctr" defTabSz="533400">
                  <a:lnSpc>
                    <a:spcPct val="90000"/>
                  </a:lnSpc>
                  <a:spcBef>
                    <a:spcPct val="0"/>
                  </a:spcBef>
                  <a:spcAft>
                    <a:spcPts val="0"/>
                  </a:spcAft>
                </a:pPr>
                <a:r>
                  <a:rPr lang="ru-RU" sz="1400" b="0" kern="1200" dirty="0" smtClean="0"/>
                  <a:t> </a:t>
                </a:r>
                <a:endParaRPr lang="ru-RU" sz="1400" b="0" kern="1200" dirty="0"/>
              </a:p>
            </p:txBody>
          </p:sp>
        </p:grpSp>
        <p:grpSp>
          <p:nvGrpSpPr>
            <p:cNvPr id="11" name="Группа 10"/>
            <p:cNvGrpSpPr/>
            <p:nvPr/>
          </p:nvGrpSpPr>
          <p:grpSpPr>
            <a:xfrm>
              <a:off x="2639304" y="1822761"/>
              <a:ext cx="1925053" cy="1264504"/>
              <a:chOff x="40815" y="307148"/>
              <a:chExt cx="1691903" cy="1039089"/>
            </a:xfrm>
          </p:grpSpPr>
          <p:sp>
            <p:nvSpPr>
              <p:cNvPr id="15" name="Скругленный прямоугольник 14"/>
              <p:cNvSpPr/>
              <p:nvPr/>
            </p:nvSpPr>
            <p:spPr>
              <a:xfrm>
                <a:off x="40815" y="307148"/>
                <a:ext cx="1691903" cy="1039089"/>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16" name="Скругленный прямоугольник 4"/>
              <p:cNvSpPr/>
              <p:nvPr/>
            </p:nvSpPr>
            <p:spPr>
              <a:xfrm>
                <a:off x="145972" y="425489"/>
                <a:ext cx="1523459" cy="791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400" b="0" kern="1200" dirty="0" smtClean="0">
                    <a:latin typeface="+mn-lt"/>
                  </a:rPr>
                  <a:t>БОЛЕЕ </a:t>
                </a:r>
              </a:p>
              <a:p>
                <a:pPr lvl="0" algn="ctr" defTabSz="533400">
                  <a:lnSpc>
                    <a:spcPct val="90000"/>
                  </a:lnSpc>
                  <a:spcBef>
                    <a:spcPct val="0"/>
                  </a:spcBef>
                  <a:spcAft>
                    <a:spcPts val="0"/>
                  </a:spcAft>
                </a:pPr>
                <a:r>
                  <a:rPr lang="ru-RU" sz="1600" b="1" dirty="0" smtClean="0"/>
                  <a:t>78</a:t>
                </a:r>
                <a:r>
                  <a:rPr lang="ru-RU" sz="1600" b="1" kern="1200" dirty="0" smtClean="0">
                    <a:latin typeface="+mn-lt"/>
                  </a:rPr>
                  <a:t>0 КЛИЕНТОВ </a:t>
                </a:r>
                <a:endParaRPr lang="ru-RU" sz="1400" b="1" kern="1200" dirty="0">
                  <a:latin typeface="+mn-lt"/>
                </a:endParaRPr>
              </a:p>
            </p:txBody>
          </p:sp>
        </p:grpSp>
        <p:grpSp>
          <p:nvGrpSpPr>
            <p:cNvPr id="12" name="Группа 11"/>
            <p:cNvGrpSpPr/>
            <p:nvPr/>
          </p:nvGrpSpPr>
          <p:grpSpPr>
            <a:xfrm>
              <a:off x="4635816" y="1822759"/>
              <a:ext cx="1944765" cy="1247749"/>
              <a:chOff x="46664" y="320916"/>
              <a:chExt cx="1709227" cy="1025321"/>
            </a:xfrm>
          </p:grpSpPr>
          <p:sp>
            <p:nvSpPr>
              <p:cNvPr id="13" name="Скругленный прямоугольник 12"/>
              <p:cNvSpPr/>
              <p:nvPr/>
            </p:nvSpPr>
            <p:spPr>
              <a:xfrm>
                <a:off x="66925" y="320916"/>
                <a:ext cx="1688965" cy="1025321"/>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14" name="Скругленный прямоугольник 4"/>
              <p:cNvSpPr/>
              <p:nvPr/>
            </p:nvSpPr>
            <p:spPr>
              <a:xfrm>
                <a:off x="46664" y="417459"/>
                <a:ext cx="1709227" cy="791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endParaRPr lang="ru-RU" sz="1400" dirty="0" smtClean="0"/>
              </a:p>
              <a:p>
                <a:pPr lvl="0" algn="ctr"/>
                <a:r>
                  <a:rPr lang="ru-RU" sz="1400" dirty="0"/>
                  <a:t>БОЛЕЕ </a:t>
                </a:r>
                <a:endParaRPr lang="ru-RU" sz="1400" dirty="0" smtClean="0"/>
              </a:p>
              <a:p>
                <a:pPr lvl="0" algn="ctr"/>
                <a:r>
                  <a:rPr lang="ru-RU" sz="1400" b="1" dirty="0" smtClean="0"/>
                  <a:t>1,4  МЛН. ПОСТАВОК</a:t>
                </a:r>
                <a:r>
                  <a:rPr lang="ru-RU" sz="1400" dirty="0" smtClean="0"/>
                  <a:t> ПРОФИНАНСИРОВАНО</a:t>
                </a:r>
                <a:r>
                  <a:rPr lang="ru-RU" sz="1400" kern="1200" dirty="0" smtClean="0"/>
                  <a:t> </a:t>
                </a:r>
                <a:endParaRPr lang="ru-RU" sz="1400" kern="1200" dirty="0"/>
              </a:p>
            </p:txBody>
          </p:sp>
        </p:grpSp>
      </p:grpSp>
      <p:sp>
        <p:nvSpPr>
          <p:cNvPr id="30" name="Прямоугольник 29"/>
          <p:cNvSpPr/>
          <p:nvPr/>
        </p:nvSpPr>
        <p:spPr>
          <a:xfrm>
            <a:off x="387894" y="6361583"/>
            <a:ext cx="4565106" cy="523220"/>
          </a:xfrm>
          <a:prstGeom prst="rect">
            <a:avLst/>
          </a:prstGeom>
        </p:spPr>
        <p:txBody>
          <a:bodyPr wrap="square">
            <a:spAutoFit/>
          </a:bodyPr>
          <a:lstStyle/>
          <a:p>
            <a:r>
              <a:rPr lang="ru-RU" sz="1400" dirty="0" smtClean="0">
                <a:solidFill>
                  <a:schemeClr val="tx1">
                    <a:lumMod val="50000"/>
                    <a:lumOff val="50000"/>
                  </a:schemeClr>
                </a:solidFill>
                <a:latin typeface="+mn-lt"/>
                <a:cs typeface="Arial" charset="0"/>
              </a:rPr>
              <a:t>* по </a:t>
            </a:r>
            <a:r>
              <a:rPr lang="ru-RU" sz="1400" dirty="0">
                <a:solidFill>
                  <a:schemeClr val="tx1">
                    <a:lumMod val="50000"/>
                    <a:lumOff val="50000"/>
                  </a:schemeClr>
                </a:solidFill>
                <a:latin typeface="+mn-lt"/>
                <a:cs typeface="Arial" charset="0"/>
              </a:rPr>
              <a:t>данным на АФК на </a:t>
            </a:r>
            <a:r>
              <a:rPr lang="ru-RU" sz="1400" dirty="0" smtClean="0">
                <a:solidFill>
                  <a:schemeClr val="tx1">
                    <a:lumMod val="50000"/>
                    <a:lumOff val="50000"/>
                  </a:schemeClr>
                </a:solidFill>
                <a:latin typeface="+mn-lt"/>
                <a:cs typeface="Arial" charset="0"/>
              </a:rPr>
              <a:t>01.07.2018                                                ** по данным  на 30.06.2018</a:t>
            </a:r>
            <a:endParaRPr lang="ru-RU" sz="1400" dirty="0" smtClean="0"/>
          </a:p>
        </p:txBody>
      </p:sp>
      <p:grpSp>
        <p:nvGrpSpPr>
          <p:cNvPr id="3" name="Группа 2"/>
          <p:cNvGrpSpPr/>
          <p:nvPr/>
        </p:nvGrpSpPr>
        <p:grpSpPr>
          <a:xfrm>
            <a:off x="1496616" y="3539918"/>
            <a:ext cx="7599381" cy="2553378"/>
            <a:chOff x="1496616" y="3539918"/>
            <a:chExt cx="7599381" cy="2553378"/>
          </a:xfrm>
        </p:grpSpPr>
        <p:grpSp>
          <p:nvGrpSpPr>
            <p:cNvPr id="2" name="Группа 1"/>
            <p:cNvGrpSpPr/>
            <p:nvPr/>
          </p:nvGrpSpPr>
          <p:grpSpPr>
            <a:xfrm>
              <a:off x="1496616" y="3539918"/>
              <a:ext cx="7599381" cy="2553378"/>
              <a:chOff x="1496616" y="3539918"/>
              <a:chExt cx="7599381" cy="2553378"/>
            </a:xfrm>
          </p:grpSpPr>
          <p:sp>
            <p:nvSpPr>
              <p:cNvPr id="31" name="Стрелка вправо 30"/>
              <p:cNvSpPr/>
              <p:nvPr/>
            </p:nvSpPr>
            <p:spPr>
              <a:xfrm>
                <a:off x="1496616" y="3539918"/>
                <a:ext cx="7599381" cy="2553378"/>
              </a:xfrm>
              <a:prstGeom prst="right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p:cNvSpPr/>
              <p:nvPr/>
            </p:nvSpPr>
            <p:spPr>
              <a:xfrm>
                <a:off x="1722285" y="4199025"/>
                <a:ext cx="1937591" cy="1246198"/>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34" name="Скругленный прямоугольник 33"/>
              <p:cNvSpPr/>
              <p:nvPr/>
            </p:nvSpPr>
            <p:spPr>
              <a:xfrm>
                <a:off x="3742007" y="4199025"/>
                <a:ext cx="1931073" cy="1264504"/>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36" name="Скругленный прямоугольник 35"/>
              <p:cNvSpPr/>
              <p:nvPr/>
            </p:nvSpPr>
            <p:spPr>
              <a:xfrm>
                <a:off x="5745088" y="4180720"/>
                <a:ext cx="1944216" cy="1264504"/>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grpSp>
        <p:grpSp>
          <p:nvGrpSpPr>
            <p:cNvPr id="19" name="Группа 18"/>
            <p:cNvGrpSpPr/>
            <p:nvPr/>
          </p:nvGrpSpPr>
          <p:grpSpPr>
            <a:xfrm>
              <a:off x="3867675" y="4318841"/>
              <a:ext cx="3607943" cy="1006566"/>
              <a:chOff x="2760740" y="2832416"/>
              <a:chExt cx="3607943" cy="1006566"/>
            </a:xfrm>
          </p:grpSpPr>
          <p:sp>
            <p:nvSpPr>
              <p:cNvPr id="29" name="Скругленный прямоугольник 4"/>
              <p:cNvSpPr/>
              <p:nvPr/>
            </p:nvSpPr>
            <p:spPr>
              <a:xfrm>
                <a:off x="2760740" y="2876348"/>
                <a:ext cx="1733397" cy="96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ts val="0"/>
                  </a:spcAft>
                </a:pPr>
                <a:endParaRPr lang="ru-RU" sz="1400" dirty="0" smtClean="0">
                  <a:solidFill>
                    <a:schemeClr val="bg1"/>
                  </a:solidFill>
                </a:endParaRPr>
              </a:p>
              <a:p>
                <a:pPr algn="ctr" defTabSz="533400">
                  <a:lnSpc>
                    <a:spcPct val="90000"/>
                  </a:lnSpc>
                  <a:spcAft>
                    <a:spcPts val="0"/>
                  </a:spcAft>
                </a:pPr>
                <a:r>
                  <a:rPr lang="ru-RU" sz="1400" b="1" dirty="0" smtClean="0">
                    <a:solidFill>
                      <a:schemeClr val="bg1"/>
                    </a:solidFill>
                  </a:rPr>
                  <a:t>17,3%* </a:t>
                </a:r>
              </a:p>
              <a:p>
                <a:pPr algn="ctr" defTabSz="533400">
                  <a:lnSpc>
                    <a:spcPct val="90000"/>
                  </a:lnSpc>
                  <a:spcAft>
                    <a:spcPts val="0"/>
                  </a:spcAft>
                </a:pPr>
                <a:r>
                  <a:rPr lang="ru-RU" sz="1400" kern="1200" dirty="0" smtClean="0">
                    <a:solidFill>
                      <a:schemeClr val="bg1"/>
                    </a:solidFill>
                  </a:rPr>
                  <a:t>ДОЛЯ НА РЫНКЕ </a:t>
                </a:r>
                <a:r>
                  <a:rPr lang="ru-RU" sz="1400" b="1" kern="1200" dirty="0" smtClean="0">
                    <a:solidFill>
                      <a:schemeClr val="bg1"/>
                    </a:solidFill>
                  </a:rPr>
                  <a:t>ИМПОРТНОГО ФАКТОРИНГА</a:t>
                </a:r>
              </a:p>
              <a:p>
                <a:pPr lvl="0" algn="ctr" defTabSz="533400">
                  <a:lnSpc>
                    <a:spcPct val="90000"/>
                  </a:lnSpc>
                  <a:spcBef>
                    <a:spcPct val="0"/>
                  </a:spcBef>
                  <a:spcAft>
                    <a:spcPts val="0"/>
                  </a:spcAft>
                </a:pPr>
                <a:r>
                  <a:rPr lang="ru-RU" sz="1400" b="0" kern="1200" dirty="0" smtClean="0">
                    <a:solidFill>
                      <a:schemeClr val="bg1"/>
                    </a:solidFill>
                  </a:rPr>
                  <a:t> </a:t>
                </a:r>
                <a:endParaRPr lang="ru-RU" sz="1400" b="0" kern="1200" dirty="0">
                  <a:solidFill>
                    <a:schemeClr val="bg1"/>
                  </a:solidFill>
                </a:endParaRPr>
              </a:p>
            </p:txBody>
          </p:sp>
          <p:sp>
            <p:nvSpPr>
              <p:cNvPr id="25" name="Скругленный прямоугольник 4"/>
              <p:cNvSpPr/>
              <p:nvPr/>
            </p:nvSpPr>
            <p:spPr>
              <a:xfrm>
                <a:off x="4635286" y="2832416"/>
                <a:ext cx="1733397" cy="96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ru-RU" sz="1400" b="1" dirty="0" smtClean="0">
                    <a:solidFill>
                      <a:schemeClr val="bg1"/>
                    </a:solidFill>
                  </a:rPr>
                  <a:t>10%**</a:t>
                </a:r>
              </a:p>
              <a:p>
                <a:pPr lvl="0" algn="ctr"/>
                <a:r>
                  <a:rPr lang="ru-RU" sz="1400" b="1" kern="1200" dirty="0" smtClean="0">
                    <a:solidFill>
                      <a:schemeClr val="bg1"/>
                    </a:solidFill>
                  </a:rPr>
                  <a:t>ДОЛЯ РЫНКА </a:t>
                </a:r>
                <a:endParaRPr lang="ru-RU" sz="1400" b="1" kern="1200" dirty="0">
                  <a:solidFill>
                    <a:schemeClr val="bg1"/>
                  </a:solidFill>
                </a:endParaRPr>
              </a:p>
            </p:txBody>
          </p:sp>
        </p:grpSp>
      </p:grpSp>
      <p:sp>
        <p:nvSpPr>
          <p:cNvPr id="28" name="Скругленный прямоугольник 4"/>
          <p:cNvSpPr/>
          <p:nvPr/>
        </p:nvSpPr>
        <p:spPr>
          <a:xfrm>
            <a:off x="1784648" y="4338575"/>
            <a:ext cx="1733397" cy="962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endParaRPr lang="ru-RU" sz="1400" dirty="0" smtClean="0"/>
          </a:p>
          <a:p>
            <a:pPr lvl="0" algn="ctr"/>
            <a:r>
              <a:rPr lang="ru-RU" sz="1400" b="1" dirty="0" smtClean="0"/>
              <a:t>2 000 ДЕБИТОРОВ</a:t>
            </a:r>
          </a:p>
          <a:p>
            <a:pPr lvl="0" algn="ctr" defTabSz="533400">
              <a:lnSpc>
                <a:spcPct val="90000"/>
              </a:lnSpc>
              <a:spcBef>
                <a:spcPct val="0"/>
              </a:spcBef>
              <a:spcAft>
                <a:spcPts val="0"/>
              </a:spcAft>
            </a:pPr>
            <a:endParaRPr lang="ru-RU" sz="1400" kern="1200" dirty="0"/>
          </a:p>
        </p:txBody>
      </p:sp>
    </p:spTree>
    <p:extLst>
      <p:ext uri="{BB962C8B-B14F-4D97-AF65-F5344CB8AC3E}">
        <p14:creationId xmlns:p14="http://schemas.microsoft.com/office/powerpoint/2010/main" val="36804008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517704"/>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990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a:solidFill>
                  <a:schemeClr val="bg1"/>
                </a:solidFill>
                <a:latin typeface="+mj-lt"/>
              </a:rPr>
              <a:t>ПОЧЕМУ ФАКТОРНИГ С ПСБ?</a:t>
            </a:r>
          </a:p>
        </p:txBody>
      </p:sp>
      <p:sp>
        <p:nvSpPr>
          <p:cNvPr id="174" name="Rectangle 6"/>
          <p:cNvSpPr>
            <a:spLocks noChangeArrowheads="1"/>
          </p:cNvSpPr>
          <p:nvPr/>
        </p:nvSpPr>
        <p:spPr bwMode="auto">
          <a:xfrm>
            <a:off x="344487" y="1484784"/>
            <a:ext cx="6840761" cy="954107"/>
          </a:xfrm>
          <a:prstGeom prst="rect">
            <a:avLst/>
          </a:prstGeom>
          <a:noFill/>
          <a:ln w="9525">
            <a:noFill/>
            <a:miter lim="800000"/>
            <a:headEnd/>
            <a:tailEnd/>
          </a:ln>
        </p:spPr>
        <p:txBody>
          <a:bodyPr wrap="square">
            <a:spAutoFit/>
          </a:bodyPr>
          <a:lstStyle/>
          <a:p>
            <a:pPr algn="just">
              <a:defRPr/>
            </a:pPr>
            <a:r>
              <a:rPr lang="ru-RU" sz="2800" b="1" dirty="0">
                <a:solidFill>
                  <a:srgbClr val="002395"/>
                </a:solidFill>
                <a:latin typeface="+mj-lt"/>
                <a:cs typeface="Arial" pitchFamily="34" charset="0"/>
              </a:rPr>
              <a:t>ПРОМСВЯЗЬБАНК</a:t>
            </a:r>
            <a:r>
              <a:rPr lang="en-US" sz="2800" b="1" dirty="0">
                <a:solidFill>
                  <a:srgbClr val="002395"/>
                </a:solidFill>
                <a:latin typeface="+mj-lt"/>
                <a:cs typeface="Arial" pitchFamily="34" charset="0"/>
              </a:rPr>
              <a:t> </a:t>
            </a:r>
            <a:r>
              <a:rPr lang="ru-RU" sz="2800" b="1" dirty="0">
                <a:solidFill>
                  <a:srgbClr val="002395"/>
                </a:solidFill>
                <a:latin typeface="+mj-lt"/>
                <a:cs typeface="Arial" pitchFamily="34" charset="0"/>
              </a:rPr>
              <a:t>ВХОДИТ В ТОП-10 </a:t>
            </a:r>
          </a:p>
          <a:p>
            <a:pPr algn="just">
              <a:defRPr/>
            </a:pPr>
            <a:r>
              <a:rPr lang="ru-RU" sz="2800" b="1" dirty="0" smtClean="0">
                <a:solidFill>
                  <a:srgbClr val="002395"/>
                </a:solidFill>
                <a:latin typeface="+mj-lt"/>
                <a:cs typeface="Arial" pitchFamily="34" charset="0"/>
              </a:rPr>
              <a:t>ЛИДЕРОВ РЫНКА ФАКТОРИНГА </a:t>
            </a:r>
            <a:endParaRPr lang="en-US" sz="2800" b="1" dirty="0">
              <a:solidFill>
                <a:srgbClr val="002395"/>
              </a:solidFill>
              <a:latin typeface="+mj-lt"/>
              <a:cs typeface="Arial" pitchFamily="34" charset="0"/>
            </a:endParaRPr>
          </a:p>
        </p:txBody>
      </p:sp>
      <p:grpSp>
        <p:nvGrpSpPr>
          <p:cNvPr id="2" name="Группа 1"/>
          <p:cNvGrpSpPr/>
          <p:nvPr/>
        </p:nvGrpSpPr>
        <p:grpSpPr>
          <a:xfrm>
            <a:off x="2576736" y="2636912"/>
            <a:ext cx="7128793" cy="3672408"/>
            <a:chOff x="2936777" y="2852936"/>
            <a:chExt cx="6768752" cy="3456384"/>
          </a:xfrm>
        </p:grpSpPr>
        <p:graphicFrame>
          <p:nvGraphicFramePr>
            <p:cNvPr id="11" name="Диаграмма 10"/>
            <p:cNvGraphicFramePr/>
            <p:nvPr>
              <p:extLst>
                <p:ext uri="{D42A27DB-BD31-4B8C-83A1-F6EECF244321}">
                  <p14:modId xmlns:p14="http://schemas.microsoft.com/office/powerpoint/2010/main" val="1617111887"/>
                </p:ext>
              </p:extLst>
            </p:nvPr>
          </p:nvGraphicFramePr>
          <p:xfrm>
            <a:off x="3698327" y="2852936"/>
            <a:ext cx="5645698" cy="316835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Рисунок 11">
              <a:extLst>
                <a:ext uri="{FF2B5EF4-FFF2-40B4-BE49-F238E27FC236}">
                  <a16:creationId xmlns="" xmlns:a16="http://schemas.microsoft.com/office/drawing/2014/main" id="{8E4FDEC6-3478-4388-B728-C336BD428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750" r="11419" b="11973"/>
            <a:stretch/>
          </p:blipFill>
          <p:spPr>
            <a:xfrm>
              <a:off x="2936777" y="3281253"/>
              <a:ext cx="6768752" cy="3028067"/>
            </a:xfrm>
            <a:prstGeom prst="rect">
              <a:avLst/>
            </a:prstGeom>
          </p:spPr>
        </p:pic>
      </p:grpSp>
    </p:spTree>
    <p:extLst>
      <p:ext uri="{BB962C8B-B14F-4D97-AF65-F5344CB8AC3E}">
        <p14:creationId xmlns:p14="http://schemas.microsoft.com/office/powerpoint/2010/main" val="27248313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517704"/>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990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a:solidFill>
                  <a:schemeClr val="bg1"/>
                </a:solidFill>
                <a:latin typeface="+mj-lt"/>
              </a:rPr>
              <a:t>ПОЧЕМУ ФАКТОРНИГ С ПСБ?</a:t>
            </a:r>
          </a:p>
        </p:txBody>
      </p:sp>
      <p:pic>
        <p:nvPicPr>
          <p:cNvPr id="8" name="Рисунок 7">
            <a:extLst>
              <a:ext uri="{FF2B5EF4-FFF2-40B4-BE49-F238E27FC236}">
                <a16:creationId xmlns="" xmlns:a16="http://schemas.microsoft.com/office/drawing/2014/main" id="{EF203E03-4C9D-4394-9589-DE5C61BAD539}"/>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4016896" y="2487501"/>
            <a:ext cx="5308726" cy="3544135"/>
          </a:xfrm>
          <a:prstGeom prst="rect">
            <a:avLst/>
          </a:prstGeom>
        </p:spPr>
      </p:pic>
      <p:sp>
        <p:nvSpPr>
          <p:cNvPr id="10" name="Rectangle 6"/>
          <p:cNvSpPr>
            <a:spLocks noChangeArrowheads="1"/>
          </p:cNvSpPr>
          <p:nvPr/>
        </p:nvSpPr>
        <p:spPr bwMode="auto">
          <a:xfrm>
            <a:off x="344487" y="1484784"/>
            <a:ext cx="6840761" cy="523220"/>
          </a:xfrm>
          <a:prstGeom prst="rect">
            <a:avLst/>
          </a:prstGeom>
          <a:noFill/>
          <a:ln w="9525">
            <a:noFill/>
            <a:miter lim="800000"/>
            <a:headEnd/>
            <a:tailEnd/>
          </a:ln>
        </p:spPr>
        <p:txBody>
          <a:bodyPr wrap="square">
            <a:spAutoFit/>
          </a:bodyPr>
          <a:lstStyle/>
          <a:p>
            <a:pPr algn="just">
              <a:defRPr/>
            </a:pPr>
            <a:r>
              <a:rPr lang="ru-RU" sz="2800" b="1" dirty="0" smtClean="0">
                <a:solidFill>
                  <a:srgbClr val="002395"/>
                </a:solidFill>
                <a:latin typeface="+mj-lt"/>
                <a:cs typeface="Arial" pitchFamily="34" charset="0"/>
              </a:rPr>
              <a:t>ЛИДЕР НА РЫНКЕ ФАКТОРИНГА МСП</a:t>
            </a:r>
            <a:endParaRPr lang="en-US" sz="2800" b="1" dirty="0">
              <a:solidFill>
                <a:srgbClr val="002395"/>
              </a:solidFill>
              <a:latin typeface="+mj-lt"/>
              <a:cs typeface="Arial" pitchFamily="34" charset="0"/>
            </a:endParaRPr>
          </a:p>
        </p:txBody>
      </p:sp>
    </p:spTree>
    <p:extLst>
      <p:ext uri="{BB962C8B-B14F-4D97-AF65-F5344CB8AC3E}">
        <p14:creationId xmlns:p14="http://schemas.microsoft.com/office/powerpoint/2010/main" val="40904377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РАЗМЕР НЕ ИМЕЕТ ЗНАЧЕНИЯ</a:t>
            </a:r>
            <a:endParaRPr lang="ru-RU" altLang="ru-RU" sz="3200" b="1" dirty="0">
              <a:solidFill>
                <a:schemeClr val="bg1"/>
              </a:solidFill>
              <a:latin typeface="+mj-lt"/>
            </a:endParaRPr>
          </a:p>
        </p:txBody>
      </p:sp>
      <p:graphicFrame>
        <p:nvGraphicFramePr>
          <p:cNvPr id="11" name="Схема 10"/>
          <p:cNvGraphicFramePr/>
          <p:nvPr>
            <p:extLst>
              <p:ext uri="{D42A27DB-BD31-4B8C-83A1-F6EECF244321}">
                <p14:modId xmlns:p14="http://schemas.microsoft.com/office/powerpoint/2010/main" val="504021514"/>
              </p:ext>
            </p:extLst>
          </p:nvPr>
        </p:nvGraphicFramePr>
        <p:xfrm>
          <a:off x="105739" y="3429000"/>
          <a:ext cx="963352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Прямоугольник 14"/>
          <p:cNvSpPr/>
          <p:nvPr/>
        </p:nvSpPr>
        <p:spPr>
          <a:xfrm>
            <a:off x="358773" y="1477233"/>
            <a:ext cx="8985251" cy="1323439"/>
          </a:xfrm>
          <a:prstGeom prst="rect">
            <a:avLst/>
          </a:prstGeom>
        </p:spPr>
        <p:txBody>
          <a:bodyPr wrap="square">
            <a:spAutoFit/>
          </a:bodyPr>
          <a:lstStyle/>
          <a:p>
            <a:r>
              <a:rPr lang="ru-RU" sz="2000" b="1" dirty="0" smtClean="0">
                <a:solidFill>
                  <a:srgbClr val="002395"/>
                </a:solidFill>
                <a:latin typeface="+mj-lt"/>
              </a:rPr>
              <a:t>ФАКТОРИНГ – РЕШАЮЩИЙ ФАКТОР РАЗВИТИЯ БИЗНЕСА!</a:t>
            </a:r>
          </a:p>
          <a:p>
            <a:endParaRPr lang="ru-RU" sz="2000" b="1" dirty="0" smtClean="0">
              <a:solidFill>
                <a:srgbClr val="002395"/>
              </a:solidFill>
              <a:latin typeface="+mj-lt"/>
            </a:endParaRPr>
          </a:p>
          <a:p>
            <a:r>
              <a:rPr lang="ru-RU" sz="2000" b="1" dirty="0" smtClean="0">
                <a:solidFill>
                  <a:srgbClr val="DA5800"/>
                </a:solidFill>
                <a:latin typeface="+mj-lt"/>
              </a:rPr>
              <a:t>ДЕБИТОР - РОССИЙСКАЯ КОМПАНИЯ С ВЫРУЧКОЙ ОТ 500 МЛН. </a:t>
            </a:r>
            <a:r>
              <a:rPr lang="ru-RU" sz="2000" b="1" dirty="0">
                <a:solidFill>
                  <a:srgbClr val="DA5800"/>
                </a:solidFill>
                <a:latin typeface="+mj-lt"/>
              </a:rPr>
              <a:t>В</a:t>
            </a:r>
            <a:r>
              <a:rPr lang="ru-RU" sz="2000" b="1" dirty="0" smtClean="0">
                <a:solidFill>
                  <a:srgbClr val="DA5800"/>
                </a:solidFill>
                <a:latin typeface="+mj-lt"/>
              </a:rPr>
              <a:t> ГОД </a:t>
            </a:r>
            <a:endParaRPr lang="ru-RU" sz="2000" b="1" dirty="0">
              <a:solidFill>
                <a:srgbClr val="DA5800"/>
              </a:solidFill>
              <a:latin typeface="+mj-lt"/>
            </a:endParaRPr>
          </a:p>
          <a:p>
            <a:r>
              <a:rPr lang="ru-RU" sz="2000" dirty="0" smtClean="0">
                <a:solidFill>
                  <a:srgbClr val="002395"/>
                </a:solidFill>
                <a:latin typeface="+mj-lt"/>
              </a:rPr>
              <a:t>	       Предварительное решение фактора за один день.</a:t>
            </a:r>
            <a:endParaRPr lang="ru-RU" sz="2000" dirty="0">
              <a:solidFill>
                <a:srgbClr val="002395"/>
              </a:solidFill>
              <a:latin typeface="+mj-lt"/>
            </a:endParaRPr>
          </a:p>
        </p:txBody>
      </p:sp>
      <p:sp>
        <p:nvSpPr>
          <p:cNvPr id="16" name="Скругленный прямоугольник 15"/>
          <p:cNvSpPr/>
          <p:nvPr/>
        </p:nvSpPr>
        <p:spPr>
          <a:xfrm>
            <a:off x="753563" y="3470771"/>
            <a:ext cx="6763250" cy="522252"/>
          </a:xfrm>
          <a:prstGeom prst="roundRect">
            <a:avLst/>
          </a:prstGeom>
          <a:gradFill flip="none" rotWithShape="0">
            <a:gsLst>
              <a:gs pos="0">
                <a:srgbClr val="FE6700">
                  <a:shade val="30000"/>
                  <a:satMod val="115000"/>
                </a:srgbClr>
              </a:gs>
              <a:gs pos="50000">
                <a:srgbClr val="FE6700">
                  <a:shade val="67500"/>
                  <a:satMod val="115000"/>
                </a:srgbClr>
              </a:gs>
              <a:gs pos="100000">
                <a:srgbClr val="FE67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2">
              <a:alpha val="90000"/>
              <a:hueOff val="0"/>
              <a:satOff val="0"/>
              <a:lumOff val="0"/>
              <a:alphaOff val="0"/>
            </a:schemeClr>
          </a:effectRef>
          <a:fontRef idx="minor">
            <a:schemeClr val="lt1"/>
          </a:fontRef>
        </p:style>
      </p:sp>
      <p:sp>
        <p:nvSpPr>
          <p:cNvPr id="13" name="Прямоугольник 12"/>
          <p:cNvSpPr/>
          <p:nvPr/>
        </p:nvSpPr>
        <p:spPr>
          <a:xfrm>
            <a:off x="732402" y="3532946"/>
            <a:ext cx="6769100" cy="400110"/>
          </a:xfrm>
          <a:prstGeom prst="rect">
            <a:avLst/>
          </a:prstGeom>
        </p:spPr>
        <p:txBody>
          <a:bodyPr>
            <a:spAutoFit/>
          </a:bodyPr>
          <a:lstStyle/>
          <a:p>
            <a:pPr algn="ctr">
              <a:defRPr/>
            </a:pPr>
            <a:r>
              <a:rPr lang="ru-RU" sz="2000" b="1" spc="130" dirty="0" smtClean="0">
                <a:solidFill>
                  <a:schemeClr val="bg1"/>
                </a:solidFill>
                <a:effectLst>
                  <a:outerShdw blurRad="38100" dist="38100" dir="2700000" algn="tl">
                    <a:srgbClr val="000000">
                      <a:alpha val="43137"/>
                    </a:srgbClr>
                  </a:outerShdw>
                </a:effectLst>
                <a:latin typeface="+mn-lt"/>
              </a:rPr>
              <a:t>С лета 2017 года!</a:t>
            </a:r>
            <a:endParaRPr lang="ru-RU" sz="2000" spc="130" dirty="0">
              <a:solidFill>
                <a:schemeClr val="bg1"/>
              </a:solidFill>
              <a:latin typeface="+mn-lt"/>
            </a:endParaRPr>
          </a:p>
        </p:txBody>
      </p:sp>
    </p:spTree>
    <p:extLst>
      <p:ext uri="{BB962C8B-B14F-4D97-AF65-F5344CB8AC3E}">
        <p14:creationId xmlns:p14="http://schemas.microsoft.com/office/powerpoint/2010/main" val="17462345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7" name="Freeform 161"/>
          <p:cNvSpPr>
            <a:spLocks/>
          </p:cNvSpPr>
          <p:nvPr/>
        </p:nvSpPr>
        <p:spPr bwMode="auto">
          <a:xfrm>
            <a:off x="9344025" y="5373688"/>
            <a:ext cx="0" cy="1587"/>
          </a:xfrm>
          <a:custGeom>
            <a:avLst/>
            <a:gdLst>
              <a:gd name="T0" fmla="*/ 0 w 3"/>
              <a:gd name="T1" fmla="*/ 0 h 1587"/>
              <a:gd name="T2" fmla="*/ 0 w 3"/>
              <a:gd name="T3" fmla="*/ 0 h 1587"/>
              <a:gd name="T4" fmla="*/ 0 w 3"/>
              <a:gd name="T5" fmla="*/ 0 h 1587"/>
              <a:gd name="T6" fmla="*/ 0 w 3"/>
              <a:gd name="T7" fmla="*/ 0 h 1587"/>
              <a:gd name="T8" fmla="*/ 0 w 3"/>
              <a:gd name="T9" fmla="*/ 0 h 1587"/>
              <a:gd name="T10" fmla="*/ 0 w 3"/>
              <a:gd name="T11" fmla="*/ 0 h 1587"/>
              <a:gd name="T12" fmla="*/ 0 60000 65536"/>
              <a:gd name="T13" fmla="*/ 0 60000 65536"/>
              <a:gd name="T14" fmla="*/ 0 60000 65536"/>
              <a:gd name="T15" fmla="*/ 0 60000 65536"/>
              <a:gd name="T16" fmla="*/ 0 60000 65536"/>
              <a:gd name="T17" fmla="*/ 0 60000 65536"/>
              <a:gd name="T18" fmla="*/ 0 w 3"/>
              <a:gd name="T19" fmla="*/ 0 h 1587"/>
              <a:gd name="T20" fmla="*/ 0 w 3"/>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3" h="1587">
                <a:moveTo>
                  <a:pt x="3" y="0"/>
                </a:moveTo>
                <a:lnTo>
                  <a:pt x="3" y="0"/>
                </a:lnTo>
                <a:lnTo>
                  <a:pt x="2" y="0"/>
                </a:lnTo>
                <a:lnTo>
                  <a:pt x="0" y="0"/>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51" name="TextBox 189"/>
          <p:cNvSpPr txBox="1">
            <a:spLocks noChangeArrowheads="1"/>
          </p:cNvSpPr>
          <p:nvPr/>
        </p:nvSpPr>
        <p:spPr bwMode="auto">
          <a:xfrm>
            <a:off x="0" y="260648"/>
            <a:ext cx="6269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3200" b="1" dirty="0" smtClean="0">
                <a:solidFill>
                  <a:schemeClr val="bg1"/>
                </a:solidFill>
                <a:latin typeface="+mj-lt"/>
              </a:rPr>
              <a:t>ФАКТОРИНГ </a:t>
            </a:r>
            <a:r>
              <a:rPr lang="en-US" altLang="ru-RU" sz="3200" b="1" dirty="0" smtClean="0">
                <a:solidFill>
                  <a:schemeClr val="bg1"/>
                </a:solidFill>
                <a:latin typeface="+mj-lt"/>
              </a:rPr>
              <a:t>VS. </a:t>
            </a:r>
            <a:r>
              <a:rPr lang="ru-RU" altLang="ru-RU" sz="3200" b="1" dirty="0" smtClean="0">
                <a:solidFill>
                  <a:schemeClr val="bg1"/>
                </a:solidFill>
                <a:latin typeface="+mj-lt"/>
              </a:rPr>
              <a:t>КРЕДИТ</a:t>
            </a:r>
            <a:endParaRPr lang="ru-RU" altLang="ru-RU" sz="3200" b="1" dirty="0">
              <a:solidFill>
                <a:schemeClr val="bg1"/>
              </a:solidFill>
              <a:latin typeface="+mj-l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15936132"/>
              </p:ext>
            </p:extLst>
          </p:nvPr>
        </p:nvGraphicFramePr>
        <p:xfrm>
          <a:off x="200471" y="1124744"/>
          <a:ext cx="9433048" cy="5309125"/>
        </p:xfrm>
        <a:graphic>
          <a:graphicData uri="http://schemas.openxmlformats.org/drawingml/2006/table">
            <a:tbl>
              <a:tblPr/>
              <a:tblGrid>
                <a:gridCol w="3111076">
                  <a:extLst>
                    <a:ext uri="{9D8B030D-6E8A-4147-A177-3AD203B41FA5}">
                      <a16:colId xmlns="" xmlns:a16="http://schemas.microsoft.com/office/drawing/2014/main" val="20000"/>
                    </a:ext>
                  </a:extLst>
                </a:gridCol>
                <a:gridCol w="3395981">
                  <a:extLst>
                    <a:ext uri="{9D8B030D-6E8A-4147-A177-3AD203B41FA5}">
                      <a16:colId xmlns="" xmlns:a16="http://schemas.microsoft.com/office/drawing/2014/main" val="20001"/>
                    </a:ext>
                  </a:extLst>
                </a:gridCol>
                <a:gridCol w="2925991">
                  <a:extLst>
                    <a:ext uri="{9D8B030D-6E8A-4147-A177-3AD203B41FA5}">
                      <a16:colId xmlns="" xmlns:a16="http://schemas.microsoft.com/office/drawing/2014/main" val="20002"/>
                    </a:ext>
                  </a:extLst>
                </a:gridCol>
              </a:tblGrid>
              <a:tr h="594238">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1" i="0" u="none" strike="noStrike" kern="1200" cap="none" normalizeH="0" baseline="0" dirty="0" smtClean="0">
                          <a:ln>
                            <a:noFill/>
                          </a:ln>
                          <a:solidFill>
                            <a:schemeClr val="bg1"/>
                          </a:solidFill>
                          <a:effectLst/>
                          <a:latin typeface="+mn-lt"/>
                          <a:ea typeface="Times New Roman" pitchFamily="18" charset="0"/>
                          <a:cs typeface="Arial" charset="0"/>
                        </a:rPr>
                        <a:t>ПАРАМЕТРЫ</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chemeClr val="bg1"/>
                      </a:solidFill>
                      <a:prstDash val="dot"/>
                      <a:round/>
                      <a:headEnd type="none" w="med" len="med"/>
                      <a:tailEnd type="none" w="med" len="med"/>
                    </a:lnB>
                    <a:lnTlToBr>
                      <a:noFill/>
                    </a:lnTlToBr>
                    <a:lnBlToTr>
                      <a:noFill/>
                    </a:lnBlToTr>
                    <a:gradFill rotWithShape="1">
                      <a:gsLst>
                        <a:gs pos="0">
                          <a:srgbClr val="001156"/>
                        </a:gs>
                        <a:gs pos="50000">
                          <a:srgbClr val="021E7E"/>
                        </a:gs>
                        <a:gs pos="100000">
                          <a:srgbClr val="042697"/>
                        </a:gs>
                      </a:gsLst>
                      <a:lin ang="5400000" scaled="1"/>
                    </a:grad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chemeClr val="bg1"/>
                          </a:solidFill>
                          <a:effectLst/>
                          <a:latin typeface="+mn-lt"/>
                          <a:ea typeface="Times New Roman" pitchFamily="18" charset="0"/>
                          <a:cs typeface="Arial" charset="0"/>
                        </a:rPr>
                        <a:t>ФАКТОРИНГ</a:t>
                      </a:r>
                      <a:endParaRPr kumimoji="0" lang="ru-RU" sz="1600" b="1" i="0" u="none" strike="noStrike" cap="none" normalizeH="0" baseline="0" dirty="0" smtClean="0">
                        <a:ln>
                          <a:noFill/>
                        </a:ln>
                        <a:solidFill>
                          <a:schemeClr val="bg1"/>
                        </a:solidFill>
                        <a:effectLst/>
                        <a:latin typeface="+mn-lt"/>
                        <a:ea typeface="Calibri" pitchFamily="34" charset="0"/>
                        <a:cs typeface="Arial" charset="0"/>
                      </a:endParaRPr>
                    </a:p>
                  </a:txBody>
                  <a:tcPr marL="67733" marR="67733" marT="33867" marB="33867" anchor="ctr" horzOverflow="overflow">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chemeClr val="bg1"/>
                      </a:solidFill>
                      <a:prstDash val="dot"/>
                      <a:round/>
                      <a:headEnd type="none" w="med" len="med"/>
                      <a:tailEnd type="none" w="med" len="med"/>
                    </a:lnB>
                    <a:lnTlToBr>
                      <a:noFill/>
                    </a:lnTlToBr>
                    <a:lnBlToTr>
                      <a:noFill/>
                    </a:lnBlToTr>
                    <a:gradFill rotWithShape="1">
                      <a:gsLst>
                        <a:gs pos="0">
                          <a:srgbClr val="001156"/>
                        </a:gs>
                        <a:gs pos="50000">
                          <a:srgbClr val="021E7E"/>
                        </a:gs>
                        <a:gs pos="100000">
                          <a:srgbClr val="042697"/>
                        </a:gs>
                      </a:gsLst>
                      <a:lin ang="5400000" scaled="1"/>
                    </a:grad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chemeClr val="bg1"/>
                          </a:solidFill>
                          <a:effectLst/>
                          <a:latin typeface="+mn-lt"/>
                          <a:ea typeface="Times New Roman" pitchFamily="18" charset="0"/>
                          <a:cs typeface="Arial" charset="0"/>
                        </a:rPr>
                        <a:t>КРЕДИТ</a:t>
                      </a:r>
                      <a:endParaRPr kumimoji="0" lang="ru-RU" sz="1600" b="1" i="0" u="none" strike="noStrike" cap="none" normalizeH="0" baseline="0" dirty="0" smtClean="0">
                        <a:ln>
                          <a:noFill/>
                        </a:ln>
                        <a:solidFill>
                          <a:schemeClr val="bg1"/>
                        </a:solidFill>
                        <a:effectLst/>
                        <a:latin typeface="+mn-lt"/>
                        <a:ea typeface="Calibri" pitchFamily="34" charset="0"/>
                        <a:cs typeface="Arial" charset="0"/>
                      </a:endParaRPr>
                    </a:p>
                  </a:txBody>
                  <a:tcPr marL="67733" marR="67733" marT="33867" marB="33867" anchor="ctr" horzOverflow="overflow">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chemeClr val="bg1"/>
                      </a:solidFill>
                      <a:prstDash val="dot"/>
                      <a:round/>
                      <a:headEnd type="none" w="med" len="med"/>
                      <a:tailEnd type="none" w="med" len="med"/>
                    </a:lnB>
                    <a:lnTlToBr>
                      <a:noFill/>
                    </a:lnTlToBr>
                    <a:lnBlToTr>
                      <a:noFill/>
                    </a:lnBlToTr>
                    <a:gradFill rotWithShape="1">
                      <a:gsLst>
                        <a:gs pos="0">
                          <a:srgbClr val="001156"/>
                        </a:gs>
                        <a:gs pos="50000">
                          <a:srgbClr val="021E7E"/>
                        </a:gs>
                        <a:gs pos="100000">
                          <a:srgbClr val="042697"/>
                        </a:gs>
                      </a:gsLst>
                      <a:lin ang="5400000" scaled="1"/>
                    </a:gradFill>
                  </a:tcPr>
                </a:tc>
                <a:extLst>
                  <a:ext uri="{0D108BD9-81ED-4DB2-BD59-A6C34878D82A}">
                    <a16:rowId xmlns="" xmlns:a16="http://schemas.microsoft.com/office/drawing/2014/main" val="10000"/>
                  </a:ext>
                </a:extLst>
              </a:tr>
              <a:tr h="539506">
                <a:tc>
                  <a:txBody>
                    <a:bodyPr/>
                    <a:lstStyle/>
                    <a:p>
                      <a:pPr marL="806450" marR="0" lvl="0" indent="-806450" algn="l"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 СРОК ДОГОВОРА</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Бессрочный </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Фиксированный срок </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8759">
                <a:tc>
                  <a:txBody>
                    <a:bodyPr/>
                    <a:lstStyle/>
                    <a:p>
                      <a:pPr marL="895350" marR="0" lvl="0" indent="-895350" algn="l" defTabSz="80645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 РАЗМЕР ФИНАНСИРОВАНИЯ </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В рамках установленного лимита*</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Фиксированная сумма </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8759">
                <a:tc>
                  <a:txBody>
                    <a:bodyPr/>
                    <a:lstStyle/>
                    <a:p>
                      <a:pPr marL="806450" marR="0" lvl="0" indent="-806450" algn="l"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 СРОК ФИНАНСИРОВАНИЯ</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В соответствии с договором поставки</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Фиксированный срок </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69218">
                <a:tc>
                  <a:txBody>
                    <a:bodyPr/>
                    <a:lstStyle/>
                    <a:p>
                      <a:pPr marL="806450" marR="0" lvl="0" indent="-806450" algn="l"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ОБЕСПЕЧЕНИЕ</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Отсутствует</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Часто требуется залог</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8759">
                <a:tc>
                  <a:txBody>
                    <a:bodyPr/>
                    <a:lstStyle/>
                    <a:p>
                      <a:pPr marL="0" marR="0" lvl="0" indent="0" algn="l" defTabSz="914400" rtl="0" eaLnBrk="1" fontAlgn="base" latinLnBrk="0" hangingPunct="1">
                        <a:lnSpc>
                          <a:spcPct val="115000"/>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 ПОГАШЕНИЕ </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В дату окончания отсрочки платежа по контракту</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Фиксированный день </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98930">
                <a:tc>
                  <a:txBody>
                    <a:bodyPr/>
                    <a:lstStyle/>
                    <a:p>
                      <a:pPr marL="0" marR="0" lvl="0" indent="0" algn="l" defTabSz="914400" rtl="0" eaLnBrk="1" fontAlgn="base" latinLnBrk="0" hangingPunct="1">
                        <a:lnSpc>
                          <a:spcPts val="1425"/>
                        </a:lnSpc>
                        <a:spcBef>
                          <a:spcPts val="338"/>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СОСТАВ УСЛУГ</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25"/>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Управление дебиторской задолженностью, покрытие рисков по товарному кредиту</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25"/>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94238">
                <a:tc>
                  <a:txBody>
                    <a:bodyPr/>
                    <a:lstStyle/>
                    <a:p>
                      <a:pPr marL="895350" marR="0" lvl="0" indent="-89535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rPr>
                        <a:t>ЦЕЛЕВОЕ НАЗНАЧЕНИЕ</a:t>
                      </a:r>
                      <a:endPar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endParaRP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cs typeface="Arial" charset="0"/>
                        </a:rPr>
                        <a:t>-</a:t>
                      </a:r>
                      <a:endParaRPr kumimoji="0" lang="ru-RU" sz="1600" b="0" i="0" u="none" strike="noStrike" cap="none" normalizeH="0" baseline="0" dirty="0" smtClean="0">
                        <a:ln>
                          <a:noFill/>
                        </a:ln>
                        <a:solidFill>
                          <a:srgbClr val="002394"/>
                        </a:solidFill>
                        <a:effectLst/>
                        <a:latin typeface="+mn-lt"/>
                        <a:ea typeface="Calibri" pitchFamily="34" charset="0"/>
                        <a:cs typeface="Arial" charset="0"/>
                      </a:endParaRP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Контроль за целевым использованием</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94238">
                <a:tc>
                  <a:txBody>
                    <a:bodyPr/>
                    <a:lstStyle/>
                    <a:p>
                      <a:pPr marL="895350" marR="0" lvl="0" indent="-89535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2394"/>
                          </a:solidFill>
                          <a:effectLst/>
                          <a:latin typeface="+mn-lt"/>
                          <a:ea typeface="Calibri" pitchFamily="34" charset="0"/>
                          <a:cs typeface="Times New Roman" pitchFamily="18" charset="0"/>
                        </a:rPr>
                        <a:t>ВЛИЯНИЕ НА ФИН. ОТЧЕТЫ</a:t>
                      </a:r>
                    </a:p>
                  </a:txBody>
                  <a:tcPr marL="72000"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ea typeface="Calibri" pitchFamily="34" charset="0"/>
                          <a:cs typeface="Arial" charset="0"/>
                        </a:rPr>
                        <a:t>Не отражается как кредитное обязательство</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338"/>
                        </a:spcBef>
                        <a:spcAft>
                          <a:spcPct val="0"/>
                        </a:spcAft>
                        <a:buClrTx/>
                        <a:buSzTx/>
                        <a:buFontTx/>
                        <a:buNone/>
                        <a:tabLst/>
                      </a:pPr>
                      <a:r>
                        <a:rPr kumimoji="0" lang="ru-RU" sz="1600" b="0" i="0" u="none" strike="noStrike" cap="none" normalizeH="0" baseline="0" dirty="0" smtClean="0">
                          <a:ln>
                            <a:noFill/>
                          </a:ln>
                          <a:solidFill>
                            <a:srgbClr val="002394"/>
                          </a:solidFill>
                          <a:effectLst/>
                          <a:latin typeface="+mn-lt"/>
                        </a:rPr>
                        <a:t>Кредитное обязательство</a:t>
                      </a:r>
                    </a:p>
                  </a:txBody>
                  <a:tcPr marL="51057" marR="51057" marT="25290" marB="25290" anchor="ctr" horzOverflow="overflow">
                    <a:lnL w="12700" cap="flat" cmpd="sng" algn="ctr">
                      <a:solidFill>
                        <a:srgbClr val="0E2B8D"/>
                      </a:solidFill>
                      <a:prstDash val="dot"/>
                      <a:round/>
                      <a:headEnd type="none" w="med" len="med"/>
                      <a:tailEnd type="none" w="med" len="med"/>
                    </a:lnL>
                    <a:lnR w="12700" cap="flat" cmpd="sng" algn="ctr">
                      <a:solidFill>
                        <a:srgbClr val="0E2B8D"/>
                      </a:solidFill>
                      <a:prstDash val="dot"/>
                      <a:round/>
                      <a:headEnd type="none" w="med" len="med"/>
                      <a:tailEnd type="none" w="med" len="med"/>
                    </a:lnR>
                    <a:lnT w="12700" cap="flat" cmpd="sng" algn="ctr">
                      <a:solidFill>
                        <a:srgbClr val="0E2B8D"/>
                      </a:solidFill>
                      <a:prstDash val="dot"/>
                      <a:round/>
                      <a:headEnd type="none" w="med" len="med"/>
                      <a:tailEnd type="none" w="med" len="med"/>
                    </a:lnT>
                    <a:lnB w="12700" cap="flat" cmpd="sng" algn="ctr">
                      <a:solidFill>
                        <a:srgbClr val="0E2B8D"/>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5648952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906000" cy="4286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6"/>
          <p:cNvPicPr>
            <a:picLocks noChangeAspect="1" noChangeArrowheads="1"/>
          </p:cNvPicPr>
          <p:nvPr/>
        </p:nvPicPr>
        <p:blipFill>
          <a:blip r:embed="rId3" cstate="print"/>
          <a:srcRect/>
          <a:stretch>
            <a:fillRect/>
          </a:stretch>
        </p:blipFill>
        <p:spPr bwMode="auto">
          <a:xfrm>
            <a:off x="6897688" y="190500"/>
            <a:ext cx="2878137" cy="47783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0" y="1340196"/>
            <a:ext cx="9906000" cy="5041132"/>
          </a:xfrm>
          <a:prstGeom prst="rect">
            <a:avLst/>
          </a:prstGeom>
          <a:noFill/>
          <a:ln w="9525">
            <a:noFill/>
            <a:miter lim="800000"/>
            <a:headEnd/>
            <a:tailEnd/>
          </a:ln>
        </p:spPr>
      </p:pic>
      <p:sp>
        <p:nvSpPr>
          <p:cNvPr id="10" name="Прямоугольник 21"/>
          <p:cNvSpPr>
            <a:spLocks noChangeArrowheads="1"/>
          </p:cNvSpPr>
          <p:nvPr/>
        </p:nvSpPr>
        <p:spPr bwMode="auto">
          <a:xfrm>
            <a:off x="0" y="3716460"/>
            <a:ext cx="9906000" cy="584200"/>
          </a:xfrm>
          <a:prstGeom prst="rect">
            <a:avLst/>
          </a:prstGeom>
          <a:solidFill>
            <a:srgbClr val="0E2B8D"/>
          </a:solidFill>
          <a:ln w="9525">
            <a:noFill/>
            <a:miter lim="800000"/>
            <a:headEnd/>
            <a:tailEnd/>
          </a:ln>
        </p:spPr>
        <p:txBody>
          <a:bodyPr>
            <a:spAutoFit/>
          </a:bodyPr>
          <a:lstStyle/>
          <a:p>
            <a:pPr algn="ctr"/>
            <a:r>
              <a:rPr lang="ru-RU" sz="3200" b="1" dirty="0">
                <a:solidFill>
                  <a:schemeClr val="bg1"/>
                </a:solidFill>
              </a:rPr>
              <a:t>КАК </a:t>
            </a:r>
            <a:r>
              <a:rPr lang="ru-RU" sz="3200" b="1" dirty="0" smtClean="0">
                <a:solidFill>
                  <a:schemeClr val="bg1"/>
                </a:solidFill>
              </a:rPr>
              <a:t>УСТРОЕН ФАКТОРИНГ</a:t>
            </a:r>
            <a:endParaRPr lang="ru-RU" sz="3200" dirty="0">
              <a:solidFill>
                <a:schemeClr val="bg1"/>
              </a:solidFill>
            </a:endParaRPr>
          </a:p>
        </p:txBody>
      </p:sp>
    </p:spTree>
    <p:extLst>
      <p:ext uri="{BB962C8B-B14F-4D97-AF65-F5344CB8AC3E}">
        <p14:creationId xmlns:p14="http://schemas.microsoft.com/office/powerpoint/2010/main" val="3292558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rus">
  <a:themeElements>
    <a:clrScheme name="Презентация-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езентация-rus">
      <a:majorFont>
        <a:latin typeface="Myriad Pro Light"/>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езентация-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езентация-r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езентация-r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езентация-r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езентация-r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езентация-r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езентация-r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езентация-r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езентация-r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езентация-r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езентация-r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езентация-r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иповой слайд-Промсвязьбанк">
  <a:themeElements>
    <a:clrScheme name="Типовой слайд-Промсвязьбан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иповой слайд-Промсвязьбанк">
      <a:majorFont>
        <a:latin typeface="Myriad Pro"/>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иповой слайд-Промсвязьбан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иповой слайд-Промсвязьбан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иповой слайд-Промсвязьбан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иповой слайд-Промсвязьбан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иповой слайд-Промсвязьбан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иповой слайд-Промсвязьбан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иповой слайд-Промсвязьбан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иповой слайд-Промсвязьбан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иповой слайд-Промсвязьбан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иповой слайд-Промсвязьбан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иповой слайд-Промсвязьбан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иповой слайд-Промсвязьбан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Презентация-rus</Template>
  <TotalTime>19723</TotalTime>
  <Words>2583</Words>
  <Application>Microsoft Office PowerPoint</Application>
  <PresentationFormat>Лист A4 (210x297 мм)</PresentationFormat>
  <Paragraphs>261</Paragraphs>
  <Slides>15</Slides>
  <Notes>13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15</vt:i4>
      </vt:variant>
    </vt:vector>
  </HeadingPairs>
  <TitlesOfParts>
    <vt:vector size="25" baseType="lpstr">
      <vt:lpstr>ＭＳ Ｐゴシック</vt:lpstr>
      <vt:lpstr>Arial</vt:lpstr>
      <vt:lpstr>Calibri</vt:lpstr>
      <vt:lpstr>Myriad Pro</vt:lpstr>
      <vt:lpstr>Myriad Pro Light</vt:lpstr>
      <vt:lpstr>Times New Roman</vt:lpstr>
      <vt:lpstr>Wingdings</vt:lpstr>
      <vt:lpstr>Презентация-rus</vt:lpstr>
      <vt:lpstr>Типовой слайд-Промсвязьбанк</vt:lpstr>
      <vt:lpstr>CorelDRAW</vt:lpstr>
      <vt:lpstr>ФАКТОРИНГ  ФОРМУЛА ФИНАНСОВОГО УСПЕХА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PSB</dc:creator>
  <cp:lastModifiedBy>Terenteevskiy Mikhail Yurevich</cp:lastModifiedBy>
  <cp:revision>781</cp:revision>
  <cp:lastPrinted>2018-09-10T10:20:36Z</cp:lastPrinted>
  <dcterms:created xsi:type="dcterms:W3CDTF">2008-04-23T05:57:59Z</dcterms:created>
  <dcterms:modified xsi:type="dcterms:W3CDTF">2018-10-31T07:11:18Z</dcterms:modified>
</cp:coreProperties>
</file>